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3" r:id="rId13"/>
    <p:sldId id="274" r:id="rId14"/>
    <p:sldId id="275" r:id="rId15"/>
    <p:sldId id="276" r:id="rId16"/>
    <p:sldId id="27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5AA31FD-6C9F-4198-8045-ABD6C7D929A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3"/>
            <p14:sldId id="274"/>
            <p14:sldId id="275"/>
            <p14:sldId id="276"/>
            <p14:sldId id="277"/>
            <p14:sldId id="268"/>
            <p14:sldId id="269"/>
          </p14:sldIdLst>
        </p14:section>
        <p14:section name="Untitled Section" id="{C92C9A95-3967-4379-BB3A-BEA2930E9E60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0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99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51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9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8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5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54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6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7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E8B1C-86EF-43CF-8304-249481088644}" type="datetimeFigureOut">
              <a:rPr lang="en-US" smtClean="0"/>
              <a:t>3/11/2024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B2ADC-AF19-4574-8C10-79B5B04FC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101734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38837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2F3E8B1C-86EF-43CF-8304-249481088644}" type="datetimeFigureOut">
              <a:rPr lang="en-US" smtClean="0"/>
              <a:pPr/>
              <a:t>3/11/2024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C3DB2ADC-AF19-4574-8C10-79B5B04FCA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93345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172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7" r:id="rId6"/>
    <p:sldLayoutId id="2147483663" r:id="rId7"/>
    <p:sldLayoutId id="2147483664" r:id="rId8"/>
    <p:sldLayoutId id="2147483665" r:id="rId9"/>
    <p:sldLayoutId id="2147483666" r:id="rId10"/>
    <p:sldLayoutId id="214748366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5ED239-DA3B-4878-9943-45F6F6A030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699" y="871758"/>
            <a:ext cx="5227171" cy="3871143"/>
          </a:xfrm>
        </p:spPr>
        <p:txBody>
          <a:bodyPr>
            <a:normAutofit/>
          </a:bodyPr>
          <a:lstStyle/>
          <a:p>
            <a:r>
              <a:rPr lang="en-US" b="1" dirty="0" smtClean="0"/>
              <a:t>PCCi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Data Analysis</a:t>
            </a:r>
            <a:br>
              <a:rPr lang="en-US" b="1" dirty="0"/>
            </a:b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087" y="723900"/>
            <a:ext cx="6111047" cy="502007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8159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Relationship between Gender and Readmit30</a:t>
            </a:r>
            <a:endParaRPr lang="en-US" sz="3200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768113"/>
            <a:ext cx="10526964" cy="323165"/>
            <a:chOff x="844446" y="4272813"/>
            <a:chExt cx="10526964" cy="32316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88B099E0-E087-4E15-B3E5-93831A255036}"/>
              </a:ext>
            </a:extLst>
          </p:cNvPr>
          <p:cNvSpPr txBox="1"/>
          <p:nvPr/>
        </p:nvSpPr>
        <p:spPr>
          <a:xfrm flipH="1">
            <a:off x="716278" y="5163630"/>
            <a:ext cx="110947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6447 Female Patients, 1114 or 8.84% were Readmitted within 30 days and 42.30% or 5333 were not Readmitted.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6161 Male patients,8.61% or 1085 were Readmitted within 30 days and 40.26% or 5076 were  not readmitted.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C:\Users\Admin\AppData\Local\Packages\Microsoft.Windows.Photos_8wekyb3d8bbwe\TempState\ShareServiceTempFolder\Sheet 4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6" y="1017431"/>
            <a:ext cx="3206840" cy="3941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5074277" y="1635617"/>
            <a:ext cx="6387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       </a:t>
            </a:r>
            <a:r>
              <a:rPr lang="en-GB" u="sng" dirty="0"/>
              <a:t> </a:t>
            </a:r>
            <a:r>
              <a:rPr lang="en-GB" u="sng" dirty="0" smtClean="0"/>
              <a:t>Gender Vs. Readmit</a:t>
            </a:r>
          </a:p>
          <a:p>
            <a:endParaRPr lang="en-GB" u="sng" dirty="0" smtClean="0"/>
          </a:p>
          <a:p>
            <a:r>
              <a:rPr lang="en-GB" dirty="0" smtClean="0"/>
              <a:t>  Gender            Readmit30        Not_Readmitted    Total </a:t>
            </a:r>
            <a:endParaRPr lang="en-GB" dirty="0"/>
          </a:p>
          <a:p>
            <a:r>
              <a:rPr lang="en-GB" dirty="0"/>
              <a:t>                               </a:t>
            </a:r>
            <a:r>
              <a:rPr lang="en-GB" dirty="0" smtClean="0"/>
              <a:t>                               </a:t>
            </a:r>
            <a:endParaRPr lang="en-GB" dirty="0"/>
          </a:p>
          <a:p>
            <a:r>
              <a:rPr lang="en-GB" dirty="0" smtClean="0"/>
              <a:t>Female                 1114                    5333                    6447</a:t>
            </a:r>
            <a:endParaRPr lang="en-GB" dirty="0"/>
          </a:p>
          <a:p>
            <a:r>
              <a:rPr lang="en-GB" dirty="0" smtClean="0"/>
              <a:t>Male                     1085                     5076                   6161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6212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ER_Visits Vs. Readmit30.</a:t>
            </a:r>
            <a:endParaRPr lang="en-US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94D5429B-4696-4C35-8425-8EC7F7C5E0ED}"/>
              </a:ext>
            </a:extLst>
          </p:cNvPr>
          <p:cNvGrpSpPr/>
          <p:nvPr/>
        </p:nvGrpSpPr>
        <p:grpSpPr>
          <a:xfrm>
            <a:off x="863496" y="4518213"/>
            <a:ext cx="10526964" cy="505608"/>
            <a:chOff x="844446" y="4272813"/>
            <a:chExt cx="10526964" cy="3231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="" xmlns:a16="http://schemas.microsoft.com/office/drawing/2014/main" id="{C21E328C-E355-4F6B-B2BB-A59328231674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4D244446-1B6A-4E21-9918-DED485CD30AE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61CB679B-C0D8-486B-9EFF-7BA5D9E51A14}"/>
              </a:ext>
            </a:extLst>
          </p:cNvPr>
          <p:cNvSpPr txBox="1"/>
          <p:nvPr/>
        </p:nvSpPr>
        <p:spPr>
          <a:xfrm flipH="1">
            <a:off x="632011" y="5023821"/>
            <a:ext cx="111980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The maximum number of  ER_Visits =13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39.28% or 4953  with 0 ER_Visits ,4.89% or 616 were Readmitted and 34.40% or 4337 were not Readmitted.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22.98% or 2897 with 1 ER_Visits, 3.91% or 493 were readmitted and 19.07% or 2404 were not Readmitted.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0.21% or 27 with 13 ER_Visits ,0.07% or 9 were readmitted and 0.14% or 18 were not readmitted.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:\Users\Admin\AppData\Local\Packages\Microsoft.Windows.Photos_8wekyb3d8bbwe\TempState\ShareServiceTempFolder\Sheet 5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88" y="1179784"/>
            <a:ext cx="10051021" cy="333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06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83336"/>
            <a:ext cx="10691265" cy="61818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IP_Visits Vs. Readmit30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02" y="965916"/>
            <a:ext cx="10838108" cy="338714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930" y="1223493"/>
            <a:ext cx="9569002" cy="2897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391697"/>
            <a:ext cx="10526964" cy="413153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437883" y="4635693"/>
            <a:ext cx="111788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The maximum number of IP_Visits= 2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89.53% </a:t>
            </a:r>
            <a:r>
              <a:rPr lang="en-GB" dirty="0"/>
              <a:t>or  </a:t>
            </a:r>
            <a:r>
              <a:rPr lang="en-GB" dirty="0" smtClean="0"/>
              <a:t>11288 </a:t>
            </a:r>
            <a:r>
              <a:rPr lang="en-GB" dirty="0"/>
              <a:t>with 0</a:t>
            </a:r>
            <a:r>
              <a:rPr lang="en-GB" dirty="0" smtClean="0"/>
              <a:t> IP_Visits</a:t>
            </a:r>
            <a:r>
              <a:rPr lang="en-GB" dirty="0"/>
              <a:t>, </a:t>
            </a:r>
            <a:r>
              <a:rPr lang="en-GB" dirty="0" smtClean="0"/>
              <a:t>1.86% </a:t>
            </a:r>
            <a:r>
              <a:rPr lang="en-GB" dirty="0"/>
              <a:t>or </a:t>
            </a:r>
            <a:r>
              <a:rPr lang="en-GB" dirty="0" smtClean="0"/>
              <a:t>234  </a:t>
            </a:r>
            <a:r>
              <a:rPr lang="en-GB" dirty="0"/>
              <a:t>were readmitted and </a:t>
            </a:r>
            <a:r>
              <a:rPr lang="en-GB" dirty="0" smtClean="0"/>
              <a:t>6.61% </a:t>
            </a:r>
            <a:r>
              <a:rPr lang="en-GB" dirty="0"/>
              <a:t>or </a:t>
            </a:r>
            <a:r>
              <a:rPr lang="en-GB" dirty="0" smtClean="0"/>
              <a:t>834  </a:t>
            </a:r>
            <a:r>
              <a:rPr lang="en-GB" dirty="0"/>
              <a:t>were not Readmitted.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8.47% </a:t>
            </a:r>
            <a:r>
              <a:rPr lang="en-GB" dirty="0"/>
              <a:t>or </a:t>
            </a:r>
            <a:r>
              <a:rPr lang="en-GB" dirty="0" smtClean="0"/>
              <a:t>1068 with 1 IP_Visits </a:t>
            </a:r>
            <a:r>
              <a:rPr lang="en-GB" dirty="0"/>
              <a:t>,0.07% or 9 were readmitted and 0.14% or 18 were </a:t>
            </a:r>
            <a:r>
              <a:rPr lang="en-GB" dirty="0" smtClean="0"/>
              <a:t>not readmitted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2% or 252 with 2 IP_Visits,0.58% or 73 were readmitted and 1.42% or 179 were not readmitted.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6785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18941"/>
            <a:ext cx="10691265" cy="63106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Chronic Condition Vs. Readmit30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446" y="1273091"/>
            <a:ext cx="10526964" cy="3296992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 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65" y="1094704"/>
            <a:ext cx="7997781" cy="3090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4446" y="4765183"/>
            <a:ext cx="1063063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The </a:t>
            </a:r>
            <a:r>
              <a:rPr lang="en-GB" dirty="0" smtClean="0"/>
              <a:t>Total no .of variant  Chronic Conditions= 27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10.65% </a:t>
            </a:r>
            <a:r>
              <a:rPr lang="en-GB" dirty="0"/>
              <a:t>or  </a:t>
            </a:r>
            <a:r>
              <a:rPr lang="en-GB" dirty="0" smtClean="0"/>
              <a:t>1343 </a:t>
            </a:r>
            <a:r>
              <a:rPr lang="en-GB" dirty="0"/>
              <a:t>with </a:t>
            </a:r>
            <a:r>
              <a:rPr lang="en-GB" dirty="0" smtClean="0"/>
              <a:t> type  1 Chronic Condition, 1.594% </a:t>
            </a:r>
            <a:r>
              <a:rPr lang="en-GB" dirty="0"/>
              <a:t>or </a:t>
            </a:r>
            <a:r>
              <a:rPr lang="en-GB" dirty="0" smtClean="0"/>
              <a:t>201  </a:t>
            </a:r>
            <a:r>
              <a:rPr lang="en-GB" dirty="0"/>
              <a:t>were readmitted and </a:t>
            </a:r>
            <a:r>
              <a:rPr lang="en-GB" dirty="0" smtClean="0"/>
              <a:t>9.058% </a:t>
            </a:r>
            <a:r>
              <a:rPr lang="en-GB" dirty="0"/>
              <a:t>or </a:t>
            </a:r>
            <a:r>
              <a:rPr lang="en-GB" dirty="0" smtClean="0"/>
              <a:t>1142  </a:t>
            </a:r>
            <a:r>
              <a:rPr lang="en-GB" dirty="0"/>
              <a:t>were not Readmitted</a:t>
            </a:r>
            <a:r>
              <a:rPr lang="en-GB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0.13% or 17 with type 27 Chronic Condition,0.071% or 9 were readmitted and 8 were not readmitted.</a:t>
            </a:r>
            <a:endParaRPr lang="en-GB" dirty="0"/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288665"/>
            <a:ext cx="10526964" cy="476518"/>
            <a:chOff x="844446" y="4272813"/>
            <a:chExt cx="10526964" cy="323165"/>
          </a:xfrm>
        </p:grpSpPr>
        <p:cxnSp>
          <p:nvCxnSpPr>
            <p:cNvPr id="7" name="Straight Connector 6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3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270456"/>
            <a:ext cx="10691265" cy="5795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Pat_Pain_Score Vs. Readmit30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307" y="1197736"/>
            <a:ext cx="10786593" cy="349017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                                 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64" y="1365161"/>
            <a:ext cx="9375820" cy="3090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636394"/>
            <a:ext cx="10526964" cy="489398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321972" y="4925418"/>
            <a:ext cx="114621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 48.38% or 6100 with 0 Pat_Pain_Score,8.13% or 1025 were readmitted and  40.25% or 5075 were not readmitted.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0.98% </a:t>
            </a:r>
            <a:r>
              <a:rPr lang="en-GB" dirty="0"/>
              <a:t>or  </a:t>
            </a:r>
            <a:r>
              <a:rPr lang="en-GB" dirty="0" smtClean="0"/>
              <a:t>123 with   10 Pat_Pain_Score, 0.75% </a:t>
            </a:r>
            <a:r>
              <a:rPr lang="en-GB" dirty="0"/>
              <a:t>or </a:t>
            </a:r>
            <a:r>
              <a:rPr lang="en-GB" dirty="0" smtClean="0"/>
              <a:t>94   </a:t>
            </a:r>
            <a:r>
              <a:rPr lang="en-GB" dirty="0"/>
              <a:t>were readmitted and </a:t>
            </a:r>
            <a:r>
              <a:rPr lang="en-GB" dirty="0" smtClean="0"/>
              <a:t>0.23% </a:t>
            </a:r>
            <a:r>
              <a:rPr lang="en-GB" dirty="0"/>
              <a:t>or </a:t>
            </a:r>
            <a:r>
              <a:rPr lang="en-GB" dirty="0" smtClean="0"/>
              <a:t>29  </a:t>
            </a:r>
            <a:r>
              <a:rPr lang="en-GB" dirty="0"/>
              <a:t>were not Readmitted.</a:t>
            </a:r>
          </a:p>
        </p:txBody>
      </p:sp>
    </p:spTree>
    <p:extLst>
      <p:ext uri="{BB962C8B-B14F-4D97-AF65-F5344CB8AC3E}">
        <p14:creationId xmlns:p14="http://schemas.microsoft.com/office/powerpoint/2010/main" val="292508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180305"/>
            <a:ext cx="10691265" cy="57955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Mood Disorder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2732" y="1120463"/>
            <a:ext cx="10619168" cy="3760630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                                        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766" y="1146219"/>
            <a:ext cx="4349639" cy="338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636394"/>
            <a:ext cx="10526964" cy="489398"/>
            <a:chOff x="844446" y="4272813"/>
            <a:chExt cx="10526964" cy="323165"/>
          </a:xfrm>
        </p:grpSpPr>
        <p:cxnSp>
          <p:nvCxnSpPr>
            <p:cNvPr id="6" name="Straight Connector 5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991673" y="4952494"/>
            <a:ext cx="97493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</a:t>
            </a:r>
            <a:r>
              <a:rPr lang="en-GB" dirty="0" smtClean="0"/>
              <a:t>of 12608  patients , 98.89%  or 12468    patients  does not have Mood disorder.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Out of 12608 patients, 1.11% or 140 patients have Mood disorder.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866326" y="1777285"/>
            <a:ext cx="455268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Mood Disorder</a:t>
            </a:r>
            <a:endParaRPr lang="en-GB" dirty="0"/>
          </a:p>
          <a:p>
            <a:r>
              <a:rPr lang="en-GB" dirty="0"/>
              <a:t>                               Count                     %</a:t>
            </a:r>
          </a:p>
          <a:p>
            <a:r>
              <a:rPr lang="en-GB" dirty="0" smtClean="0"/>
              <a:t>Yes                        140                   1.11%</a:t>
            </a:r>
            <a:endParaRPr lang="en-GB" dirty="0"/>
          </a:p>
          <a:p>
            <a:r>
              <a:rPr lang="en-GB" dirty="0" smtClean="0"/>
              <a:t>No                        12468                  98.89%</a:t>
            </a:r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Total                     12608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9312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635" y="373487"/>
            <a:ext cx="10691265" cy="476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Mood Disorder Vs. Readmit30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107583"/>
            <a:ext cx="10735077" cy="3940935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                                          </a:t>
            </a:r>
            <a:endParaRPr lang="en-IN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72732" y="1120463"/>
            <a:ext cx="10619168" cy="3760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mtClean="0"/>
              <a:t>                                                                                  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342DE318-8F52-4350-BEA7-B8012595FBFE}"/>
              </a:ext>
            </a:extLst>
          </p:cNvPr>
          <p:cNvGrpSpPr/>
          <p:nvPr/>
        </p:nvGrpSpPr>
        <p:grpSpPr>
          <a:xfrm>
            <a:off x="844446" y="4636394"/>
            <a:ext cx="10526964" cy="360609"/>
            <a:chOff x="844446" y="4272813"/>
            <a:chExt cx="10526964" cy="323165"/>
          </a:xfrm>
        </p:grpSpPr>
        <p:cxnSp>
          <p:nvCxnSpPr>
            <p:cNvPr id="8" name="Straight Connector 7">
              <a:extLst>
                <a:ext uri="{FF2B5EF4-FFF2-40B4-BE49-F238E27FC236}">
                  <a16:creationId xmlns="" xmlns:a16="http://schemas.microsoft.com/office/drawing/2014/main" id="{BDC1046D-E465-4DF6-B37A-18172AB6E99B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13A2E575-CB41-48FD-8B4A-A102FA0B1A8C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4" name="Rectangle 3"/>
          <p:cNvSpPr/>
          <p:nvPr/>
        </p:nvSpPr>
        <p:spPr>
          <a:xfrm>
            <a:off x="772732" y="5125792"/>
            <a:ext cx="110887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 98.89% with no mood disorder ,  17.20% or 2168   were readmitted and 81.69% or 10300 patients were not readmitted.</a:t>
            </a:r>
            <a:endParaRPr lang="en-GB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Out of </a:t>
            </a:r>
            <a:r>
              <a:rPr lang="en-GB" dirty="0" smtClean="0"/>
              <a:t>1.11% with mood disorder , 0.86% </a:t>
            </a:r>
            <a:r>
              <a:rPr lang="en-GB" dirty="0"/>
              <a:t>or </a:t>
            </a:r>
            <a:r>
              <a:rPr lang="en-GB" dirty="0" smtClean="0"/>
              <a:t>109  patients  were not  readmitted and 0.25% or  31 were readmitted  .</a:t>
            </a:r>
            <a:endParaRPr lang="en-GB" dirty="0"/>
          </a:p>
        </p:txBody>
      </p:sp>
      <p:pic>
        <p:nvPicPr>
          <p:cNvPr id="6148" name="Picture 4" descr="C:\Users\Admin\AppData\Local\Packages\Microsoft.Windows.Photos_8wekyb3d8bbwe\TempState\ShareServiceTempFolder\Sheet 19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158" y="927279"/>
            <a:ext cx="2884867" cy="370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4430332" y="2551837"/>
            <a:ext cx="69410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Mood Disorder Vs</a:t>
            </a:r>
            <a:r>
              <a:rPr lang="en-GB" dirty="0"/>
              <a:t>. </a:t>
            </a:r>
            <a:r>
              <a:rPr lang="en-GB" dirty="0" smtClean="0"/>
              <a:t>Readmit30</a:t>
            </a:r>
            <a:endParaRPr lang="en-GB" dirty="0"/>
          </a:p>
          <a:p>
            <a:endParaRPr lang="en-GB" dirty="0"/>
          </a:p>
          <a:p>
            <a:r>
              <a:rPr lang="en-GB" dirty="0"/>
              <a:t>  </a:t>
            </a:r>
            <a:r>
              <a:rPr lang="en-GB" dirty="0" smtClean="0"/>
              <a:t>Mood Disorder          </a:t>
            </a:r>
            <a:r>
              <a:rPr lang="en-GB" dirty="0"/>
              <a:t>Readmit30        </a:t>
            </a:r>
            <a:r>
              <a:rPr lang="en-GB" dirty="0" err="1"/>
              <a:t>Not_Readmitted</a:t>
            </a:r>
            <a:r>
              <a:rPr lang="en-GB" dirty="0"/>
              <a:t>    Total </a:t>
            </a:r>
          </a:p>
          <a:p>
            <a:r>
              <a:rPr lang="en-GB" dirty="0"/>
              <a:t>                                                              </a:t>
            </a:r>
          </a:p>
          <a:p>
            <a:r>
              <a:rPr lang="en-GB" dirty="0" smtClean="0"/>
              <a:t>        Yes                         31                         109                         140</a:t>
            </a:r>
            <a:endParaRPr lang="en-GB" dirty="0"/>
          </a:p>
          <a:p>
            <a:r>
              <a:rPr lang="en-GB" dirty="0" smtClean="0"/>
              <a:t>          No                        2168                 103000                    12468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1962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PCCI </a:t>
            </a:r>
            <a:r>
              <a:rPr lang="en-US" sz="4000" b="1" dirty="0" smtClean="0"/>
              <a:t>Chi-Squared </a:t>
            </a:r>
            <a:r>
              <a:rPr lang="en-US" sz="4000" b="1" dirty="0"/>
              <a:t>Test Analysis</a:t>
            </a:r>
            <a:endParaRPr lang="en-US" b="1" dirty="0"/>
          </a:p>
        </p:txBody>
      </p:sp>
      <p:sp>
        <p:nvSpPr>
          <p:cNvPr id="8" name="Rounded Rectangle 529">
            <a:extLst>
              <a:ext uri="{FF2B5EF4-FFF2-40B4-BE49-F238E27FC236}">
                <a16:creationId xmlns="" xmlns:a16="http://schemas.microsoft.com/office/drawing/2014/main" id="{2929492B-5B20-4A82-BE46-5695784932F9}"/>
              </a:ext>
            </a:extLst>
          </p:cNvPr>
          <p:cNvSpPr/>
          <p:nvPr/>
        </p:nvSpPr>
        <p:spPr>
          <a:xfrm>
            <a:off x="457199" y="990969"/>
            <a:ext cx="11094721" cy="306467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0" lvl="3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 Chi-Squared Test Analysis was performed to identify list of features which impact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the Readmit30.</a:t>
            </a:r>
            <a:endParaRPr lang="en-US" sz="1200" kern="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="" xmlns:a16="http://schemas.microsoft.com/office/drawing/2014/main" id="{A63956AB-0D30-4F0D-A375-614704BEA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56395"/>
              </p:ext>
            </p:extLst>
          </p:nvPr>
        </p:nvGraphicFramePr>
        <p:xfrm>
          <a:off x="1368105" y="2446988"/>
          <a:ext cx="2363824" cy="1495065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363824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</a:tblGrid>
              <a:tr h="498355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4983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ER_Visits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6490349"/>
                  </a:ext>
                </a:extLst>
              </a:tr>
              <a:tr h="49835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Chronic_Conditions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165050"/>
                  </a:ext>
                </a:extLst>
              </a:tr>
            </a:tbl>
          </a:graphicData>
        </a:graphic>
      </p:graphicFrame>
      <p:graphicFrame>
        <p:nvGraphicFramePr>
          <p:cNvPr id="277" name="Table 5">
            <a:extLst>
              <a:ext uri="{FF2B5EF4-FFF2-40B4-BE49-F238E27FC236}">
                <a16:creationId xmlns="" xmlns:a16="http://schemas.microsoft.com/office/drawing/2014/main" id="{DE96979F-5D39-48D4-B41B-283314B9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370341"/>
              </p:ext>
            </p:extLst>
          </p:nvPr>
        </p:nvGraphicFramePr>
        <p:xfrm>
          <a:off x="6004558" y="2459865"/>
          <a:ext cx="2959137" cy="2441885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2959137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</a:tblGrid>
              <a:tr h="488377">
                <a:tc>
                  <a:txBody>
                    <a:bodyPr/>
                    <a:lstStyle/>
                    <a:p>
                      <a:r>
                        <a:rPr lang="en-US" sz="1400" dirty="0"/>
                        <a:t>Independent Variable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Pat_Pain_score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6264544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16293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5854244"/>
                  </a:ext>
                </a:extLst>
              </a:tr>
              <a:tr h="488377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6490349"/>
                  </a:ext>
                </a:extLst>
              </a:tr>
            </a:tbl>
          </a:graphicData>
        </a:graphic>
      </p:graphicFrame>
      <p:sp>
        <p:nvSpPr>
          <p:cNvPr id="278" name="TextBox 277">
            <a:extLst>
              <a:ext uri="{FF2B5EF4-FFF2-40B4-BE49-F238E27FC236}">
                <a16:creationId xmlns="" xmlns:a16="http://schemas.microsoft.com/office/drawing/2014/main" id="{2A1B2C65-7908-4DA1-826D-32A312CE61C9}"/>
              </a:ext>
            </a:extLst>
          </p:cNvPr>
          <p:cNvSpPr txBox="1"/>
          <p:nvPr/>
        </p:nvSpPr>
        <p:spPr>
          <a:xfrm>
            <a:off x="2550017" y="1738649"/>
            <a:ext cx="61263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Top Numerical features impacting High School Std Score </a:t>
            </a:r>
          </a:p>
        </p:txBody>
      </p:sp>
    </p:spTree>
    <p:extLst>
      <p:ext uri="{BB962C8B-B14F-4D97-AF65-F5344CB8AC3E}">
        <p14:creationId xmlns:p14="http://schemas.microsoft.com/office/powerpoint/2010/main" val="2803909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B8B171F-28DD-4C9D-940C-33C26F870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83564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PCCI</a:t>
            </a:r>
            <a:r>
              <a:rPr lang="en-US" sz="4000" b="1" dirty="0" smtClean="0"/>
              <a:t> Correlation Ratio </a:t>
            </a:r>
            <a:r>
              <a:rPr lang="en-US" sz="4000" b="1" dirty="0"/>
              <a:t>Tests Analysis</a:t>
            </a:r>
            <a:endParaRPr lang="en-US" b="1" dirty="0"/>
          </a:p>
        </p:txBody>
      </p:sp>
      <p:sp>
        <p:nvSpPr>
          <p:cNvPr id="8" name="Rounded Rectangle 529">
            <a:extLst>
              <a:ext uri="{FF2B5EF4-FFF2-40B4-BE49-F238E27FC236}">
                <a16:creationId xmlns="" xmlns:a16="http://schemas.microsoft.com/office/drawing/2014/main" id="{2929492B-5B20-4A82-BE46-5695784932F9}"/>
              </a:ext>
            </a:extLst>
          </p:cNvPr>
          <p:cNvSpPr/>
          <p:nvPr/>
        </p:nvSpPr>
        <p:spPr>
          <a:xfrm>
            <a:off x="771990" y="1044547"/>
            <a:ext cx="10335722" cy="567531"/>
          </a:xfrm>
          <a:prstGeom prst="roundRect">
            <a:avLst/>
          </a:prstGeom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latin typeface="Arial" pitchFamily="34" charset="0"/>
                <a:cs typeface="Arial" pitchFamily="34" charset="0"/>
              </a:rPr>
              <a:t>Top 3 Numerical Influencing factors on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Readmit30 of PCCI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are </a:t>
            </a: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: ER_Visits,  Chronic Conditions, Pat _</a:t>
            </a:r>
            <a:r>
              <a:rPr lang="en-US" sz="1200" kern="0" dirty="0" err="1" smtClean="0">
                <a:latin typeface="Arial" pitchFamily="34" charset="0"/>
                <a:cs typeface="Arial" pitchFamily="34" charset="0"/>
              </a:rPr>
              <a:t>Pain_Score</a:t>
            </a:r>
            <a:endParaRPr lang="en-US" sz="1200" kern="0" dirty="0">
              <a:latin typeface="Arial" pitchFamily="34" charset="0"/>
              <a:cs typeface="Arial" pitchFamily="34" charset="0"/>
            </a:endParaRPr>
          </a:p>
          <a:p>
            <a:pPr marL="171450" lvl="3" indent="-171450" algn="l" defTabSz="957263" eaLnBrk="1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1200" kern="0" dirty="0" smtClean="0">
                <a:latin typeface="Arial" pitchFamily="34" charset="0"/>
                <a:cs typeface="Arial" pitchFamily="34" charset="0"/>
              </a:rPr>
              <a:t>All </a:t>
            </a:r>
            <a:r>
              <a:rPr lang="en-US" sz="1200" kern="0" dirty="0">
                <a:latin typeface="Arial" pitchFamily="34" charset="0"/>
                <a:cs typeface="Arial" pitchFamily="34" charset="0"/>
              </a:rPr>
              <a:t>the correlations are either weak or moderate.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="" xmlns:a16="http://schemas.microsoft.com/office/drawing/2014/main" id="{E5355C5A-4292-465D-8CEA-341C61029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311811"/>
              </p:ext>
            </p:extLst>
          </p:nvPr>
        </p:nvGraphicFramePr>
        <p:xfrm>
          <a:off x="1999560" y="1746988"/>
          <a:ext cx="8463574" cy="2756558"/>
        </p:xfrm>
        <a:graphic>
          <a:graphicData uri="http://schemas.openxmlformats.org/drawingml/2006/table">
            <a:tbl>
              <a:tblPr firstRow="1" bandRow="1" bandCol="1">
                <a:tableStyleId>{912C8C85-51F0-491E-9774-3900AFEF0FD7}</a:tableStyleId>
              </a:tblPr>
              <a:tblGrid>
                <a:gridCol w="3940291">
                  <a:extLst>
                    <a:ext uri="{9D8B030D-6E8A-4147-A177-3AD203B41FA5}">
                      <a16:colId xmlns="" xmlns:a16="http://schemas.microsoft.com/office/drawing/2014/main" val="2419434306"/>
                    </a:ext>
                  </a:extLst>
                </a:gridCol>
                <a:gridCol w="4523283">
                  <a:extLst>
                    <a:ext uri="{9D8B030D-6E8A-4147-A177-3AD203B41FA5}">
                      <a16:colId xmlns="" xmlns:a16="http://schemas.microsoft.com/office/drawing/2014/main" val="150422469"/>
                    </a:ext>
                  </a:extLst>
                </a:gridCol>
              </a:tblGrid>
              <a:tr h="35625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Independent Variable</a:t>
                      </a: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(Numerical Value, Average Score 2018-2019)</a:t>
                      </a:r>
                    </a:p>
                  </a:txBody>
                  <a:tcPr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25773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ER_Visits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2162645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Chronic_Conditions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96391629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Pat_Pain_Score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0585424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78649034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Pulse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88616505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73288686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2498404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0246690-BD0B-4937-85D5-765DA01D7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6603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F80DC130-A377-4343-A5C4-45F1701A3ED1}"/>
              </a:ext>
            </a:extLst>
          </p:cNvPr>
          <p:cNvSpPr txBox="1">
            <a:spLocks/>
          </p:cNvSpPr>
          <p:nvPr/>
        </p:nvSpPr>
        <p:spPr>
          <a:xfrm>
            <a:off x="732240" y="1028552"/>
            <a:ext cx="10664456" cy="18828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Business Case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To identify the top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features impacting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Readmit30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Acquisition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Past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Patient  health conditions ,Habits , and their visits  data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was obtained in CSV format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Preparation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Missing data was found using Azure ML and steps were taken to fill the gaps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Data Visualization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Graphs were created using Tableau understand the relation of feature to the rank  </a:t>
            </a:r>
          </a:p>
        </p:txBody>
      </p:sp>
    </p:spTree>
    <p:extLst>
      <p:ext uri="{BB962C8B-B14F-4D97-AF65-F5344CB8AC3E}">
        <p14:creationId xmlns:p14="http://schemas.microsoft.com/office/powerpoint/2010/main" val="207865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7BFC115E-6BE5-4108-B6B2-C3250787B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Preparation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FF22F3F9-370E-41FB-A997-0DC37F3AA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4020"/>
            <a:ext cx="10515600" cy="4904343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Total number of records 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12980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duplicate </a:t>
            </a:r>
            <a:r>
              <a:rPr lang="en-US" sz="1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records=372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No missing values were found.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62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F325F3F6-6400-4D03-AE43-A0EF8ABB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/>
              <a:t>Exploratory Data Analysis</a:t>
            </a:r>
            <a:endParaRPr lang="en-US" b="1" dirty="0"/>
          </a:p>
        </p:txBody>
      </p:sp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2F88F62E-85D4-46E5-84F6-86CB0BD48C6E}"/>
              </a:ext>
            </a:extLst>
          </p:cNvPr>
          <p:cNvSpPr txBox="1">
            <a:spLocks/>
          </p:cNvSpPr>
          <p:nvPr/>
        </p:nvSpPr>
        <p:spPr>
          <a:xfrm>
            <a:off x="846078" y="1041982"/>
            <a:ext cx="10568155" cy="417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The Features (i.e., variables) are segregated into three Categories namely:</a:t>
            </a:r>
          </a:p>
          <a:p>
            <a:r>
              <a:rPr lang="en-US" sz="17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Dependent Variable (Y) –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This is the </a:t>
            </a:r>
            <a:r>
              <a:rPr lang="en-US" sz="17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Readmit30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which</a:t>
            </a:r>
            <a:r>
              <a:rPr lang="en-US" sz="17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is to be predicted</a:t>
            </a:r>
          </a:p>
          <a:p>
            <a:r>
              <a:rPr lang="en-US" sz="17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Noise Features : </a:t>
            </a:r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Variables which would not have a significant impact on the value of  </a:t>
            </a:r>
            <a:r>
              <a:rPr lang="en-US" sz="1700" dirty="0" smtClean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Readmit30.</a:t>
            </a:r>
            <a:endParaRPr lang="en-US" sz="1700" dirty="0">
              <a:solidFill>
                <a:schemeClr val="dk1"/>
              </a:solidFill>
              <a:latin typeface="Arial" panose="020B0604020202020204" pitchFamily="34" charset="0"/>
              <a:cs typeface="Arial" panose="020B0604020202020204" pitchFamily="34" charset="0"/>
              <a:sym typeface="Calibri"/>
            </a:endParaRPr>
          </a:p>
          <a:p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Redundant</a:t>
            </a:r>
          </a:p>
          <a:p>
            <a:r>
              <a:rPr lang="en-US" sz="1700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Feeder variables</a:t>
            </a:r>
          </a:p>
          <a:p>
            <a:r>
              <a:rPr lang="en-US" sz="1700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: Variables which were considered to have an impact on the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Readmit30.</a:t>
            </a:r>
            <a:endParaRPr lang="en-US" sz="1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20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Exploratory Data Analysis (contd..)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="" xmlns:a16="http://schemas.microsoft.com/office/drawing/2014/main" id="{D28FF600-26F0-4854-836E-F783F2322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297449"/>
              </p:ext>
            </p:extLst>
          </p:nvPr>
        </p:nvGraphicFramePr>
        <p:xfrm>
          <a:off x="4524673" y="1426884"/>
          <a:ext cx="7315200" cy="4480306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3850056">
                  <a:extLst>
                    <a:ext uri="{9D8B030D-6E8A-4147-A177-3AD203B41FA5}">
                      <a16:colId xmlns="" xmlns:a16="http://schemas.microsoft.com/office/drawing/2014/main" val="3284844362"/>
                    </a:ext>
                  </a:extLst>
                </a:gridCol>
                <a:gridCol w="3465144">
                  <a:extLst>
                    <a:ext uri="{9D8B030D-6E8A-4147-A177-3AD203B41FA5}">
                      <a16:colId xmlns="" xmlns:a16="http://schemas.microsoft.com/office/drawing/2014/main" val="7177799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Admit_Week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Mood_Disorder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392638325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Admit_Month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Diabetes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3632150246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Gender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Anxiety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272069832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Marital_Status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Obesity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3681564179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Insurance_Provider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Dementia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2755985495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Tobacco_User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Pat_Pain_Score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504203785"/>
                  </a:ext>
                </a:extLst>
              </a:tr>
              <a:tr h="333229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Depression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Care_Plan_Followi</a:t>
                      </a:r>
                      <a:r>
                        <a:rPr lang="en-US" sz="1600" u="none" strike="noStrike" baseline="0" dirty="0" smtClean="0">
                          <a:effectLst/>
                        </a:rPr>
                        <a:t>ng_Discharge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2139797680"/>
                  </a:ext>
                </a:extLst>
              </a:tr>
              <a:tr h="33485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ICU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Condition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230562989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Drug_Abuse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Bmi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="" xmlns:a16="http://schemas.microsoft.com/office/drawing/2014/main" val="1480964293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IP_Visits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307662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Temperature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Chronic_Conditions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  <a:tr h="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ER_Visits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Cost_Of_Initial_Stay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="" xmlns:a16="http://schemas.microsoft.com/office/drawing/2014/main" id="{6FB3B395-021D-4DDB-8E8B-8D620CC62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00209"/>
              </p:ext>
            </p:extLst>
          </p:nvPr>
        </p:nvGraphicFramePr>
        <p:xfrm>
          <a:off x="508255" y="1574800"/>
          <a:ext cx="3657600" cy="1371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57600">
                  <a:extLst>
                    <a:ext uri="{9D8B030D-6E8A-4147-A177-3AD203B41FA5}">
                      <a16:colId xmlns="" xmlns:a16="http://schemas.microsoft.com/office/drawing/2014/main" val="132530391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Weight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7221564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600" u="none" strike="noStrike" dirty="0" smtClean="0">
                          <a:effectLst/>
                        </a:rPr>
                        <a:t>Height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80093319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1" algn="l" fontAlgn="b"/>
                      <a:r>
                        <a:rPr lang="en-US" sz="1700" u="none" strike="noStrike" dirty="0" smtClean="0">
                          <a:effectLst/>
                        </a:rPr>
                        <a:t>Pulse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="" xmlns:a16="http://schemas.microsoft.com/office/drawing/2014/main" val="185834294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633D2ED-323C-405A-89E7-329C0E3E498F}"/>
              </a:ext>
            </a:extLst>
          </p:cNvPr>
          <p:cNvSpPr txBox="1"/>
          <p:nvPr/>
        </p:nvSpPr>
        <p:spPr>
          <a:xfrm>
            <a:off x="1249894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Noise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E05D695-8971-4B54-8694-DFE2AF0743D1}"/>
              </a:ext>
            </a:extLst>
          </p:cNvPr>
          <p:cNvSpPr txBox="1"/>
          <p:nvPr/>
        </p:nvSpPr>
        <p:spPr>
          <a:xfrm>
            <a:off x="7140979" y="1057552"/>
            <a:ext cx="2713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Predictor Variables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11F2567F-C37C-4F72-8AEF-8704C7B01AEC}"/>
              </a:ext>
            </a:extLst>
          </p:cNvPr>
          <p:cNvCxnSpPr/>
          <p:nvPr/>
        </p:nvCxnSpPr>
        <p:spPr>
          <a:xfrm>
            <a:off x="4377128" y="1242218"/>
            <a:ext cx="0" cy="449901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108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Data Visualization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59A3D05-763C-4511-9E24-58251F12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99347"/>
            <a:ext cx="10713720" cy="8344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Data visuals are created using Tableau where charts are plotted using the independent variables against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(Readmit30). 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These charts help us in getting a preliminary idea about the relationship between the independent variables and the dependent variable </a:t>
            </a:r>
            <a:r>
              <a:rPr lang="en-US" sz="1700" dirty="0" smtClean="0">
                <a:latin typeface="Arial" panose="020B0604020202020204" pitchFamily="34" charset="0"/>
                <a:cs typeface="Arial" panose="020B0604020202020204" pitchFamily="34" charset="0"/>
              </a:rPr>
              <a:t>(Readmit30).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588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Condition Of patients.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013C1FAD-1AAC-4EF1-959B-F7F438646B74}"/>
              </a:ext>
            </a:extLst>
          </p:cNvPr>
          <p:cNvSpPr txBox="1"/>
          <p:nvPr/>
        </p:nvSpPr>
        <p:spPr>
          <a:xfrm flipH="1">
            <a:off x="716279" y="4824746"/>
            <a:ext cx="105863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52.007% or 6557 of Patients have Heart_Failure  Condition.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47.993%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or 6051 of Patients have Pneumonia condition.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="" xmlns:a16="http://schemas.microsoft.com/office/drawing/2014/main" id="{75945D4B-7E88-4733-B4AA-792156A68576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18" name="Straight Connector 17">
              <a:extLst>
                <a:ext uri="{FF2B5EF4-FFF2-40B4-BE49-F238E27FC236}">
                  <a16:creationId xmlns="" xmlns:a16="http://schemas.microsoft.com/office/drawing/2014/main" id="{C12B03A2-3506-44A7-94B6-7FF184E26A12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FEC33E10-7ED9-45B5-B091-229D7B220AEA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pic>
        <p:nvPicPr>
          <p:cNvPr id="1026" name="Picture 2" descr="C:\Users\Admin\AppData\Local\Packages\Microsoft.Windows.Photos_8wekyb3d8bbwe\TempState\ShareServiceTempFolder\Sheet 1 (2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704" y="1017431"/>
            <a:ext cx="3451538" cy="341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748439" y="1893195"/>
            <a:ext cx="527587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       </a:t>
            </a:r>
            <a:r>
              <a:rPr lang="en-GB" u="sng" dirty="0" smtClean="0"/>
              <a:t>Condition</a:t>
            </a:r>
          </a:p>
          <a:p>
            <a:r>
              <a:rPr lang="en-GB" dirty="0" smtClean="0"/>
              <a:t>                               Count                     %</a:t>
            </a:r>
          </a:p>
          <a:p>
            <a:r>
              <a:rPr lang="en-GB" dirty="0" smtClean="0"/>
              <a:t>Heart_Failure        6557                   52.007%</a:t>
            </a:r>
          </a:p>
          <a:p>
            <a:r>
              <a:rPr lang="en-GB" dirty="0" smtClean="0"/>
              <a:t>Pneumonia             6057                   47.993%</a:t>
            </a:r>
          </a:p>
          <a:p>
            <a:r>
              <a:rPr lang="en-GB" dirty="0"/>
              <a:t> </a:t>
            </a:r>
            <a:r>
              <a:rPr lang="en-GB" dirty="0" smtClean="0"/>
              <a:t>    Total                  12608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203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Relationship between Condition and Readmit30 </a:t>
            </a:r>
            <a:endParaRPr lang="en-US" sz="2800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02B71C33-93B3-4737-9663-4FF97DEC182C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AB28FAA-2FD0-4DCA-A727-804AEEE9113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5DEC8FB9-AA37-4066-B55A-B72A120A2905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6E4A1676-0E29-4D8C-984C-94E178637873}"/>
              </a:ext>
            </a:extLst>
          </p:cNvPr>
          <p:cNvSpPr txBox="1"/>
          <p:nvPr/>
        </p:nvSpPr>
        <p:spPr>
          <a:xfrm flipH="1">
            <a:off x="716279" y="4668330"/>
            <a:ext cx="1058630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Out of 6557 Patients with Heart_Failure condition , 10.43% or 1315 Patients were Readmitted within 30 days and  41.58% or 5242 were not  Readmited.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 smtClean="0">
                <a:latin typeface="Arial" panose="020B0604020202020204" pitchFamily="34" charset="0"/>
                <a:cs typeface="Arial" panose="020B0604020202020204" pitchFamily="34" charset="0"/>
              </a:rPr>
              <a:t>. Out of 6057 Patients with Pneumonia condition ,7.01% or884 Patients were Readmitted within 30 days and 40.98% or 5167 were not Readmitted.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Users\Admin\AppData\Local\Packages\Microsoft.Windows.Photos_8wekyb3d8bbwe\TempState\ShareServiceTempFolder\Sheet 2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46" y="1056067"/>
            <a:ext cx="3508613" cy="321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074277" y="1635617"/>
            <a:ext cx="638792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       </a:t>
            </a:r>
            <a:r>
              <a:rPr lang="en-GB" u="sng" dirty="0" smtClean="0"/>
              <a:t>Condition Vs. Readmit</a:t>
            </a:r>
          </a:p>
          <a:p>
            <a:endParaRPr lang="en-GB" u="sng" dirty="0" smtClean="0"/>
          </a:p>
          <a:p>
            <a:r>
              <a:rPr lang="en-GB" dirty="0" smtClean="0"/>
              <a:t>  Condition            Readmit30        Not_Readmitted    Total </a:t>
            </a:r>
            <a:endParaRPr lang="en-GB" dirty="0"/>
          </a:p>
          <a:p>
            <a:r>
              <a:rPr lang="en-GB" dirty="0"/>
              <a:t>                               </a:t>
            </a:r>
            <a:r>
              <a:rPr lang="en-GB" dirty="0" smtClean="0"/>
              <a:t>                               </a:t>
            </a:r>
            <a:endParaRPr lang="en-GB" dirty="0"/>
          </a:p>
          <a:p>
            <a:r>
              <a:rPr lang="en-GB" dirty="0"/>
              <a:t>Heart_Failure        </a:t>
            </a:r>
            <a:r>
              <a:rPr lang="en-GB" dirty="0" smtClean="0"/>
              <a:t>  1315                     5242                    6557</a:t>
            </a:r>
            <a:endParaRPr lang="en-GB" dirty="0"/>
          </a:p>
          <a:p>
            <a:r>
              <a:rPr lang="en-GB" dirty="0"/>
              <a:t>Pneumonia            </a:t>
            </a:r>
            <a:r>
              <a:rPr lang="en-GB" dirty="0" smtClean="0"/>
              <a:t>   884                       5167                   6051</a:t>
            </a:r>
            <a:endParaRPr lang="en-GB" dirty="0"/>
          </a:p>
          <a:p>
            <a:r>
              <a:rPr lang="en-GB" dirty="0"/>
              <a:t>    </a:t>
            </a:r>
            <a:r>
              <a:rPr lang="en-GB" dirty="0" smtClean="0"/>
              <a:t>                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664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="" xmlns:a16="http://schemas.microsoft.com/office/drawing/2014/main" id="{DDC553D4-6222-4317-AE3B-98879A34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281840"/>
            <a:ext cx="10058400" cy="627797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Gender 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58FF12-9203-41C0-BB33-ED3DBA72DF1D}"/>
              </a:ext>
            </a:extLst>
          </p:cNvPr>
          <p:cNvSpPr txBox="1"/>
          <p:nvPr/>
        </p:nvSpPr>
        <p:spPr>
          <a:xfrm>
            <a:off x="450761" y="4842456"/>
            <a:ext cx="112649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Total number Of Patients =12608.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 of 12608 Patients, 51.334% or 6447 were Female.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5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 of 12608 Patients,48.886% or 6161 were Male.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C:\Users\Admin\AppData\Local\Packages\Microsoft.Windows.Photos_8wekyb3d8bbwe\TempState\ShareServiceTempFolder\Sheet 3 (1)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310" y="1313645"/>
            <a:ext cx="3052293" cy="2959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="" xmlns:a16="http://schemas.microsoft.com/office/drawing/2014/main" id="{02B71C33-93B3-4737-9663-4FF97DEC182C}"/>
              </a:ext>
            </a:extLst>
          </p:cNvPr>
          <p:cNvGrpSpPr/>
          <p:nvPr/>
        </p:nvGrpSpPr>
        <p:grpSpPr>
          <a:xfrm>
            <a:off x="844446" y="4272813"/>
            <a:ext cx="10526964" cy="323165"/>
            <a:chOff x="844446" y="4272813"/>
            <a:chExt cx="10526964" cy="323165"/>
          </a:xfrm>
        </p:grpSpPr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AAB28FAA-2FD0-4DCA-A727-804AEEE91137}"/>
                </a:ext>
              </a:extLst>
            </p:cNvPr>
            <p:cNvCxnSpPr/>
            <p:nvPr/>
          </p:nvCxnSpPr>
          <p:spPr>
            <a:xfrm>
              <a:off x="844446" y="4463665"/>
              <a:ext cx="10526964" cy="0"/>
            </a:xfrm>
            <a:prstGeom prst="line">
              <a:avLst/>
            </a:prstGeom>
            <a:ln>
              <a:solidFill>
                <a:srgbClr val="0070C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5DEC8FB9-AA37-4066-B55A-B72A120A2905}"/>
                </a:ext>
              </a:extLst>
            </p:cNvPr>
            <p:cNvSpPr txBox="1"/>
            <p:nvPr/>
          </p:nvSpPr>
          <p:spPr>
            <a:xfrm>
              <a:off x="4880347" y="4272813"/>
              <a:ext cx="1736186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Arial" panose="020B0604020202020204" pitchFamily="34" charset="0"/>
                  <a:cs typeface="Arial" panose="020B0604020202020204" pitchFamily="34" charset="0"/>
                </a:rPr>
                <a:t>Key Highlights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422005" y="1609859"/>
            <a:ext cx="535761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                         </a:t>
            </a:r>
            <a:r>
              <a:rPr lang="en-GB" u="sng" dirty="0" smtClean="0"/>
              <a:t>Gender</a:t>
            </a:r>
            <a:endParaRPr lang="en-GB" u="sng" dirty="0"/>
          </a:p>
          <a:p>
            <a:r>
              <a:rPr lang="en-GB" dirty="0"/>
              <a:t>                </a:t>
            </a:r>
            <a:r>
              <a:rPr lang="en-GB" dirty="0" smtClean="0"/>
              <a:t>    </a:t>
            </a:r>
            <a:r>
              <a:rPr lang="en-GB" dirty="0"/>
              <a:t>Count                     %</a:t>
            </a:r>
          </a:p>
          <a:p>
            <a:r>
              <a:rPr lang="en-GB" dirty="0" smtClean="0"/>
              <a:t>Female        6447                   51.334%</a:t>
            </a:r>
            <a:endParaRPr lang="en-GB" dirty="0"/>
          </a:p>
          <a:p>
            <a:r>
              <a:rPr lang="en-GB" dirty="0" smtClean="0"/>
              <a:t>Male            6161                   48.886%</a:t>
            </a:r>
          </a:p>
          <a:p>
            <a:r>
              <a:rPr lang="en-GB" dirty="0" smtClean="0"/>
              <a:t>Total             12608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799792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796"/>
      </a:accent1>
      <a:accent2>
        <a:srgbClr val="BA997F"/>
      </a:accent2>
      <a:accent3>
        <a:srgbClr val="AAA481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E"/>
      </a:hlink>
      <a:folHlink>
        <a:srgbClr val="7F7F7F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1002</Words>
  <Application>Microsoft Office PowerPoint</Application>
  <PresentationFormat>Custom</PresentationFormat>
  <Paragraphs>174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ChronicleVTI</vt:lpstr>
      <vt:lpstr>PCCi  Data Analysis </vt:lpstr>
      <vt:lpstr>Content</vt:lpstr>
      <vt:lpstr>Data Preparation</vt:lpstr>
      <vt:lpstr>Exploratory Data Analysis</vt:lpstr>
      <vt:lpstr>Exploratory Data Analysis (contd..)</vt:lpstr>
      <vt:lpstr>Data Visualization</vt:lpstr>
      <vt:lpstr>Condition Of patients.</vt:lpstr>
      <vt:lpstr>Relationship between Condition and Readmit30 </vt:lpstr>
      <vt:lpstr>Gender </vt:lpstr>
      <vt:lpstr>Relationship between Gender and Readmit30</vt:lpstr>
      <vt:lpstr>ER_Visits Vs. Readmit30.</vt:lpstr>
      <vt:lpstr>IP_Visits Vs. Readmit30</vt:lpstr>
      <vt:lpstr>Chronic Condition Vs. Readmit30</vt:lpstr>
      <vt:lpstr>Pat_Pain_Score Vs. Readmit30</vt:lpstr>
      <vt:lpstr>Mood Disorder</vt:lpstr>
      <vt:lpstr>Mood Disorder Vs. Readmit30</vt:lpstr>
      <vt:lpstr>PCCI Chi-Squared Test Analysis</vt:lpstr>
      <vt:lpstr>PCCI Correlation Ratio Tests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Minnesota School Data Analytics (2018-2019)</dc:title>
  <dc:creator>Anoop</dc:creator>
  <cp:lastModifiedBy>Admin</cp:lastModifiedBy>
  <cp:revision>230</cp:revision>
  <dcterms:created xsi:type="dcterms:W3CDTF">2021-08-19T05:55:49Z</dcterms:created>
  <dcterms:modified xsi:type="dcterms:W3CDTF">2024-03-11T08:09:14Z</dcterms:modified>
</cp:coreProperties>
</file>