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5" r:id="rId10"/>
    <p:sldId id="273" r:id="rId11"/>
    <p:sldId id="274" r:id="rId12"/>
    <p:sldId id="263" r:id="rId13"/>
    <p:sldId id="264" r:id="rId14"/>
    <p:sldId id="266" r:id="rId15"/>
    <p:sldId id="277" r:id="rId16"/>
    <p:sldId id="276" r:id="rId17"/>
    <p:sldId id="283" r:id="rId18"/>
    <p:sldId id="280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AA31FD-6C9F-4198-8045-ABD6C7D929AE}">
          <p14:sldIdLst>
            <p14:sldId id="256"/>
            <p14:sldId id="257"/>
            <p14:sldId id="258"/>
            <p14:sldId id="259"/>
            <p14:sldId id="260"/>
            <p14:sldId id="261"/>
            <p14:sldId id="282"/>
            <p14:sldId id="262"/>
            <p14:sldId id="265"/>
            <p14:sldId id="273"/>
            <p14:sldId id="274"/>
            <p14:sldId id="263"/>
            <p14:sldId id="264"/>
            <p14:sldId id="266"/>
            <p14:sldId id="277"/>
            <p14:sldId id="276"/>
            <p14:sldId id="283"/>
            <p14:sldId id="280"/>
            <p14:sldId id="268"/>
            <p14:sldId id="26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01734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38837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93345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1" y="1159098"/>
            <a:ext cx="8293994" cy="48810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723900"/>
            <a:ext cx="7474061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ED239-DA3B-4878-9943-45F6F6A0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1" y="940158"/>
            <a:ext cx="9528756" cy="4842456"/>
          </a:xfrm>
        </p:spPr>
        <p:txBody>
          <a:bodyPr>
            <a:normAutofit/>
          </a:bodyPr>
          <a:lstStyle/>
          <a:p>
            <a:r>
              <a:rPr lang="en-US" dirty="0" err="1" smtClean="0"/>
              <a:t>BIk</a:t>
            </a:r>
            <a:endParaRPr lang="en-US" dirty="0"/>
          </a:p>
        </p:txBody>
      </p:sp>
      <p:sp>
        <p:nvSpPr>
          <p:cNvPr id="13" name="Pentagon 12"/>
          <p:cNvSpPr/>
          <p:nvPr/>
        </p:nvSpPr>
        <p:spPr>
          <a:xfrm>
            <a:off x="1" y="-66664"/>
            <a:ext cx="6514551" cy="6924664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 smtClean="0">
                <a:solidFill>
                  <a:schemeClr val="tx1"/>
                </a:solidFill>
              </a:rPr>
              <a:t>Trivalley Bike Store </a:t>
            </a:r>
            <a:endParaRPr lang="en-IN" sz="4400" dirty="0">
              <a:solidFill>
                <a:schemeClr val="tx1"/>
              </a:solidFill>
            </a:endParaRPr>
          </a:p>
          <a:p>
            <a:pPr algn="ctr"/>
            <a:r>
              <a:rPr lang="en-IN" sz="4400" dirty="0" smtClean="0">
                <a:solidFill>
                  <a:schemeClr val="tx1"/>
                </a:solidFill>
              </a:rPr>
              <a:t>Classification Analysis </a:t>
            </a:r>
            <a:endParaRPr lang="en-IN" sz="4400" dirty="0">
              <a:solidFill>
                <a:schemeClr val="tx1"/>
              </a:solidFill>
            </a:endParaRP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552" y="484835"/>
            <a:ext cx="3811588" cy="5924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hevron 13"/>
          <p:cNvSpPr/>
          <p:nvPr/>
        </p:nvSpPr>
        <p:spPr>
          <a:xfrm>
            <a:off x="8306873" y="0"/>
            <a:ext cx="3885127" cy="68580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218941"/>
            <a:ext cx="10691265" cy="55379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Gender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236372"/>
            <a:ext cx="10876745" cy="4788092"/>
          </a:xfrm>
        </p:spPr>
        <p:txBody>
          <a:bodyPr/>
          <a:lstStyle/>
          <a:p>
            <a:pPr lvl="8"/>
            <a:r>
              <a:rPr lang="en-GB" dirty="0" smtClean="0"/>
              <a:t>                                               </a:t>
            </a:r>
            <a:r>
              <a:rPr lang="en-GB" u="sng" dirty="0" smtClean="0"/>
              <a:t>CATEGORIES</a:t>
            </a:r>
          </a:p>
          <a:p>
            <a:pPr marL="3657600" lvl="8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         count             %</a:t>
            </a:r>
          </a:p>
          <a:p>
            <a:pPr marL="3657600" lvl="8" indent="0" algn="ctr">
              <a:buNone/>
            </a:pPr>
            <a:r>
              <a:rPr lang="en-GB" dirty="0" smtClean="0"/>
              <a:t>   Female          </a:t>
            </a:r>
            <a:r>
              <a:rPr lang="en-GB" dirty="0" smtClean="0"/>
              <a:t>8120            49.449%</a:t>
            </a:r>
            <a:endParaRPr lang="en-GB" dirty="0" smtClean="0"/>
          </a:p>
          <a:p>
            <a:pPr marL="3200400" lvl="7" indent="0" algn="ctr">
              <a:buNone/>
            </a:pPr>
            <a:r>
              <a:rPr lang="en-GB" dirty="0" smtClean="0"/>
              <a:t>        Male            </a:t>
            </a:r>
            <a:r>
              <a:rPr lang="en-GB" dirty="0" smtClean="0"/>
              <a:t>8301           50.551%</a:t>
            </a:r>
            <a:endParaRPr lang="en-GB" dirty="0" smtClean="0"/>
          </a:p>
          <a:p>
            <a:pPr marL="3200400" lvl="7" indent="0" algn="ctr">
              <a:buNone/>
            </a:pPr>
            <a:r>
              <a:rPr lang="en-GB" dirty="0" smtClean="0"/>
              <a:t>           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4" y="1262131"/>
            <a:ext cx="4662152" cy="346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5945D4B-7E88-4733-B4AA-792156A68576}"/>
              </a:ext>
            </a:extLst>
          </p:cNvPr>
          <p:cNvGrpSpPr/>
          <p:nvPr/>
        </p:nvGrpSpPr>
        <p:grpSpPr>
          <a:xfrm>
            <a:off x="844446" y="4636395"/>
            <a:ext cx="10526964" cy="437881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C12B03A2-3506-44A7-94B6-7FF184E26A12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EC33E10-7ED9-45B5-B091-229D7B220AEA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13C1FAD-1AAC-4EF1-959B-F7F438646B74}"/>
              </a:ext>
            </a:extLst>
          </p:cNvPr>
          <p:cNvSpPr txBox="1"/>
          <p:nvPr/>
        </p:nvSpPr>
        <p:spPr>
          <a:xfrm flipH="1">
            <a:off x="991673" y="5217160"/>
            <a:ext cx="103109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data consists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,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49.449%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8120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were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,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50.551%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8301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were Males.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257577"/>
            <a:ext cx="10691265" cy="540913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Gender Vs. Bike_Buyer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1068946"/>
            <a:ext cx="10774078" cy="3460775"/>
          </a:xfrm>
        </p:spPr>
        <p:txBody>
          <a:bodyPr>
            <a:normAutofit/>
          </a:bodyPr>
          <a:lstStyle/>
          <a:p>
            <a:pPr marL="3200400" lvl="7" indent="0" algn="ctr">
              <a:buNone/>
            </a:pPr>
            <a:r>
              <a:rPr lang="en-GB" dirty="0"/>
              <a:t> </a:t>
            </a:r>
            <a:r>
              <a:rPr lang="en-GB" dirty="0" smtClean="0"/>
              <a:t> 		                                   Bike _Buyer Count </a:t>
            </a:r>
          </a:p>
          <a:p>
            <a:pPr marL="3657600" lvl="8" indent="0" algn="ctr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Gender     Yes(1)           No(0)        Totals</a:t>
            </a:r>
          </a:p>
          <a:p>
            <a:pPr marL="3657600" lvl="8" indent="0" algn="ctr">
              <a:buNone/>
            </a:pPr>
            <a:r>
              <a:rPr lang="en-GB" dirty="0"/>
              <a:t>  </a:t>
            </a:r>
            <a:r>
              <a:rPr lang="en-GB" dirty="0" smtClean="0"/>
              <a:t>                                 Female      </a:t>
            </a:r>
            <a:r>
              <a:rPr lang="en-GB" dirty="0" smtClean="0"/>
              <a:t>2233       5887           8120</a:t>
            </a:r>
            <a:endParaRPr lang="en-GB" dirty="0" smtClean="0"/>
          </a:p>
          <a:p>
            <a:pPr marL="3657600" lvl="8" indent="0" algn="ctr">
              <a:buNone/>
            </a:pPr>
            <a:r>
              <a:rPr lang="en-GB" dirty="0" smtClean="0"/>
              <a:t>                                  Male         </a:t>
            </a:r>
            <a:r>
              <a:rPr lang="en-GB" dirty="0" smtClean="0"/>
              <a:t>3224           5077           8301</a:t>
            </a:r>
            <a:endParaRPr lang="en-GB" dirty="0" smtClean="0"/>
          </a:p>
          <a:p>
            <a:pPr marL="3657600" lvl="8" indent="0" algn="ctr">
              <a:buNone/>
            </a:pPr>
            <a:endParaRPr lang="en-GB" dirty="0" smtClean="0"/>
          </a:p>
          <a:p>
            <a:pPr lvl="4" algn="ctr"/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5" y="1068945"/>
            <a:ext cx="6104585" cy="3515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5945D4B-7E88-4733-B4AA-792156A68576}"/>
              </a:ext>
            </a:extLst>
          </p:cNvPr>
          <p:cNvGrpSpPr/>
          <p:nvPr/>
        </p:nvGrpSpPr>
        <p:grpSpPr>
          <a:xfrm>
            <a:off x="844446" y="4529721"/>
            <a:ext cx="10526964" cy="228177"/>
            <a:chOff x="844446" y="4272813"/>
            <a:chExt cx="10526964" cy="323165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C12B03A2-3506-44A7-94B6-7FF184E26A12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EC33E10-7ED9-45B5-B091-229D7B220AEA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844447" y="4984124"/>
            <a:ext cx="10526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50.554% Males, </a:t>
            </a:r>
            <a:r>
              <a:rPr lang="en-GB" dirty="0" smtClean="0"/>
              <a:t>30.92% </a:t>
            </a:r>
            <a:r>
              <a:rPr lang="en-GB" dirty="0" smtClean="0"/>
              <a:t>or </a:t>
            </a:r>
            <a:r>
              <a:rPr lang="en-GB" dirty="0" smtClean="0"/>
              <a:t>5077  </a:t>
            </a:r>
            <a:r>
              <a:rPr lang="en-GB" dirty="0" smtClean="0"/>
              <a:t>were not Bike_Buyers(0) and 19.63% or </a:t>
            </a:r>
            <a:r>
              <a:rPr lang="en-GB" dirty="0" smtClean="0"/>
              <a:t>3224 </a:t>
            </a:r>
            <a:r>
              <a:rPr lang="en-GB" dirty="0" smtClean="0"/>
              <a:t>were Bike_Buyers(1).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 of 49.446% </a:t>
            </a:r>
            <a:r>
              <a:rPr lang="en-GB" dirty="0" smtClean="0"/>
              <a:t>Females,35.85% </a:t>
            </a:r>
            <a:r>
              <a:rPr lang="en-GB" dirty="0" smtClean="0"/>
              <a:t>or </a:t>
            </a:r>
            <a:r>
              <a:rPr lang="en-GB" dirty="0" smtClean="0"/>
              <a:t>5887  </a:t>
            </a:r>
            <a:r>
              <a:rPr lang="en-GB" dirty="0" smtClean="0"/>
              <a:t>were not Bike_Buyers(0) and 13.60% or </a:t>
            </a:r>
            <a:r>
              <a:rPr lang="en-GB" dirty="0" smtClean="0"/>
              <a:t>2233 </a:t>
            </a:r>
            <a:r>
              <a:rPr lang="en-GB" dirty="0" smtClean="0"/>
              <a:t>were Bike_Buyers(1).</a:t>
            </a:r>
          </a:p>
        </p:txBody>
      </p:sp>
    </p:spTree>
    <p:extLst>
      <p:ext uri="{BB962C8B-B14F-4D97-AF65-F5344CB8AC3E}">
        <p14:creationId xmlns:p14="http://schemas.microsoft.com/office/powerpoint/2010/main" val="24211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399245"/>
            <a:ext cx="10691265" cy="425003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Marrital</a:t>
            </a:r>
            <a:r>
              <a:rPr lang="en-US" b="1" dirty="0" smtClean="0"/>
              <a:t> Status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0635" y="1056068"/>
            <a:ext cx="10691265" cy="496839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                                                                                CATEGORIES</a:t>
            </a:r>
          </a:p>
          <a:p>
            <a:pPr marL="914400" lvl="2" indent="0" algn="ctr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</a:t>
            </a:r>
            <a:r>
              <a:rPr lang="en-GB" dirty="0" smtClean="0"/>
              <a:t>            Count                    </a:t>
            </a:r>
            <a:r>
              <a:rPr lang="en-GB" dirty="0" smtClean="0"/>
              <a:t>%</a:t>
            </a:r>
          </a:p>
          <a:p>
            <a:pPr marL="2286000" lvl="5" indent="0" algn="ctr">
              <a:buNone/>
            </a:pPr>
            <a:r>
              <a:rPr lang="en-GB" dirty="0" smtClean="0"/>
              <a:t>Married      </a:t>
            </a:r>
            <a:r>
              <a:rPr lang="en-GB" dirty="0" smtClean="0"/>
              <a:t>8864           </a:t>
            </a:r>
            <a:r>
              <a:rPr lang="en-GB" dirty="0" smtClean="0"/>
              <a:t>53.980%</a:t>
            </a:r>
          </a:p>
          <a:p>
            <a:pPr marL="2286000" lvl="5" indent="0" algn="ctr">
              <a:buNone/>
            </a:pPr>
            <a:r>
              <a:rPr lang="en-GB" dirty="0" smtClean="0"/>
              <a:t>   Single         7557               </a:t>
            </a:r>
            <a:r>
              <a:rPr lang="en-GB" dirty="0" smtClean="0"/>
              <a:t>46.020%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2B71C33-93B3-4737-9663-4FF97DEC182C}"/>
              </a:ext>
            </a:extLst>
          </p:cNvPr>
          <p:cNvGrpSpPr/>
          <p:nvPr/>
        </p:nvGrpSpPr>
        <p:grpSpPr>
          <a:xfrm>
            <a:off x="844446" y="4753739"/>
            <a:ext cx="10526964" cy="333415"/>
            <a:chOff x="844446" y="4272813"/>
            <a:chExt cx="10526964" cy="32316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AB28FAA-2FD0-4DCA-A727-804AEEE9113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DEC8FB9-AA37-4066-B55A-B72A120A2905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1CB679B-C0D8-486B-9EFF-7BA5D9E51A14}"/>
              </a:ext>
            </a:extLst>
          </p:cNvPr>
          <p:cNvSpPr txBox="1"/>
          <p:nvPr/>
        </p:nvSpPr>
        <p:spPr>
          <a:xfrm flipH="1">
            <a:off x="735328" y="5601780"/>
            <a:ext cx="110947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consists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of which 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8864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53%  were Married and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7557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46% were Singles.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28" y="1120462"/>
            <a:ext cx="4493495" cy="363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6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Marital Status Vs. Bike_Buyer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58FF12-9203-41C0-BB33-ED3DBA72DF1D}"/>
              </a:ext>
            </a:extLst>
          </p:cNvPr>
          <p:cNvSpPr txBox="1"/>
          <p:nvPr/>
        </p:nvSpPr>
        <p:spPr>
          <a:xfrm>
            <a:off x="347730" y="5370491"/>
            <a:ext cx="112134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53.980%  Married Customers  ,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40.58%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6664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were not Bike_Buyers(0) and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13.40%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2200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were Bike_Buyers(1).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 46.020% Single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Customers,26.19%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4300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were not Bike_Buyers(0) and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19.83%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3257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were Bike_Buyers(1).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5945D4B-7E88-4733-B4AA-792156A68576}"/>
              </a:ext>
            </a:extLst>
          </p:cNvPr>
          <p:cNvGrpSpPr/>
          <p:nvPr/>
        </p:nvGrpSpPr>
        <p:grpSpPr>
          <a:xfrm>
            <a:off x="844446" y="4945488"/>
            <a:ext cx="10526964" cy="425002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C12B03A2-3506-44A7-94B6-7FF184E26A12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FEC33E10-7ED9-45B5-B091-229D7B220AEA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5" y="1390918"/>
            <a:ext cx="6748528" cy="341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276562" y="1803042"/>
            <a:ext cx="47265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                           Bike </a:t>
            </a:r>
            <a:r>
              <a:rPr lang="en-GB" dirty="0"/>
              <a:t>_Buyer Count </a:t>
            </a:r>
          </a:p>
          <a:p>
            <a:r>
              <a:rPr lang="en-GB" dirty="0"/>
              <a:t>                     </a:t>
            </a:r>
            <a:r>
              <a:rPr lang="en-GB" dirty="0" smtClean="0"/>
              <a:t>      </a:t>
            </a:r>
            <a:r>
              <a:rPr lang="en-GB" dirty="0"/>
              <a:t>Yes(1)           No(0) </a:t>
            </a:r>
            <a:r>
              <a:rPr lang="en-GB" dirty="0" smtClean="0"/>
              <a:t>     Total</a:t>
            </a:r>
          </a:p>
          <a:p>
            <a:r>
              <a:rPr lang="en-GB" dirty="0" smtClean="0"/>
              <a:t>Marital Status </a:t>
            </a:r>
            <a:endParaRPr lang="en-GB" dirty="0"/>
          </a:p>
          <a:p>
            <a:r>
              <a:rPr lang="en-GB" dirty="0" smtClean="0"/>
              <a:t> Married              </a:t>
            </a:r>
            <a:r>
              <a:rPr lang="en-GB" dirty="0" smtClean="0"/>
              <a:t>2200            6664        8864</a:t>
            </a:r>
            <a:endParaRPr lang="en-GB" dirty="0" smtClean="0"/>
          </a:p>
          <a:p>
            <a:r>
              <a:rPr lang="en-GB" dirty="0" smtClean="0"/>
              <a:t>Single                   </a:t>
            </a:r>
            <a:r>
              <a:rPr lang="en-GB" dirty="0" smtClean="0"/>
              <a:t>3257           4300       7557</a:t>
            </a:r>
            <a:endParaRPr lang="en-GB" dirty="0"/>
          </a:p>
          <a:p>
            <a:r>
              <a:rPr lang="en-GB" dirty="0"/>
              <a:t>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9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B8B171F-28DD-4C9D-940C-33C26F8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Top Ten Cities and Bike_Buyer Status</a:t>
            </a:r>
            <a:endParaRPr lang="en-US" sz="32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94D5429B-4696-4C35-8425-8EC7F7C5E0ED}"/>
              </a:ext>
            </a:extLst>
          </p:cNvPr>
          <p:cNvGrpSpPr/>
          <p:nvPr/>
        </p:nvGrpSpPr>
        <p:grpSpPr>
          <a:xfrm>
            <a:off x="863496" y="5206263"/>
            <a:ext cx="10526964" cy="323165"/>
            <a:chOff x="844446" y="4272813"/>
            <a:chExt cx="10526964" cy="3231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C21E328C-E355-4F6B-B2BB-A59328231674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D244446-1B6A-4E21-9918-DED485CD30AE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1CB679B-C0D8-486B-9EFF-7BA5D9E51A14}"/>
              </a:ext>
            </a:extLst>
          </p:cNvPr>
          <p:cNvSpPr txBox="1"/>
          <p:nvPr/>
        </p:nvSpPr>
        <p:spPr>
          <a:xfrm flipH="1">
            <a:off x="748207" y="5601780"/>
            <a:ext cx="1109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London has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6.866%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of Customers were  Bike_Buyers(1) and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10.599%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of were not Bike_Buyers(0).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Beverly Hills has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2.627%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of customers  were Bike_Buyers(1) and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5.207%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were not Bike_Buyers(0).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184856"/>
            <a:ext cx="7753350" cy="374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0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7" y="167425"/>
            <a:ext cx="10786593" cy="63106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Number of Cars and Bike_Buyer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1068945"/>
            <a:ext cx="10109914" cy="4829579"/>
          </a:xfrm>
        </p:spPr>
        <p:txBody>
          <a:bodyPr>
            <a:normAutofit fontScale="92500" lnSpcReduction="20000"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GB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customers, 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18.22%or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2992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car and they are not Bike Buyer.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,2% or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404 have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owned 4 cars and indicated as not Bike  Buyer.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customers,8% or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1341 have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owned 1 car  and  they are Bike Buyers.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customers, 4%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723  </a:t>
            </a:r>
            <a:r>
              <a:rPr lang="en-US" sz="15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owned 4 cars and they are Bike Buyers.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4D5429B-4696-4C35-8425-8EC7F7C5E0ED}"/>
              </a:ext>
            </a:extLst>
          </p:cNvPr>
          <p:cNvGrpSpPr/>
          <p:nvPr/>
        </p:nvGrpSpPr>
        <p:grpSpPr>
          <a:xfrm>
            <a:off x="863496" y="4565560"/>
            <a:ext cx="10526964" cy="173865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C21E328C-E355-4F6B-B2BB-A59328231674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D244446-1B6A-4E21-9918-DED485CD30AE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17" y="1030310"/>
            <a:ext cx="8178085" cy="338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2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9" y="321973"/>
            <a:ext cx="10812351" cy="450760"/>
          </a:xfrm>
        </p:spPr>
        <p:txBody>
          <a:bodyPr>
            <a:noAutofit/>
          </a:bodyPr>
          <a:lstStyle/>
          <a:p>
            <a:r>
              <a:rPr lang="en-GB" sz="2000" dirty="0" smtClean="0"/>
              <a:t>Relationship between Total Children and  Bike_Buyer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978794"/>
            <a:ext cx="10709131" cy="5179503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r>
              <a:rPr lang="en-GB" sz="1600" dirty="0" smtClean="0"/>
              <a:t>Out of </a:t>
            </a:r>
            <a:r>
              <a:rPr lang="en-GB" sz="1600" dirty="0" smtClean="0"/>
              <a:t>16421 customers,19.46% </a:t>
            </a:r>
            <a:r>
              <a:rPr lang="en-GB" sz="1600" dirty="0" smtClean="0"/>
              <a:t>or </a:t>
            </a:r>
            <a:r>
              <a:rPr lang="en-GB" sz="1600" dirty="0" smtClean="0"/>
              <a:t>3196 </a:t>
            </a:r>
            <a:r>
              <a:rPr lang="en-GB" sz="1600" dirty="0" smtClean="0"/>
              <a:t>were have 0 children and indicated as  Non  Bike_Buyer.</a:t>
            </a:r>
          </a:p>
          <a:p>
            <a:r>
              <a:rPr lang="en-GB" sz="1600" dirty="0" smtClean="0"/>
              <a:t>Out of </a:t>
            </a:r>
            <a:r>
              <a:rPr lang="en-GB" sz="1600" dirty="0" smtClean="0"/>
              <a:t>16421 customers,6.41% </a:t>
            </a:r>
            <a:r>
              <a:rPr lang="en-GB" sz="1600" dirty="0" smtClean="0"/>
              <a:t>or </a:t>
            </a:r>
            <a:r>
              <a:rPr lang="en-GB" sz="1600" dirty="0" smtClean="0"/>
              <a:t>1053were </a:t>
            </a:r>
            <a:r>
              <a:rPr lang="en-GB" sz="1600" dirty="0" smtClean="0"/>
              <a:t>have 0 children and indicated as Bike _Buyer</a:t>
            </a:r>
          </a:p>
          <a:p>
            <a:r>
              <a:rPr lang="en-GB" sz="1600" dirty="0" smtClean="0"/>
              <a:t>out of </a:t>
            </a:r>
            <a:r>
              <a:rPr lang="en-GB" sz="1600" dirty="0" smtClean="0"/>
              <a:t>16421 customers,6.02% </a:t>
            </a:r>
            <a:r>
              <a:rPr lang="en-GB" sz="1600" dirty="0" smtClean="0"/>
              <a:t>or </a:t>
            </a:r>
            <a:r>
              <a:rPr lang="en-GB" sz="1600" dirty="0" smtClean="0"/>
              <a:t>988 </a:t>
            </a:r>
            <a:r>
              <a:rPr lang="en-GB" sz="1600" dirty="0" smtClean="0"/>
              <a:t>have 5 children and indicated as Bike _buyer.</a:t>
            </a:r>
          </a:p>
          <a:p>
            <a:r>
              <a:rPr lang="en-GB" sz="1600" dirty="0" smtClean="0"/>
              <a:t>Out of </a:t>
            </a:r>
            <a:r>
              <a:rPr lang="en-GB" sz="1600" dirty="0" smtClean="0"/>
              <a:t>16421 </a:t>
            </a:r>
            <a:r>
              <a:rPr lang="en-GB" sz="1600" dirty="0" smtClean="0"/>
              <a:t>customers ,4.43% or </a:t>
            </a:r>
            <a:r>
              <a:rPr lang="en-GB" sz="1600" dirty="0" smtClean="0"/>
              <a:t>727 </a:t>
            </a:r>
            <a:r>
              <a:rPr lang="en-GB" sz="1600" dirty="0" smtClean="0"/>
              <a:t>have 5 children and indicated as </a:t>
            </a:r>
            <a:r>
              <a:rPr lang="en-GB" sz="1600" dirty="0" smtClean="0"/>
              <a:t> non </a:t>
            </a:r>
            <a:r>
              <a:rPr lang="en-GB" sz="1600" dirty="0" err="1" smtClean="0"/>
              <a:t>Bike_Buyer</a:t>
            </a:r>
            <a:r>
              <a:rPr lang="en-GB" sz="1600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4D5429B-4696-4C35-8425-8EC7F7C5E0ED}"/>
              </a:ext>
            </a:extLst>
          </p:cNvPr>
          <p:cNvGrpSpPr/>
          <p:nvPr/>
        </p:nvGrpSpPr>
        <p:grpSpPr>
          <a:xfrm>
            <a:off x="863496" y="4172755"/>
            <a:ext cx="10526964" cy="347730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C21E328C-E355-4F6B-B2BB-A59328231674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D244446-1B6A-4E21-9918-DED485CD30AE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25" y="1210614"/>
            <a:ext cx="8332631" cy="264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5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347730"/>
            <a:ext cx="10691265" cy="48939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Number of Children At Home and Bike_Buyer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35" y="1107583"/>
            <a:ext cx="10691265" cy="376063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62" y="1210614"/>
            <a:ext cx="9066727" cy="324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4D5429B-4696-4C35-8425-8EC7F7C5E0ED}"/>
              </a:ext>
            </a:extLst>
          </p:cNvPr>
          <p:cNvGrpSpPr/>
          <p:nvPr/>
        </p:nvGrpSpPr>
        <p:grpSpPr>
          <a:xfrm>
            <a:off x="863496" y="4456091"/>
            <a:ext cx="10526964" cy="502275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C21E328C-E355-4F6B-B2BB-A59328231674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D244446-1B6A-4E21-9918-DED485CD30AE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618186" y="5048519"/>
            <a:ext cx="10947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</a:t>
            </a:r>
            <a:r>
              <a:rPr lang="en-GB" dirty="0" smtClean="0"/>
              <a:t>16421 Customers,48.75% </a:t>
            </a:r>
            <a:r>
              <a:rPr lang="en-GB" dirty="0" smtClean="0"/>
              <a:t>or </a:t>
            </a:r>
            <a:r>
              <a:rPr lang="en-GB" dirty="0" smtClean="0"/>
              <a:t>8005 </a:t>
            </a:r>
            <a:r>
              <a:rPr lang="en-GB" dirty="0" smtClean="0"/>
              <a:t>have 0 children at home and not a Bike_Buyer.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</a:t>
            </a:r>
            <a:r>
              <a:rPr lang="en-GB" dirty="0" smtClean="0"/>
              <a:t>16421 customers,11.75 </a:t>
            </a:r>
            <a:r>
              <a:rPr lang="en-GB" dirty="0" smtClean="0"/>
              <a:t>% or </a:t>
            </a:r>
            <a:r>
              <a:rPr lang="en-GB" dirty="0" smtClean="0"/>
              <a:t>1929 </a:t>
            </a:r>
            <a:r>
              <a:rPr lang="en-GB" dirty="0" smtClean="0"/>
              <a:t>have 0 children at home and were indicated as Bike_Buyer.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</a:t>
            </a:r>
            <a:r>
              <a:rPr lang="en-GB" dirty="0" smtClean="0"/>
              <a:t>16421 </a:t>
            </a:r>
            <a:r>
              <a:rPr lang="en-GB" dirty="0" smtClean="0"/>
              <a:t>customers ,1% or </a:t>
            </a:r>
            <a:r>
              <a:rPr lang="en-GB" dirty="0" smtClean="0"/>
              <a:t>136 </a:t>
            </a:r>
            <a:r>
              <a:rPr lang="en-GB" dirty="0" smtClean="0"/>
              <a:t>have 5 children at home and were indicated as non </a:t>
            </a:r>
            <a:r>
              <a:rPr lang="en-GB" dirty="0"/>
              <a:t>B</a:t>
            </a:r>
            <a:r>
              <a:rPr lang="en-GB" dirty="0" smtClean="0"/>
              <a:t>ike_Buyer.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 Out of </a:t>
            </a:r>
            <a:r>
              <a:rPr lang="en-GB" dirty="0" smtClean="0"/>
              <a:t>16421 </a:t>
            </a:r>
            <a:r>
              <a:rPr lang="en-GB" dirty="0" smtClean="0"/>
              <a:t>customers,4% or </a:t>
            </a:r>
            <a:r>
              <a:rPr lang="en-GB" dirty="0" smtClean="0"/>
              <a:t>709have </a:t>
            </a:r>
            <a:r>
              <a:rPr lang="en-GB" dirty="0" smtClean="0"/>
              <a:t>5 children at Home and were indicated as Bike_Buyer.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54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393" y="0"/>
            <a:ext cx="10691265" cy="70833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Relationship between Occupation and Bike_Buyer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5" y="901521"/>
            <a:ext cx="10979776" cy="5074275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Out of </a:t>
            </a:r>
            <a:r>
              <a:rPr lang="en-GB" dirty="0" smtClean="0"/>
              <a:t>16421cutomers,3.07% </a:t>
            </a:r>
            <a:r>
              <a:rPr lang="en-GB" dirty="0" smtClean="0"/>
              <a:t>or </a:t>
            </a:r>
            <a:r>
              <a:rPr lang="en-GB" dirty="0" smtClean="0"/>
              <a:t>504 </a:t>
            </a:r>
            <a:r>
              <a:rPr lang="en-GB" dirty="0" smtClean="0"/>
              <a:t>of them are manual workers and are </a:t>
            </a:r>
            <a:r>
              <a:rPr lang="en-GB" dirty="0" err="1" smtClean="0"/>
              <a:t>Bike_Buyers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Out of </a:t>
            </a:r>
            <a:r>
              <a:rPr lang="en-GB" dirty="0" smtClean="0"/>
              <a:t>16421Customers</a:t>
            </a:r>
            <a:r>
              <a:rPr lang="en-GB" dirty="0" smtClean="0"/>
              <a:t>, </a:t>
            </a:r>
            <a:r>
              <a:rPr lang="en-GB" dirty="0" smtClean="0"/>
              <a:t>13.31% </a:t>
            </a:r>
            <a:r>
              <a:rPr lang="en-GB" dirty="0" smtClean="0"/>
              <a:t>or </a:t>
            </a:r>
            <a:r>
              <a:rPr lang="en-GB" dirty="0" smtClean="0"/>
              <a:t>2185 </a:t>
            </a:r>
            <a:r>
              <a:rPr lang="en-GB" dirty="0" smtClean="0"/>
              <a:t>of them have Professional workers and are </a:t>
            </a:r>
            <a:r>
              <a:rPr lang="en-GB" dirty="0" err="1" smtClean="0"/>
              <a:t>Bike_Buyers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94D5429B-4696-4C35-8425-8EC7F7C5E0ED}"/>
              </a:ext>
            </a:extLst>
          </p:cNvPr>
          <p:cNvGrpSpPr/>
          <p:nvPr/>
        </p:nvGrpSpPr>
        <p:grpSpPr>
          <a:xfrm>
            <a:off x="863496" y="4288665"/>
            <a:ext cx="10526964" cy="435759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C21E328C-E355-4F6B-B2BB-A59328231674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D244446-1B6A-4E21-9918-DED485CD30AE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02" y="1094703"/>
            <a:ext cx="5718219" cy="307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5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B8B171F-28DD-4C9D-940C-33C26F8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High School Chi-Squared Test Analysis</a:t>
            </a:r>
            <a:endParaRPr lang="en-US" b="1" dirty="0"/>
          </a:p>
        </p:txBody>
      </p:sp>
      <p:sp>
        <p:nvSpPr>
          <p:cNvPr id="8" name="Rounded Rectangle 529">
            <a:extLst>
              <a:ext uri="{FF2B5EF4-FFF2-40B4-BE49-F238E27FC236}">
                <a16:creationId xmlns="" xmlns:a16="http://schemas.microsoft.com/office/drawing/2014/main" id="{2929492B-5B20-4A82-BE46-5695784932F9}"/>
              </a:ext>
            </a:extLst>
          </p:cNvPr>
          <p:cNvSpPr/>
          <p:nvPr/>
        </p:nvSpPr>
        <p:spPr>
          <a:xfrm>
            <a:off x="457199" y="990969"/>
            <a:ext cx="11094721" cy="306467"/>
          </a:xfrm>
          <a:prstGeom prst="round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lvl="3" algn="l" defTabSz="957263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200" kern="0" dirty="0">
                <a:latin typeface="Arial" pitchFamily="34" charset="0"/>
                <a:cs typeface="Arial" pitchFamily="34" charset="0"/>
              </a:rPr>
              <a:t> Chi-Squared Test Analysis was performed to identify list of features which impact the std score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A63956AB-0D30-4F0D-A375-614704BE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76757"/>
              </p:ext>
            </p:extLst>
          </p:nvPr>
        </p:nvGraphicFramePr>
        <p:xfrm>
          <a:off x="1368352" y="3513497"/>
          <a:ext cx="2363824" cy="1432560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2363824">
                  <a:extLst>
                    <a:ext uri="{9D8B030D-6E8A-4147-A177-3AD203B41FA5}">
                      <a16:colId xmlns="" xmlns:a16="http://schemas.microsoft.com/office/drawing/2014/main" val="2419434306"/>
                    </a:ext>
                  </a:extLst>
                </a:gridCol>
              </a:tblGrid>
              <a:tr h="281340"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 Variable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2577308"/>
                  </a:ext>
                </a:extLst>
              </a:tr>
              <a:tr h="4571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Children at home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6490349"/>
                  </a:ext>
                </a:extLst>
              </a:tr>
              <a:tr h="2813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Marital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Status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6165050"/>
                  </a:ext>
                </a:extLst>
              </a:tr>
              <a:tr h="2813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cars owned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4" name="TextBox 263">
            <a:extLst>
              <a:ext uri="{FF2B5EF4-FFF2-40B4-BE49-F238E27FC236}">
                <a16:creationId xmlns="" xmlns:a16="http://schemas.microsoft.com/office/drawing/2014/main" id="{7CC46CE2-0F63-4353-B369-DA87E1719AA0}"/>
              </a:ext>
            </a:extLst>
          </p:cNvPr>
          <p:cNvSpPr txBox="1"/>
          <p:nvPr/>
        </p:nvSpPr>
        <p:spPr>
          <a:xfrm>
            <a:off x="3477296" y="1609194"/>
            <a:ext cx="5726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Numerical 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features impacting the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month spend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="" xmlns:a16="http://schemas.microsoft.com/office/drawing/2014/main" id="{B80DDE0D-F163-4291-8446-F546E0D73BDA}"/>
              </a:ext>
            </a:extLst>
          </p:cNvPr>
          <p:cNvCxnSpPr>
            <a:cxnSpLocks/>
          </p:cNvCxnSpPr>
          <p:nvPr/>
        </p:nvCxnSpPr>
        <p:spPr>
          <a:xfrm flipH="1">
            <a:off x="2128192" y="1978526"/>
            <a:ext cx="7900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7" name="Table 5">
            <a:extLst>
              <a:ext uri="{FF2B5EF4-FFF2-40B4-BE49-F238E27FC236}">
                <a16:creationId xmlns="" xmlns:a16="http://schemas.microsoft.com/office/drawing/2014/main" id="{DE96979F-5D39-48D4-B41B-283314B9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05144"/>
              </p:ext>
            </p:extLst>
          </p:nvPr>
        </p:nvGraphicFramePr>
        <p:xfrm>
          <a:off x="6499865" y="3423345"/>
          <a:ext cx="2985795" cy="1454744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2985795">
                  <a:extLst>
                    <a:ext uri="{9D8B030D-6E8A-4147-A177-3AD203B41FA5}">
                      <a16:colId xmlns="" xmlns:a16="http://schemas.microsoft.com/office/drawing/2014/main" val="2419434306"/>
                    </a:ext>
                  </a:extLst>
                </a:gridCol>
              </a:tblGrid>
              <a:tr h="288110"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 Variable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2577308"/>
                  </a:ext>
                </a:extLst>
              </a:tr>
              <a:tr h="40597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Occupation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6264544"/>
                  </a:ext>
                </a:extLst>
              </a:tr>
              <a:tr h="3863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16293"/>
                  </a:ext>
                </a:extLst>
              </a:tr>
              <a:tr h="3576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Children</a:t>
                      </a: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5854244"/>
                  </a:ext>
                </a:extLst>
              </a:tr>
            </a:tbl>
          </a:graphicData>
        </a:graphic>
      </p:graphicFrame>
      <p:sp>
        <p:nvSpPr>
          <p:cNvPr id="278" name="TextBox 277">
            <a:extLst>
              <a:ext uri="{FF2B5EF4-FFF2-40B4-BE49-F238E27FC236}">
                <a16:creationId xmlns="" xmlns:a16="http://schemas.microsoft.com/office/drawing/2014/main" id="{2A1B2C65-7908-4DA1-826D-32A312CE61C9}"/>
              </a:ext>
            </a:extLst>
          </p:cNvPr>
          <p:cNvSpPr txBox="1"/>
          <p:nvPr/>
        </p:nvSpPr>
        <p:spPr>
          <a:xfrm>
            <a:off x="3308684" y="3017105"/>
            <a:ext cx="5367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Categorical features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impacting 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Average Month Spend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09449"/>
              </p:ext>
            </p:extLst>
          </p:nvPr>
        </p:nvGraphicFramePr>
        <p:xfrm>
          <a:off x="2601532" y="2163651"/>
          <a:ext cx="6759978" cy="43788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3379989"/>
                <a:gridCol w="3379989"/>
              </a:tblGrid>
              <a:tr h="437880"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AveMonthSpend</a:t>
                      </a:r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</a:t>
                      </a: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Yearly Income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9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0246690-BD0B-4937-85D5-765DA01D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6603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80DC130-A377-4343-A5C4-45F1701A3ED1}"/>
              </a:ext>
            </a:extLst>
          </p:cNvPr>
          <p:cNvSpPr txBox="1">
            <a:spLocks/>
          </p:cNvSpPr>
          <p:nvPr/>
        </p:nvSpPr>
        <p:spPr>
          <a:xfrm>
            <a:off x="605307" y="1028552"/>
            <a:ext cx="10791389" cy="3543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To identify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impacting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Bike_Buyer of Trivalley Bike Store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Acquisition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–Customer information and their  yearly incomes  are provided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format.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Missing data was found using Azure ML and steps were taken to fill the gaps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Graphs were created using Tableau understand the relation of feature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Bike_Buyer.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B8B171F-28DD-4C9D-940C-33C26F8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835640" cy="627797"/>
          </a:xfrm>
        </p:spPr>
        <p:txBody>
          <a:bodyPr>
            <a:normAutofit/>
          </a:bodyPr>
          <a:lstStyle/>
          <a:p>
            <a:r>
              <a:rPr lang="en-US" sz="3100" b="1" dirty="0"/>
              <a:t>High School Linear Correlation </a:t>
            </a:r>
            <a:r>
              <a:rPr lang="en-US" sz="3100" b="1" dirty="0" smtClean="0"/>
              <a:t> Ratio Tests </a:t>
            </a:r>
            <a:r>
              <a:rPr lang="en-US" sz="2800" b="1" dirty="0"/>
              <a:t>Analysis</a:t>
            </a:r>
          </a:p>
        </p:txBody>
      </p:sp>
      <p:sp>
        <p:nvSpPr>
          <p:cNvPr id="8" name="Rounded Rectangle 529">
            <a:extLst>
              <a:ext uri="{FF2B5EF4-FFF2-40B4-BE49-F238E27FC236}">
                <a16:creationId xmlns="" xmlns:a16="http://schemas.microsoft.com/office/drawing/2014/main" id="{2929492B-5B20-4A82-BE46-5695784932F9}"/>
              </a:ext>
            </a:extLst>
          </p:cNvPr>
          <p:cNvSpPr/>
          <p:nvPr/>
        </p:nvSpPr>
        <p:spPr>
          <a:xfrm>
            <a:off x="771990" y="1044547"/>
            <a:ext cx="10335722" cy="771843"/>
          </a:xfrm>
          <a:prstGeom prst="round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171450" lvl="3" indent="-171450" algn="l" defTabSz="957263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Arial" pitchFamily="34" charset="0"/>
                <a:cs typeface="Arial" pitchFamily="34" charset="0"/>
              </a:rPr>
              <a:t>Top 3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categorical  features  </a:t>
            </a:r>
            <a:r>
              <a:rPr lang="en-US" sz="1200" kern="0" dirty="0">
                <a:latin typeface="Arial" pitchFamily="34" charset="0"/>
                <a:cs typeface="Arial" pitchFamily="34" charset="0"/>
              </a:rPr>
              <a:t>Influencing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 factors </a:t>
            </a:r>
            <a:r>
              <a:rPr lang="en-US" sz="1200" kern="0" dirty="0">
                <a:latin typeface="Arial" pitchFamily="34" charset="0"/>
                <a:cs typeface="Arial" pitchFamily="34" charset="0"/>
              </a:rPr>
              <a:t>on 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 err="1" smtClean="0">
                <a:latin typeface="Arial" pitchFamily="34" charset="0"/>
                <a:cs typeface="Arial" pitchFamily="34" charset="0"/>
              </a:rPr>
              <a:t>Bike_Buyer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200" kern="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Trivalley Customers are </a:t>
            </a:r>
            <a:r>
              <a:rPr lang="en-US" sz="1200" kern="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 Number Of Children At Home, Marital Status, Number Cars Owned.</a:t>
            </a:r>
          </a:p>
          <a:p>
            <a:pPr marL="0" lvl="3" algn="l" defTabSz="957263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endParaRPr lang="en-US" sz="1200" kern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6" name="Table 5">
            <a:extLst>
              <a:ext uri="{FF2B5EF4-FFF2-40B4-BE49-F238E27FC236}">
                <a16:creationId xmlns="" xmlns:a16="http://schemas.microsoft.com/office/drawing/2014/main" id="{E5355C5A-4292-465D-8CEA-341C61029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45953"/>
              </p:ext>
            </p:extLst>
          </p:nvPr>
        </p:nvGraphicFramePr>
        <p:xfrm>
          <a:off x="1935166" y="2094717"/>
          <a:ext cx="8463574" cy="2413658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3940291">
                  <a:extLst>
                    <a:ext uri="{9D8B030D-6E8A-4147-A177-3AD203B41FA5}">
                      <a16:colId xmlns="" xmlns:a16="http://schemas.microsoft.com/office/drawing/2014/main" val="2419434306"/>
                    </a:ext>
                  </a:extLst>
                </a:gridCol>
                <a:gridCol w="4523283">
                  <a:extLst>
                    <a:ext uri="{9D8B030D-6E8A-4147-A177-3AD203B41FA5}">
                      <a16:colId xmlns="" xmlns:a16="http://schemas.microsoft.com/office/drawing/2014/main" val="150422469"/>
                    </a:ext>
                  </a:extLst>
                </a:gridCol>
              </a:tblGrid>
              <a:tr h="3562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Correlation Ratio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25773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Children At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Home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62645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Marital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1629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Cars Owned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64903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Children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Occupation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61650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2886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8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7BFC115E-6BE5-4108-B6B2-C3250787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Preparation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FF22F3F9-370E-41FB-A997-0DC37F3A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020"/>
            <a:ext cx="10515600" cy="4904343"/>
          </a:xfrm>
        </p:spPr>
        <p:txBody>
          <a:bodyPr>
            <a:normAutofit lnSpcReduction="10000"/>
          </a:bodyPr>
          <a:lstStyle/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number of records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16519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98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duplicate  records were 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found and the duplicate rows are removed from the dataset.</a:t>
            </a: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 number of  records(without duplicates)=16421</a:t>
            </a: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Following missing values were found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Title (number of missing records=16431)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Middle name(number of missing records=6985)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Suffix(number of missing records=16517)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 line2(number of missing records=16243)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Missing values treatment:</a:t>
            </a: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The features with high missing values percentage are ignored from the analysis.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325F3F6-6400-4D03-AE43-A0EF8ABB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/>
              <a:t>Exploratory Data Analysis</a:t>
            </a:r>
            <a:endParaRPr lang="en-US" b="1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2F88F62E-85D4-46E5-84F6-86CB0BD48C6E}"/>
              </a:ext>
            </a:extLst>
          </p:cNvPr>
          <p:cNvSpPr txBox="1">
            <a:spLocks/>
          </p:cNvSpPr>
          <p:nvPr/>
        </p:nvSpPr>
        <p:spPr>
          <a:xfrm>
            <a:off x="846078" y="1041982"/>
            <a:ext cx="10568155" cy="4985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Features (i.e., variables) are segregated into three Categories namely:</a:t>
            </a:r>
          </a:p>
          <a:p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Dependent Variable (Y) – 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This is the </a:t>
            </a:r>
            <a:r>
              <a:rPr lang="en-US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 Bike_Buyer  which</a:t>
            </a:r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is to be predicted</a:t>
            </a:r>
          </a:p>
          <a:p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Noise Features : 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Variables which would not have a significant impact on the value of  </a:t>
            </a:r>
            <a:r>
              <a:rPr lang="en-US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Bike_Buyer.</a:t>
            </a:r>
            <a:endParaRPr lang="en-US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Redundant</a:t>
            </a:r>
          </a:p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Feeder variables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Predictor Variables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Variables which were considered to have an impact on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Bike_Buyer.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 (contd..)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D28FF600-26F0-4854-836E-F783F232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93193"/>
              </p:ext>
            </p:extLst>
          </p:nvPr>
        </p:nvGraphicFramePr>
        <p:xfrm>
          <a:off x="4550431" y="1574800"/>
          <a:ext cx="7315200" cy="268097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3850056">
                  <a:extLst>
                    <a:ext uri="{9D8B030D-6E8A-4147-A177-3AD203B41FA5}">
                      <a16:colId xmlns="" xmlns:a16="http://schemas.microsoft.com/office/drawing/2014/main" val="3284844362"/>
                    </a:ext>
                  </a:extLst>
                </a:gridCol>
                <a:gridCol w="3465144">
                  <a:extLst>
                    <a:ext uri="{9D8B030D-6E8A-4147-A177-3AD203B41FA5}">
                      <a16:colId xmlns="" xmlns:a16="http://schemas.microsoft.com/office/drawing/2014/main" val="7177799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Gender</a:t>
                      </a:r>
                    </a:p>
                    <a:p>
                      <a:pPr lvl="1"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MaritalStatus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638325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Occupation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NumberCarsOwned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215024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          </a:t>
                      </a:r>
                      <a:r>
                        <a:rPr lang="en-IN" dirty="0" smtClean="0"/>
                        <a:t>City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NumberChildrenAtHome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069832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StateProvinceName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TotalChildren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156417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CountryRegionName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YearlyIncome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598549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PostalCode</a:t>
                      </a:r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</a:t>
                      </a:r>
                    </a:p>
                    <a:p>
                      <a:endParaRPr lang="en-IN" dirty="0"/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4203785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6FB3B395-021D-4DDB-8E8B-8D620CC62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93205"/>
              </p:ext>
            </p:extLst>
          </p:nvPr>
        </p:nvGraphicFramePr>
        <p:xfrm>
          <a:off x="508255" y="1574800"/>
          <a:ext cx="3657600" cy="4114800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13253039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21564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00933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834294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AddressLine1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535392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 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466222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Birth 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223898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85646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HomeOwnerFlag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55328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AveMonthSpend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633D2ED-323C-405A-89E7-329C0E3E498F}"/>
              </a:ext>
            </a:extLst>
          </p:cNvPr>
          <p:cNvSpPr txBox="1"/>
          <p:nvPr/>
        </p:nvSpPr>
        <p:spPr>
          <a:xfrm>
            <a:off x="1249894" y="1057552"/>
            <a:ext cx="27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Noise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E05D695-8971-4B54-8694-DFE2AF0743D1}"/>
              </a:ext>
            </a:extLst>
          </p:cNvPr>
          <p:cNvSpPr txBox="1"/>
          <p:nvPr/>
        </p:nvSpPr>
        <p:spPr>
          <a:xfrm>
            <a:off x="7140979" y="1057552"/>
            <a:ext cx="27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Predictor Variables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11F2567F-C37C-4F72-8AEF-8704C7B01AEC}"/>
              </a:ext>
            </a:extLst>
          </p:cNvPr>
          <p:cNvCxnSpPr/>
          <p:nvPr/>
        </p:nvCxnSpPr>
        <p:spPr>
          <a:xfrm>
            <a:off x="4377128" y="1242218"/>
            <a:ext cx="0" cy="44990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59A3D05-763C-4511-9E24-58251F12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99347"/>
            <a:ext cx="10713720" cy="834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Data visuals are created using Tableau where charts are plotted using the independent variables against the dependent variable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(Bike_Buyer). 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These charts help us in getting a preliminary idea about the relationship between the independent variables and the dependent variable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(Bike_Buyer).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215154"/>
            <a:ext cx="10691265" cy="5916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Bike Buyer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69" y="1062318"/>
            <a:ext cx="10335831" cy="3857412"/>
          </a:xfrm>
        </p:spPr>
        <p:txBody>
          <a:bodyPr>
            <a:normAutofit/>
          </a:bodyPr>
          <a:lstStyle/>
          <a:p>
            <a:pPr marL="3657600" lvl="8" indent="0" algn="ctr">
              <a:buNone/>
            </a:pPr>
            <a:endParaRPr lang="en-GB" dirty="0" smtClean="0"/>
          </a:p>
          <a:p>
            <a:pPr marL="3657600" lvl="8" indent="0" algn="ctr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  BIKE _BUYER </a:t>
            </a:r>
          </a:p>
          <a:p>
            <a:pPr marL="3657600" lvl="8" indent="0" algn="ctr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categories</a:t>
            </a:r>
          </a:p>
          <a:p>
            <a:pPr marL="3657600" lvl="8" indent="0" algn="ctr">
              <a:buNone/>
            </a:pPr>
            <a:r>
              <a:rPr lang="en-GB" dirty="0"/>
              <a:t> </a:t>
            </a:r>
            <a:r>
              <a:rPr lang="en-GB" dirty="0" smtClean="0"/>
              <a:t>                                                       Count           %</a:t>
            </a:r>
            <a:endParaRPr lang="en-GB" dirty="0"/>
          </a:p>
          <a:p>
            <a:pPr marL="3657600" lvl="8" indent="0" algn="ctr">
              <a:buNone/>
            </a:pPr>
            <a:r>
              <a:rPr lang="en-GB" dirty="0" smtClean="0"/>
              <a:t>                                               Yes(1)         </a:t>
            </a:r>
            <a:r>
              <a:rPr lang="en-GB" dirty="0" smtClean="0"/>
              <a:t>5457          </a:t>
            </a:r>
            <a:r>
              <a:rPr lang="en-GB" dirty="0" smtClean="0"/>
              <a:t>33.23%</a:t>
            </a:r>
          </a:p>
          <a:p>
            <a:pPr marL="0" indent="0">
              <a:buNone/>
            </a:pPr>
            <a:r>
              <a:rPr lang="en-GB" dirty="0" smtClean="0"/>
              <a:t>                                                                                                        No(0)        </a:t>
            </a:r>
            <a:r>
              <a:rPr lang="en-GB" dirty="0" smtClean="0"/>
              <a:t>10964     </a:t>
            </a:r>
            <a:r>
              <a:rPr lang="en-GB" dirty="0" smtClean="0"/>
              <a:t>66.77%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4" y="1156448"/>
            <a:ext cx="5885645" cy="324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5945D4B-7E88-4733-B4AA-792156A68576}"/>
              </a:ext>
            </a:extLst>
          </p:cNvPr>
          <p:cNvGrpSpPr/>
          <p:nvPr/>
        </p:nvGrpSpPr>
        <p:grpSpPr>
          <a:xfrm>
            <a:off x="844446" y="4636394"/>
            <a:ext cx="10526964" cy="517201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C12B03A2-3506-44A7-94B6-7FF184E26A12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EC33E10-7ED9-45B5-B091-229D7B220AEA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056069" y="5153595"/>
            <a:ext cx="9903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 The data consists of   </a:t>
            </a:r>
            <a:r>
              <a:rPr lang="en-GB" dirty="0" smtClean="0"/>
              <a:t>16421 </a:t>
            </a:r>
            <a:r>
              <a:rPr lang="en-GB" dirty="0" smtClean="0"/>
              <a:t>customers.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</a:t>
            </a:r>
            <a:r>
              <a:rPr lang="en-GB" dirty="0" smtClean="0"/>
              <a:t>16421  </a:t>
            </a:r>
            <a:r>
              <a:rPr lang="en-GB" dirty="0" smtClean="0"/>
              <a:t>customers ,66.77%  or </a:t>
            </a:r>
            <a:r>
              <a:rPr lang="en-GB" dirty="0" smtClean="0"/>
              <a:t>10964 </a:t>
            </a:r>
            <a:r>
              <a:rPr lang="en-GB" dirty="0" smtClean="0"/>
              <a:t>of them are not Bike Buyers( Indicates as 0).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16519 customers,33.23% or </a:t>
            </a:r>
            <a:r>
              <a:rPr lang="en-GB" dirty="0" smtClean="0"/>
              <a:t>5457 </a:t>
            </a:r>
            <a:r>
              <a:rPr lang="en-GB" dirty="0" smtClean="0"/>
              <a:t>of them are Bike Buyers( Indicated as 1).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20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Average yearly Income Vs. Bike_Buyer</a:t>
            </a:r>
            <a:endParaRPr 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13C1FAD-1AAC-4EF1-959B-F7F438646B74}"/>
              </a:ext>
            </a:extLst>
          </p:cNvPr>
          <p:cNvSpPr txBox="1"/>
          <p:nvPr/>
        </p:nvSpPr>
        <p:spPr>
          <a:xfrm flipH="1">
            <a:off x="844445" y="5101744"/>
            <a:ext cx="10458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customers,66.77%  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10964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are Non Bike Buyers with the average Yearly Income 70081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Out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,33.23% 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5457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are Bike Buyer with the average Yearly Income 94282..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5945D4B-7E88-4733-B4AA-792156A68576}"/>
              </a:ext>
            </a:extLst>
          </p:cNvPr>
          <p:cNvGrpSpPr/>
          <p:nvPr/>
        </p:nvGrpSpPr>
        <p:grpSpPr>
          <a:xfrm>
            <a:off x="844446" y="4559120"/>
            <a:ext cx="10526964" cy="412125"/>
            <a:chOff x="844446" y="4272813"/>
            <a:chExt cx="10526964" cy="32316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12B03A2-3506-44A7-94B6-7FF184E26A12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EC33E10-7ED9-45B5-B091-229D7B220AEA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pic>
        <p:nvPicPr>
          <p:cNvPr id="1026" name="Picture 2" descr="C:\Users\Admin\AppData\Local\Packages\Microsoft.Windows.Photos_8wekyb3d8bbwe\TempState\ShareServiceTempFolder\Sheet 13 (3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7" y="1068946"/>
            <a:ext cx="6426558" cy="349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Average Month Spend Vs. Bike_Buyer</a:t>
            </a:r>
            <a:endParaRPr lang="en-US" sz="32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342DE318-8F52-4350-BEA7-B8012595FBFE}"/>
              </a:ext>
            </a:extLst>
          </p:cNvPr>
          <p:cNvGrpSpPr/>
          <p:nvPr/>
        </p:nvGrpSpPr>
        <p:grpSpPr>
          <a:xfrm>
            <a:off x="844446" y="4768113"/>
            <a:ext cx="10526964" cy="323165"/>
            <a:chOff x="844446" y="4272813"/>
            <a:chExt cx="10526964" cy="32316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BDC1046D-E465-4DF6-B37A-18172AB6E99B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13A2E575-CB41-48FD-8B4A-A102FA0B1A8C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8B099E0-E087-4E15-B3E5-93831A255036}"/>
              </a:ext>
            </a:extLst>
          </p:cNvPr>
          <p:cNvSpPr txBox="1"/>
          <p:nvPr/>
        </p:nvSpPr>
        <p:spPr>
          <a:xfrm flipH="1">
            <a:off x="716278" y="5163630"/>
            <a:ext cx="1109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Customers , maximum no.of </a:t>
            </a:r>
            <a:r>
              <a:rPr lang="en-US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Bike_Buyers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 would spend in range 40000 to 70000.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16421customers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, maximum no.of Non_ Bike Buyers  would spend in range 20000 to 48000.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1" y="1300766"/>
            <a:ext cx="10135673" cy="329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21237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1118</Words>
  <Application>Microsoft Office PowerPoint</Application>
  <PresentationFormat>Custom</PresentationFormat>
  <Paragraphs>215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ChronicleVTI</vt:lpstr>
      <vt:lpstr>BIk</vt:lpstr>
      <vt:lpstr>Content</vt:lpstr>
      <vt:lpstr>Data Preparation</vt:lpstr>
      <vt:lpstr>Exploratory Data Analysis</vt:lpstr>
      <vt:lpstr>Exploratory Data Analysis (contd..)</vt:lpstr>
      <vt:lpstr>Data Visualization</vt:lpstr>
      <vt:lpstr>Bike Buyer</vt:lpstr>
      <vt:lpstr>Average yearly Income Vs. Bike_Buyer</vt:lpstr>
      <vt:lpstr>Average Month Spend Vs. Bike_Buyer</vt:lpstr>
      <vt:lpstr>Gender </vt:lpstr>
      <vt:lpstr>Gender Vs. Bike_Buyer</vt:lpstr>
      <vt:lpstr>Marrital Status</vt:lpstr>
      <vt:lpstr>Marital Status Vs. Bike_Buyer</vt:lpstr>
      <vt:lpstr>Top Ten Cities and Bike_Buyer Status</vt:lpstr>
      <vt:lpstr>Number of Cars and Bike_Buyer</vt:lpstr>
      <vt:lpstr>Relationship between Total Children and  Bike_Buyer</vt:lpstr>
      <vt:lpstr>Number of Children At Home and Bike_Buyer</vt:lpstr>
      <vt:lpstr>Relationship between Occupation and Bike_Buyer</vt:lpstr>
      <vt:lpstr>High School Chi-Squared Test Analysis</vt:lpstr>
      <vt:lpstr>High School Linear Correlation  Ratio Tests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Minnesota School Data Analytics (2018-2019)</dc:title>
  <dc:creator>Anoop</dc:creator>
  <cp:lastModifiedBy>Admin</cp:lastModifiedBy>
  <cp:revision>295</cp:revision>
  <dcterms:created xsi:type="dcterms:W3CDTF">2021-08-19T05:55:49Z</dcterms:created>
  <dcterms:modified xsi:type="dcterms:W3CDTF">2024-03-02T10:09:52Z</dcterms:modified>
</cp:coreProperties>
</file>