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3" r:id="rId10"/>
    <p:sldId id="274" r:id="rId11"/>
    <p:sldId id="263" r:id="rId12"/>
    <p:sldId id="264" r:id="rId13"/>
    <p:sldId id="266" r:id="rId14"/>
    <p:sldId id="277" r:id="rId15"/>
    <p:sldId id="276" r:id="rId16"/>
    <p:sldId id="280" r:id="rId17"/>
    <p:sldId id="279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AA31FD-6C9F-4198-8045-ABD6C7D929A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73"/>
            <p14:sldId id="274"/>
            <p14:sldId id="263"/>
            <p14:sldId id="264"/>
            <p14:sldId id="266"/>
            <p14:sldId id="277"/>
            <p14:sldId id="276"/>
            <p14:sldId id="280"/>
            <p14:sldId id="279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dirty="0" smtClean="0"/>
              <a:t>Trivalley</a:t>
            </a:r>
            <a:br>
              <a:rPr lang="en-US" b="1" dirty="0" smtClean="0"/>
            </a:br>
            <a:r>
              <a:rPr lang="en-US" b="1" dirty="0" smtClean="0"/>
              <a:t>Bike store </a:t>
            </a:r>
            <a:br>
              <a:rPr lang="en-US" b="1" dirty="0" smtClean="0"/>
            </a:br>
            <a:r>
              <a:rPr lang="en-US" b="1" dirty="0" smtClean="0"/>
              <a:t>Regression </a:t>
            </a:r>
            <a:br>
              <a:rPr lang="en-US" b="1" dirty="0" smtClean="0"/>
            </a:br>
            <a:r>
              <a:rPr lang="en-US" b="1" dirty="0" smtClean="0"/>
              <a:t>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7CC41EB-2D81-4303-9171-6401B388B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57577"/>
            <a:ext cx="10691265" cy="5409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Gender Vs. </a:t>
            </a:r>
            <a:r>
              <a:rPr lang="en-GB" dirty="0" err="1" smtClean="0"/>
              <a:t>Ave_Month_Spend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068946"/>
            <a:ext cx="10774078" cy="499700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Out of 50.554% Males, the  </a:t>
            </a:r>
            <a:r>
              <a:rPr lang="en-GB" dirty="0" smtClean="0"/>
              <a:t>8301 </a:t>
            </a:r>
            <a:r>
              <a:rPr lang="en-GB" dirty="0" smtClean="0"/>
              <a:t>Males  ave_month_spend is  </a:t>
            </a:r>
            <a:r>
              <a:rPr lang="en-GB" dirty="0" smtClean="0"/>
              <a:t>76000.</a:t>
            </a:r>
          </a:p>
          <a:p>
            <a:r>
              <a:rPr lang="en-GB" dirty="0" smtClean="0"/>
              <a:t>Out of 49. 446%  Females, </a:t>
            </a:r>
            <a:r>
              <a:rPr lang="en-GB" dirty="0" smtClean="0"/>
              <a:t>the 8120   </a:t>
            </a:r>
            <a:r>
              <a:rPr lang="en-GB" dirty="0" smtClean="0"/>
              <a:t>Females  </a:t>
            </a:r>
            <a:r>
              <a:rPr lang="en-GB" dirty="0" smtClean="0"/>
              <a:t>ave </a:t>
            </a:r>
            <a:r>
              <a:rPr lang="en-GB" dirty="0" smtClean="0"/>
              <a:t>_month spend is </a:t>
            </a:r>
            <a:r>
              <a:rPr lang="en-GB" dirty="0" smtClean="0"/>
              <a:t>52</a:t>
            </a:r>
            <a:r>
              <a:rPr lang="en-GB" dirty="0" smtClean="0"/>
              <a:t>000 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" y="965916"/>
            <a:ext cx="10625070" cy="397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1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399245"/>
            <a:ext cx="10691265" cy="425003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Marrital</a:t>
            </a:r>
            <a:r>
              <a:rPr lang="en-US" b="1" dirty="0" smtClean="0"/>
              <a:t> Status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635" y="1056068"/>
            <a:ext cx="10691265" cy="496839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                                               CATEGORIES</a:t>
            </a:r>
          </a:p>
          <a:p>
            <a:pPr marL="914400" lvl="2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Count                    %</a:t>
            </a:r>
          </a:p>
          <a:p>
            <a:pPr marL="2286000" lvl="5" indent="0" algn="ctr">
              <a:buNone/>
            </a:pPr>
            <a:r>
              <a:rPr lang="en-GB" dirty="0" smtClean="0"/>
              <a:t>Married      </a:t>
            </a:r>
            <a:r>
              <a:rPr lang="en-GB" dirty="0" smtClean="0"/>
              <a:t>8864              </a:t>
            </a:r>
            <a:r>
              <a:rPr lang="en-GB" dirty="0" smtClean="0"/>
              <a:t>53.980%</a:t>
            </a:r>
          </a:p>
          <a:p>
            <a:pPr marL="2286000" lvl="5" indent="0" algn="ctr">
              <a:buNone/>
            </a:pPr>
            <a:r>
              <a:rPr lang="en-GB" dirty="0" smtClean="0"/>
              <a:t>Single         </a:t>
            </a:r>
            <a:r>
              <a:rPr lang="en-GB" dirty="0" smtClean="0"/>
              <a:t>7557              </a:t>
            </a:r>
            <a:r>
              <a:rPr lang="en-GB" dirty="0" smtClean="0"/>
              <a:t>46.020%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2B71C33-93B3-4737-9663-4FF97DEC182C}"/>
              </a:ext>
            </a:extLst>
          </p:cNvPr>
          <p:cNvGrpSpPr/>
          <p:nvPr/>
        </p:nvGrpSpPr>
        <p:grpSpPr>
          <a:xfrm>
            <a:off x="844446" y="4753739"/>
            <a:ext cx="10526964" cy="333415"/>
            <a:chOff x="844446" y="4272813"/>
            <a:chExt cx="10526964" cy="32316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AB28FAA-2FD0-4DCA-A727-804AEEE9113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DEC8FB9-AA37-4066-B55A-B72A120A2905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CB679B-C0D8-486B-9EFF-7BA5D9E51A14}"/>
              </a:ext>
            </a:extLst>
          </p:cNvPr>
          <p:cNvSpPr txBox="1"/>
          <p:nvPr/>
        </p:nvSpPr>
        <p:spPr>
          <a:xfrm flipH="1">
            <a:off x="735328" y="5601780"/>
            <a:ext cx="11094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consists of 16519 Customers of which 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8864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53%  were Married and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7557or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46% were Singles.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3" y="1159099"/>
            <a:ext cx="2897746" cy="359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Marital Status Vs. Ave_Month_Spend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58FF12-9203-41C0-BB33-ED3DBA72DF1D}"/>
              </a:ext>
            </a:extLst>
          </p:cNvPr>
          <p:cNvSpPr txBox="1"/>
          <p:nvPr/>
        </p:nvSpPr>
        <p:spPr>
          <a:xfrm>
            <a:off x="347730" y="5370491"/>
            <a:ext cx="112134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.16421 Customers, 7557 singles  had  spend their average month spend is 62000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16421 customers ,8864 married customers had spend their average month spend is 74000 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" y="991674"/>
            <a:ext cx="10972800" cy="395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45D4B-7E88-4733-B4AA-792156A68576}"/>
              </a:ext>
            </a:extLst>
          </p:cNvPr>
          <p:cNvGrpSpPr/>
          <p:nvPr/>
        </p:nvGrpSpPr>
        <p:grpSpPr>
          <a:xfrm>
            <a:off x="844446" y="4945488"/>
            <a:ext cx="10526964" cy="425002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Top Ten Cities and their average month spend</a:t>
            </a:r>
            <a:endParaRPr lang="en-US"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4D5429B-4696-4C35-8425-8EC7F7C5E0ED}"/>
              </a:ext>
            </a:extLst>
          </p:cNvPr>
          <p:cNvGrpSpPr/>
          <p:nvPr/>
        </p:nvGrpSpPr>
        <p:grpSpPr>
          <a:xfrm>
            <a:off x="863496" y="5206263"/>
            <a:ext cx="10526964" cy="323165"/>
            <a:chOff x="844446" y="4272813"/>
            <a:chExt cx="10526964" cy="3231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1CB679B-C0D8-486B-9EFF-7BA5D9E51A14}"/>
              </a:ext>
            </a:extLst>
          </p:cNvPr>
          <p:cNvSpPr txBox="1"/>
          <p:nvPr/>
        </p:nvSpPr>
        <p:spPr>
          <a:xfrm flipH="1">
            <a:off x="735328" y="5601780"/>
            <a:ext cx="1109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 average month spend is 170000 from the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lowest average month spend is  39000 from the Beverly hills.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6" y="1094704"/>
            <a:ext cx="9967635" cy="41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0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167425"/>
            <a:ext cx="10786593" cy="63106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Number of Cars and </a:t>
            </a:r>
            <a:r>
              <a:rPr lang="en-GB" dirty="0" err="1" smtClean="0"/>
              <a:t>Ave_Month_spend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068945"/>
            <a:ext cx="10109914" cy="4829579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or 3784  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have 0 cars and their average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spend is 65000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or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5747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have 2 cars  and their average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spend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64000.</a:t>
            </a: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6.886% 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1127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owned 4 cars and their average income is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D5429B-4696-4C35-8425-8EC7F7C5E0ED}"/>
              </a:ext>
            </a:extLst>
          </p:cNvPr>
          <p:cNvGrpSpPr/>
          <p:nvPr/>
        </p:nvGrpSpPr>
        <p:grpSpPr>
          <a:xfrm>
            <a:off x="863496" y="4790941"/>
            <a:ext cx="10526964" cy="369243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48" y="1493949"/>
            <a:ext cx="7624293" cy="329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2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9" y="321973"/>
            <a:ext cx="10812351" cy="450760"/>
          </a:xfrm>
        </p:spPr>
        <p:txBody>
          <a:bodyPr>
            <a:noAutofit/>
          </a:bodyPr>
          <a:lstStyle/>
          <a:p>
            <a:r>
              <a:rPr lang="en-GB" sz="2000" dirty="0" smtClean="0"/>
              <a:t>Relationship between Total Children and  </a:t>
            </a:r>
            <a:r>
              <a:rPr lang="en-GB" sz="2000" dirty="0" err="1" smtClean="0"/>
              <a:t>Avg_Month_Spend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978794"/>
            <a:ext cx="10709131" cy="5179503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Out of </a:t>
            </a:r>
            <a:r>
              <a:rPr lang="en-GB" dirty="0" smtClean="0"/>
              <a:t>16421customers </a:t>
            </a:r>
            <a:r>
              <a:rPr lang="en-GB" dirty="0" smtClean="0"/>
              <a:t>, 25 </a:t>
            </a:r>
            <a:r>
              <a:rPr lang="en-GB" dirty="0" smtClean="0"/>
              <a:t>% or 4249 </a:t>
            </a:r>
            <a:r>
              <a:rPr lang="en-GB" dirty="0" smtClean="0"/>
              <a:t>of them have no children and their average month spend is </a:t>
            </a:r>
            <a:r>
              <a:rPr lang="en-GB" dirty="0" smtClean="0"/>
              <a:t>56000</a:t>
            </a:r>
            <a:endParaRPr lang="en-GB" dirty="0" smtClean="0"/>
          </a:p>
          <a:p>
            <a:r>
              <a:rPr lang="en-GB" dirty="0" smtClean="0"/>
              <a:t> out of </a:t>
            </a:r>
            <a:r>
              <a:rPr lang="en-GB" dirty="0" smtClean="0"/>
              <a:t>16421 </a:t>
            </a:r>
            <a:r>
              <a:rPr lang="en-GB" dirty="0" smtClean="0"/>
              <a:t>customers,10.46</a:t>
            </a:r>
            <a:r>
              <a:rPr lang="en-GB" dirty="0" smtClean="0"/>
              <a:t>% or 1715 </a:t>
            </a:r>
            <a:r>
              <a:rPr lang="en-GB" dirty="0" smtClean="0"/>
              <a:t>of them would have 5 children and their average month spend is </a:t>
            </a:r>
            <a:r>
              <a:rPr lang="en-GB" dirty="0" smtClean="0"/>
              <a:t>97000.</a:t>
            </a:r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D5429B-4696-4C35-8425-8EC7F7C5E0ED}"/>
              </a:ext>
            </a:extLst>
          </p:cNvPr>
          <p:cNvGrpSpPr/>
          <p:nvPr/>
        </p:nvGrpSpPr>
        <p:grpSpPr>
          <a:xfrm>
            <a:off x="863496" y="4069724"/>
            <a:ext cx="10526964" cy="450761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1004552"/>
            <a:ext cx="10733637" cy="306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93" y="0"/>
            <a:ext cx="10691265" cy="708338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Relationship between number of Children at Home and </a:t>
            </a:r>
            <a:r>
              <a:rPr lang="en-GB" sz="2800" dirty="0" err="1" smtClean="0"/>
              <a:t>Ave_Month_Spend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901521"/>
            <a:ext cx="10979776" cy="5074275"/>
          </a:xfrm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 of </a:t>
            </a:r>
            <a:r>
              <a:rPr lang="en-GB" dirty="0" smtClean="0"/>
              <a:t>16421cutomers,60</a:t>
            </a:r>
            <a:r>
              <a:rPr lang="en-GB" dirty="0" smtClean="0"/>
              <a:t>% or </a:t>
            </a:r>
            <a:r>
              <a:rPr lang="en-GB" dirty="0" smtClean="0"/>
              <a:t>9934 </a:t>
            </a:r>
            <a:r>
              <a:rPr lang="en-GB" dirty="0" smtClean="0"/>
              <a:t>of them have 0 Children at Home and their average month spend is </a:t>
            </a:r>
            <a:r>
              <a:rPr lang="en-GB" dirty="0" smtClean="0"/>
              <a:t>57000</a:t>
            </a:r>
            <a:r>
              <a:rPr lang="en-GB" dirty="0" smtClean="0"/>
              <a:t>.</a:t>
            </a:r>
          </a:p>
          <a:p>
            <a:r>
              <a:rPr lang="en-GB" dirty="0" smtClean="0"/>
              <a:t> Out of </a:t>
            </a:r>
            <a:r>
              <a:rPr lang="en-GB" dirty="0" smtClean="0"/>
              <a:t>16421Customers</a:t>
            </a:r>
            <a:r>
              <a:rPr lang="en-GB" dirty="0" smtClean="0"/>
              <a:t>, 5.16% or </a:t>
            </a:r>
            <a:r>
              <a:rPr lang="en-GB" dirty="0" smtClean="0"/>
              <a:t>885 </a:t>
            </a:r>
            <a:r>
              <a:rPr lang="en-GB" dirty="0" smtClean="0"/>
              <a:t>of them have 5 children at Home and their average month spend is </a:t>
            </a:r>
            <a:r>
              <a:rPr lang="en-GB" dirty="0" smtClean="0"/>
              <a:t>110000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8" y="1184856"/>
            <a:ext cx="9208394" cy="287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D5429B-4696-4C35-8425-8EC7F7C5E0ED}"/>
              </a:ext>
            </a:extLst>
          </p:cNvPr>
          <p:cNvGrpSpPr/>
          <p:nvPr/>
        </p:nvGrpSpPr>
        <p:grpSpPr>
          <a:xfrm>
            <a:off x="863496" y="4288665"/>
            <a:ext cx="10526964" cy="435759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5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18942"/>
            <a:ext cx="10691265" cy="6053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Occupation and average Month Spend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22" y="1056068"/>
            <a:ext cx="10691265" cy="376063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6" y="1223494"/>
            <a:ext cx="5901487" cy="34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4D5429B-4696-4C35-8425-8EC7F7C5E0ED}"/>
              </a:ext>
            </a:extLst>
          </p:cNvPr>
          <p:cNvGrpSpPr/>
          <p:nvPr/>
        </p:nvGrpSpPr>
        <p:grpSpPr>
          <a:xfrm>
            <a:off x="863496" y="4855336"/>
            <a:ext cx="10526964" cy="330413"/>
            <a:chOff x="844446" y="4272813"/>
            <a:chExt cx="10526964" cy="323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17432" y="5185750"/>
            <a:ext cx="10373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16519 customers,2734 or 16.55% are Managers with average Month spend is 176000.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16519 customers , 2138 or 12.94% are manual skilled </a:t>
            </a:r>
            <a:r>
              <a:rPr lang="en-GB" dirty="0" err="1" smtClean="0"/>
              <a:t>laborers</a:t>
            </a:r>
            <a:r>
              <a:rPr lang="en-GB" dirty="0" smtClean="0"/>
              <a:t> with  average month spend is 11800.</a:t>
            </a:r>
          </a:p>
        </p:txBody>
      </p:sp>
    </p:spTree>
    <p:extLst>
      <p:ext uri="{BB962C8B-B14F-4D97-AF65-F5344CB8AC3E}">
        <p14:creationId xmlns:p14="http://schemas.microsoft.com/office/powerpoint/2010/main" val="36177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High School Chi-Squared Test Analysis</a:t>
            </a:r>
            <a:endParaRPr lang="en-US" b="1" dirty="0"/>
          </a:p>
        </p:txBody>
      </p:sp>
      <p:sp>
        <p:nvSpPr>
          <p:cNvPr id="8" name="Rounded Rectangle 529">
            <a:extLst>
              <a:ext uri="{FF2B5EF4-FFF2-40B4-BE49-F238E27FC236}">
                <a16:creationId xmlns:a16="http://schemas.microsoft.com/office/drawing/2014/main" xmlns="" id="{2929492B-5B20-4A82-BE46-5695784932F9}"/>
              </a:ext>
            </a:extLst>
          </p:cNvPr>
          <p:cNvSpPr/>
          <p:nvPr/>
        </p:nvSpPr>
        <p:spPr>
          <a:xfrm>
            <a:off x="457199" y="990969"/>
            <a:ext cx="11094721" cy="306467"/>
          </a:xfrm>
          <a:prstGeom prst="round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lvl="3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200" kern="0" dirty="0">
                <a:latin typeface="Arial" pitchFamily="34" charset="0"/>
                <a:cs typeface="Arial" pitchFamily="34" charset="0"/>
              </a:rPr>
              <a:t> Chi-Squared Test Analysis was performed to identify list of features which impact the std score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A63956AB-0D30-4F0D-A375-614704BE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01094"/>
              </p:ext>
            </p:extLst>
          </p:nvPr>
        </p:nvGraphicFramePr>
        <p:xfrm>
          <a:off x="1368352" y="3513497"/>
          <a:ext cx="2363824" cy="173736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363824">
                  <a:extLst>
                    <a:ext uri="{9D8B030D-6E8A-4147-A177-3AD203B41FA5}">
                      <a16:colId xmlns:a16="http://schemas.microsoft.com/office/drawing/2014/main" xmlns="" val="2419434306"/>
                    </a:ext>
                  </a:extLst>
                </a:gridCol>
              </a:tblGrid>
              <a:tr h="281340"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Variable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2577308"/>
                  </a:ext>
                </a:extLst>
              </a:tr>
              <a:tr h="4571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Children at home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490349"/>
                  </a:ext>
                </a:extLst>
              </a:tr>
              <a:tr h="2813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6165050"/>
                  </a:ext>
                </a:extLst>
              </a:tr>
              <a:tr h="2813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Children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cars owned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7CC46CE2-0F63-4353-B369-DA87E1719AA0}"/>
              </a:ext>
            </a:extLst>
          </p:cNvPr>
          <p:cNvSpPr txBox="1"/>
          <p:nvPr/>
        </p:nvSpPr>
        <p:spPr>
          <a:xfrm>
            <a:off x="3477296" y="1609194"/>
            <a:ext cx="572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Numerical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features impacting the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month spend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xmlns="" id="{B80DDE0D-F163-4291-8446-F546E0D73BDA}"/>
              </a:ext>
            </a:extLst>
          </p:cNvPr>
          <p:cNvCxnSpPr>
            <a:cxnSpLocks/>
          </p:cNvCxnSpPr>
          <p:nvPr/>
        </p:nvCxnSpPr>
        <p:spPr>
          <a:xfrm flipH="1">
            <a:off x="2128192" y="1978526"/>
            <a:ext cx="790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7" name="Table 5">
            <a:extLst>
              <a:ext uri="{FF2B5EF4-FFF2-40B4-BE49-F238E27FC236}">
                <a16:creationId xmlns:a16="http://schemas.microsoft.com/office/drawing/2014/main" xmlns="" id="{DE96979F-5D39-48D4-B41B-283314B9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1967"/>
              </p:ext>
            </p:extLst>
          </p:nvPr>
        </p:nvGraphicFramePr>
        <p:xfrm>
          <a:off x="6499865" y="3423345"/>
          <a:ext cx="2985795" cy="2051893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985795">
                  <a:extLst>
                    <a:ext uri="{9D8B030D-6E8A-4147-A177-3AD203B41FA5}">
                      <a16:colId xmlns:a16="http://schemas.microsoft.com/office/drawing/2014/main" xmlns="" val="2419434306"/>
                    </a:ext>
                  </a:extLst>
                </a:gridCol>
              </a:tblGrid>
              <a:tr h="288110"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Variable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2577308"/>
                  </a:ext>
                </a:extLst>
              </a:tr>
              <a:tr h="4059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6264544"/>
                  </a:ext>
                </a:extLst>
              </a:tr>
              <a:tr h="386367">
                <a:tc>
                  <a:txBody>
                    <a:bodyPr/>
                    <a:lstStyle/>
                    <a:p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MaritalStatus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3916293"/>
                  </a:ext>
                </a:extLst>
              </a:tr>
              <a:tr h="357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StateProvinceName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5854244"/>
                  </a:ext>
                </a:extLst>
              </a:tr>
              <a:tr h="288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Region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490349"/>
                  </a:ext>
                </a:extLst>
              </a:tr>
            </a:tbl>
          </a:graphicData>
        </a:graphic>
      </p:graphicFrame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2A1B2C65-7908-4DA1-826D-32A312CE61C9}"/>
              </a:ext>
            </a:extLst>
          </p:cNvPr>
          <p:cNvSpPr txBox="1"/>
          <p:nvPr/>
        </p:nvSpPr>
        <p:spPr>
          <a:xfrm>
            <a:off x="3308684" y="3017105"/>
            <a:ext cx="536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 features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impacting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Month Spend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BF293413-8F6A-48B5-91CA-330E08660867}"/>
              </a:ext>
            </a:extLst>
          </p:cNvPr>
          <p:cNvSpPr txBox="1"/>
          <p:nvPr/>
        </p:nvSpPr>
        <p:spPr>
          <a:xfrm>
            <a:off x="1133019" y="5732818"/>
            <a:ext cx="10733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Least 5 impacting features on High School Std Score : Percent Pacific Islander, Is Magnet, Is Virtual, Is Title, Is Charter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30133" y="2105688"/>
            <a:ext cx="4187343" cy="7856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Yearly Income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835640" cy="627797"/>
          </a:xfrm>
        </p:spPr>
        <p:txBody>
          <a:bodyPr>
            <a:normAutofit/>
          </a:bodyPr>
          <a:lstStyle/>
          <a:p>
            <a:r>
              <a:rPr lang="en-US" sz="3100" b="1" dirty="0"/>
              <a:t>High School Linear Correlation </a:t>
            </a:r>
            <a:r>
              <a:rPr lang="en-US" sz="3100" b="1" dirty="0" smtClean="0"/>
              <a:t> Ratio Tests </a:t>
            </a:r>
            <a:r>
              <a:rPr lang="en-US" sz="2800" b="1" dirty="0"/>
              <a:t>Analysis</a:t>
            </a:r>
          </a:p>
        </p:txBody>
      </p:sp>
      <p:sp>
        <p:nvSpPr>
          <p:cNvPr id="8" name="Rounded Rectangle 529">
            <a:extLst>
              <a:ext uri="{FF2B5EF4-FFF2-40B4-BE49-F238E27FC236}">
                <a16:creationId xmlns:a16="http://schemas.microsoft.com/office/drawing/2014/main" xmlns="" id="{2929492B-5B20-4A82-BE46-5695784932F9}"/>
              </a:ext>
            </a:extLst>
          </p:cNvPr>
          <p:cNvSpPr/>
          <p:nvPr/>
        </p:nvSpPr>
        <p:spPr>
          <a:xfrm>
            <a:off x="771990" y="1044547"/>
            <a:ext cx="10335722" cy="771843"/>
          </a:xfrm>
          <a:prstGeom prst="round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1450" lvl="3" indent="-171450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Arial" pitchFamily="34" charset="0"/>
                <a:cs typeface="Arial" pitchFamily="34" charset="0"/>
              </a:rPr>
              <a:t>Top 3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categorical 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Influencing factors on AVERAGE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MONTH SPEND 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Trivalley Customers are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 Number Of Children At Home, Gender, Total Children</a:t>
            </a:r>
          </a:p>
          <a:p>
            <a:pPr marL="0" lvl="3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endParaRPr lang="en-US" sz="12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xmlns="" id="{E5355C5A-4292-465D-8CEA-341C61029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03050"/>
              </p:ext>
            </p:extLst>
          </p:nvPr>
        </p:nvGraphicFramePr>
        <p:xfrm>
          <a:off x="1935166" y="2094717"/>
          <a:ext cx="8463574" cy="309945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3940291">
                  <a:extLst>
                    <a:ext uri="{9D8B030D-6E8A-4147-A177-3AD203B41FA5}">
                      <a16:colId xmlns:a16="http://schemas.microsoft.com/office/drawing/2014/main" xmlns="" val="2419434306"/>
                    </a:ext>
                  </a:extLst>
                </a:gridCol>
                <a:gridCol w="4523283">
                  <a:extLst>
                    <a:ext uri="{9D8B030D-6E8A-4147-A177-3AD203B41FA5}">
                      <a16:colId xmlns:a16="http://schemas.microsoft.com/office/drawing/2014/main" xmlns="" val="150422469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Correlation Ratio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25773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Children At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Home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62645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391629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Children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58542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Cars Owned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4903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61650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 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28868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Province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84048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Region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35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732240" y="1028552"/>
            <a:ext cx="10664456" cy="1882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To identify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impacting the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Ave_Month_Spend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of Trivalley Bike Store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–Customer information and their  yearly incomes  are provided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Missing data was found using Azure ML and steps were taken to fill the gaps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Graphs were created using Tableau understand the relation of feature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Ave_Month_Spend.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Preparation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10515600" cy="4904343"/>
          </a:xfrm>
        </p:spPr>
        <p:txBody>
          <a:bodyPr>
            <a:normAutofit lnSpcReduction="10000"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16519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98 duplicate  records were found and the duplicate rows are removed from the dataset.</a:t>
            </a:r>
          </a:p>
          <a:p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The number of  records(without duplicates)=16421</a:t>
            </a:r>
          </a:p>
          <a:p>
            <a:pPr marL="0" indent="0">
              <a:buNone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Following missing values were found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Title (number of missing records=16431)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Middle name(number of missing records=6985)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Suffix(number of missing records=16517)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line2(number of missing records=16243)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Missing values treatment: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features with high missing values percentage are ignored from the analysis.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325F3F6-6400-4D03-AE43-A0EF8ABB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/>
              <a:t>Exploratory Data Analysis</a:t>
            </a: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2F88F62E-85D4-46E5-84F6-86CB0BD48C6E}"/>
              </a:ext>
            </a:extLst>
          </p:cNvPr>
          <p:cNvSpPr txBox="1">
            <a:spLocks/>
          </p:cNvSpPr>
          <p:nvPr/>
        </p:nvSpPr>
        <p:spPr>
          <a:xfrm>
            <a:off x="846078" y="1041982"/>
            <a:ext cx="10568155" cy="1841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Features (i.e., variables) are segregated into three Categories namely:</a:t>
            </a:r>
          </a:p>
          <a:p>
            <a:r>
              <a:rPr lang="en-US" sz="17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Dependent Variable (Y) –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This is the </a:t>
            </a:r>
            <a:r>
              <a:rPr lang="en-US" sz="17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 Ave_Month_Spend   which</a:t>
            </a:r>
            <a:r>
              <a:rPr lang="en-US" sz="1700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is to be predicted</a:t>
            </a:r>
          </a:p>
          <a:p>
            <a:r>
              <a:rPr lang="en-US" sz="17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Noise Features :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Variables which would not have a significant impact on the value of  </a:t>
            </a:r>
            <a:r>
              <a:rPr lang="en-US" sz="17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Ave_Month_Spend.</a:t>
            </a:r>
            <a:endParaRPr lang="en-US" sz="17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Redundant</a:t>
            </a:r>
          </a:p>
          <a:p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Feeder variables</a:t>
            </a: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Predictor Variables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: Variables which were considered to have an impact on the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Ave_Month_Spend.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(contd..)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D28FF600-26F0-4854-836E-F783F232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48268"/>
              </p:ext>
            </p:extLst>
          </p:nvPr>
        </p:nvGraphicFramePr>
        <p:xfrm>
          <a:off x="4550431" y="1574800"/>
          <a:ext cx="7315200" cy="2590165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3850056">
                  <a:extLst>
                    <a:ext uri="{9D8B030D-6E8A-4147-A177-3AD203B41FA5}">
                      <a16:colId xmlns:a16="http://schemas.microsoft.com/office/drawing/2014/main" xmlns="" val="3284844362"/>
                    </a:ext>
                  </a:extLst>
                </a:gridCol>
                <a:gridCol w="3465144">
                  <a:extLst>
                    <a:ext uri="{9D8B030D-6E8A-4147-A177-3AD203B41FA5}">
                      <a16:colId xmlns:a16="http://schemas.microsoft.com/office/drawing/2014/main" xmlns="" val="7177799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AveMonthSpend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38325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Occupation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NumberCarsOwned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215024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          </a:t>
                      </a:r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NumberChildrenAtHome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069832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StateProvinceName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TotalChildren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56417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CountryRegionName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YearlyIncome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598549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PostalCode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Gender</a:t>
                      </a:r>
                    </a:p>
                    <a:p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2037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6FB3B395-021D-4DDB-8E8B-8D620CC6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49654"/>
              </p:ext>
            </p:extLst>
          </p:nvPr>
        </p:nvGraphicFramePr>
        <p:xfrm>
          <a:off x="508255" y="1574800"/>
          <a:ext cx="3657600" cy="411480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13253039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21564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933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83429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AddressLine1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35392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66222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2389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85646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HomeOwnerFlag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5532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Bike Buyer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33D2ED-323C-405A-89E7-329C0E3E498F}"/>
              </a:ext>
            </a:extLst>
          </p:cNvPr>
          <p:cNvSpPr txBox="1"/>
          <p:nvPr/>
        </p:nvSpPr>
        <p:spPr>
          <a:xfrm>
            <a:off x="1249894" y="1057552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Noise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5D695-8971-4B54-8694-DFE2AF0743D1}"/>
              </a:ext>
            </a:extLst>
          </p:cNvPr>
          <p:cNvSpPr txBox="1"/>
          <p:nvPr/>
        </p:nvSpPr>
        <p:spPr>
          <a:xfrm>
            <a:off x="7140979" y="1057552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Predictor Variables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1F2567F-C37C-4F72-8AEF-8704C7B01AEC}"/>
              </a:ext>
            </a:extLst>
          </p:cNvPr>
          <p:cNvCxnSpPr/>
          <p:nvPr/>
        </p:nvCxnSpPr>
        <p:spPr>
          <a:xfrm>
            <a:off x="4377128" y="1242218"/>
            <a:ext cx="0" cy="44990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59A3D05-763C-4511-9E24-58251F12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99347"/>
            <a:ext cx="10713720" cy="834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visuals are created using Tableau where charts are plotted using the independent variables against the dependent variable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(Ave_Month_Spend).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These charts help us in getting a preliminary idea about the relationship between the independent variables and the dependent variable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(Ave_Month_Spend).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Average Month Spend of Trivalley customer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3C1FAD-1AAC-4EF1-959B-F7F438646B74}"/>
              </a:ext>
            </a:extLst>
          </p:cNvPr>
          <p:cNvSpPr txBox="1"/>
          <p:nvPr/>
        </p:nvSpPr>
        <p:spPr>
          <a:xfrm flipH="1">
            <a:off x="716278" y="4824746"/>
            <a:ext cx="105863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number of customers would spend in the range of 60000 to 175000.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The Highest Average month spend is 176000 which is spent by the 0.012% customers.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5945D4B-7E88-4733-B4AA-792156A68576}"/>
              </a:ext>
            </a:extLst>
          </p:cNvPr>
          <p:cNvGrpSpPr/>
          <p:nvPr/>
        </p:nvGrpSpPr>
        <p:grpSpPr>
          <a:xfrm>
            <a:off x="844446" y="4272813"/>
            <a:ext cx="10526964" cy="323165"/>
            <a:chOff x="844446" y="4272813"/>
            <a:chExt cx="10526964" cy="3231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1107584"/>
            <a:ext cx="9684912" cy="316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2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Average yearly Income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Average Month Spend</a:t>
            </a:r>
            <a:endParaRPr lang="en-US" sz="32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42DE318-8F52-4350-BEA7-B8012595FBFE}"/>
              </a:ext>
            </a:extLst>
          </p:cNvPr>
          <p:cNvGrpSpPr/>
          <p:nvPr/>
        </p:nvGrpSpPr>
        <p:grpSpPr>
          <a:xfrm>
            <a:off x="844446" y="4768113"/>
            <a:ext cx="10526964" cy="323165"/>
            <a:chOff x="844446" y="4272813"/>
            <a:chExt cx="10526964" cy="32316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B099E0-E087-4E15-B3E5-93831A255036}"/>
              </a:ext>
            </a:extLst>
          </p:cNvPr>
          <p:cNvSpPr txBox="1"/>
          <p:nvPr/>
        </p:nvSpPr>
        <p:spPr>
          <a:xfrm flipH="1">
            <a:off x="716278" y="5163630"/>
            <a:ext cx="1109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,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number of Customers would spend in range of  430000 to 175000 for the average yearly income range 60,000 to 175000.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Admin\AppData\Local\Packages\Microsoft.Windows.Photos_8wekyb3d8bbwe\TempState\ShareServiceTempFolder\Sheet 11 (10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1081825"/>
            <a:ext cx="11037801" cy="400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1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18941"/>
            <a:ext cx="10691265" cy="5537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Gender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236372"/>
            <a:ext cx="10876745" cy="4788092"/>
          </a:xfrm>
        </p:spPr>
        <p:txBody>
          <a:bodyPr/>
          <a:lstStyle/>
          <a:p>
            <a:pPr lvl="8"/>
            <a:r>
              <a:rPr lang="en-GB" dirty="0" smtClean="0"/>
              <a:t>                                               </a:t>
            </a:r>
            <a:r>
              <a:rPr lang="en-GB" u="sng" dirty="0" smtClean="0"/>
              <a:t>CATEGORIES</a:t>
            </a:r>
          </a:p>
          <a:p>
            <a:pPr marL="3657600" lvl="8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</a:t>
            </a:r>
            <a:r>
              <a:rPr lang="en-GB" dirty="0" smtClean="0"/>
              <a:t>     count             </a:t>
            </a:r>
            <a:r>
              <a:rPr lang="en-GB" dirty="0" smtClean="0"/>
              <a:t>%</a:t>
            </a:r>
          </a:p>
          <a:p>
            <a:pPr marL="3657600" lvl="8" indent="0" algn="ctr">
              <a:buNone/>
            </a:pPr>
            <a:r>
              <a:rPr lang="en-GB" dirty="0" smtClean="0"/>
              <a:t>  </a:t>
            </a:r>
            <a:r>
              <a:rPr lang="en-GB" dirty="0" smtClean="0"/>
              <a:t>           </a:t>
            </a:r>
            <a:r>
              <a:rPr lang="en-GB" dirty="0" smtClean="0"/>
              <a:t>Female          </a:t>
            </a:r>
            <a:r>
              <a:rPr lang="en-GB" dirty="0" smtClean="0"/>
              <a:t>8120           49.449%</a:t>
            </a:r>
            <a:endParaRPr lang="en-GB" dirty="0" smtClean="0"/>
          </a:p>
          <a:p>
            <a:pPr marL="3200400" lvl="7" indent="0" algn="ctr">
              <a:buNone/>
            </a:pPr>
            <a:r>
              <a:rPr lang="en-GB" dirty="0" smtClean="0"/>
              <a:t>     </a:t>
            </a:r>
            <a:r>
              <a:rPr lang="en-GB" dirty="0" smtClean="0"/>
              <a:t>              </a:t>
            </a:r>
            <a:r>
              <a:rPr lang="en-GB" dirty="0" smtClean="0"/>
              <a:t>Male    </a:t>
            </a:r>
            <a:r>
              <a:rPr lang="en-GB" dirty="0" smtClean="0"/>
              <a:t>           8301        50.551%</a:t>
            </a:r>
            <a:endParaRPr lang="en-GB" dirty="0" smtClean="0"/>
          </a:p>
          <a:p>
            <a:pPr marL="3200400" lvl="7" indent="0" algn="ctr">
              <a:buNone/>
            </a:pPr>
            <a:r>
              <a:rPr lang="en-GB" dirty="0" smtClean="0"/>
              <a:t>           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4" y="1262131"/>
            <a:ext cx="4662152" cy="346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5945D4B-7E88-4733-B4AA-792156A68576}"/>
              </a:ext>
            </a:extLst>
          </p:cNvPr>
          <p:cNvGrpSpPr/>
          <p:nvPr/>
        </p:nvGrpSpPr>
        <p:grpSpPr>
          <a:xfrm>
            <a:off x="844446" y="4636395"/>
            <a:ext cx="10526964" cy="437881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3C1FAD-1AAC-4EF1-959B-F7F438646B74}"/>
              </a:ext>
            </a:extLst>
          </p:cNvPr>
          <p:cNvSpPr txBox="1"/>
          <p:nvPr/>
        </p:nvSpPr>
        <p:spPr>
          <a:xfrm flipH="1">
            <a:off x="991673" y="5217160"/>
            <a:ext cx="103109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16421customers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49.449%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8120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16421customers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50.551%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8301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Males.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930</Words>
  <Application>Microsoft Office PowerPoint</Application>
  <PresentationFormat>Custom</PresentationFormat>
  <Paragraphs>190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ChronicleVTI</vt:lpstr>
      <vt:lpstr>Trivalley Bike store  Regression  analysis</vt:lpstr>
      <vt:lpstr>Content</vt:lpstr>
      <vt:lpstr>Data Preparation</vt:lpstr>
      <vt:lpstr>Exploratory Data Analysis</vt:lpstr>
      <vt:lpstr>Exploratory Data Analysis (contd..)</vt:lpstr>
      <vt:lpstr>Data Visualization</vt:lpstr>
      <vt:lpstr>Average Month Spend of Trivalley customer</vt:lpstr>
      <vt:lpstr>Average yearly Income Vs Average Month Spend</vt:lpstr>
      <vt:lpstr>Gender </vt:lpstr>
      <vt:lpstr>Gender Vs. Ave_Month_Spend</vt:lpstr>
      <vt:lpstr>Marrital Status</vt:lpstr>
      <vt:lpstr>Marital Status Vs. Ave_Month_Spend</vt:lpstr>
      <vt:lpstr>Top Ten Cities and their average month spend</vt:lpstr>
      <vt:lpstr>Number of Cars and Ave_Month_spend</vt:lpstr>
      <vt:lpstr>Relationship between Total Children and  Avg_Month_Spend</vt:lpstr>
      <vt:lpstr>Relationship between number of Children at Home and Ave_Month_Spend</vt:lpstr>
      <vt:lpstr>Occupation and average Month Spend</vt:lpstr>
      <vt:lpstr>High School Chi-Squared Test Analysis</vt:lpstr>
      <vt:lpstr>High School Linear Correlation  Ratio Tests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Admin</cp:lastModifiedBy>
  <cp:revision>253</cp:revision>
  <dcterms:created xsi:type="dcterms:W3CDTF">2021-08-19T05:55:49Z</dcterms:created>
  <dcterms:modified xsi:type="dcterms:W3CDTF">2024-03-11T12:49:20Z</dcterms:modified>
</cp:coreProperties>
</file>