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2"/>
  </p:notesMasterIdLst>
  <p:sldIdLst>
    <p:sldId id="256" r:id="rId5"/>
    <p:sldId id="258" r:id="rId6"/>
    <p:sldId id="259" r:id="rId7"/>
    <p:sldId id="261" r:id="rId8"/>
    <p:sldId id="275" r:id="rId9"/>
    <p:sldId id="276" r:id="rId10"/>
    <p:sldId id="274" r:id="rId11"/>
    <p:sldId id="277" r:id="rId12"/>
    <p:sldId id="279" r:id="rId13"/>
    <p:sldId id="262" r:id="rId14"/>
    <p:sldId id="282" r:id="rId15"/>
    <p:sldId id="263" r:id="rId16"/>
    <p:sldId id="281" r:id="rId17"/>
    <p:sldId id="280" r:id="rId18"/>
    <p:sldId id="264" r:id="rId19"/>
    <p:sldId id="295" r:id="rId20"/>
    <p:sldId id="294" r:id="rId21"/>
    <p:sldId id="266" r:id="rId22"/>
    <p:sldId id="290" r:id="rId23"/>
    <p:sldId id="291" r:id="rId24"/>
    <p:sldId id="292" r:id="rId25"/>
    <p:sldId id="293" r:id="rId26"/>
    <p:sldId id="289" r:id="rId27"/>
    <p:sldId id="288" r:id="rId28"/>
    <p:sldId id="283" r:id="rId29"/>
    <p:sldId id="269" r:id="rId30"/>
    <p:sldId id="273"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g8m6Ldna2qmUkJDugIQ56AQgvM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174D8-6913-4AA3-90B3-9257EB2AE4B9}" v="18" dt="2019-09-15T21:17:46.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s, Joshua C" userId="4ec742a3-32b2-4b66-b3ea-45e592112eec" providerId="ADAL" clId="{DD212721-7660-4CB5-AEBE-F25A7C214B19}"/>
    <pc:docChg chg="undo custSel addSld delSld modSld sldOrd">
      <pc:chgData name="Adams, Joshua C" userId="4ec742a3-32b2-4b66-b3ea-45e592112eec" providerId="ADAL" clId="{DD212721-7660-4CB5-AEBE-F25A7C214B19}" dt="2019-09-15T21:29:58.706" v="2540" actId="5793"/>
      <pc:docMkLst>
        <pc:docMk/>
      </pc:docMkLst>
      <pc:sldChg chg="modSp del">
        <pc:chgData name="Adams, Joshua C" userId="4ec742a3-32b2-4b66-b3ea-45e592112eec" providerId="ADAL" clId="{DD212721-7660-4CB5-AEBE-F25A7C214B19}" dt="2019-09-15T21:13:47.779" v="127" actId="2696"/>
        <pc:sldMkLst>
          <pc:docMk/>
          <pc:sldMk cId="0" sldId="268"/>
        </pc:sldMkLst>
        <pc:spChg chg="mod">
          <ac:chgData name="Adams, Joshua C" userId="4ec742a3-32b2-4b66-b3ea-45e592112eec" providerId="ADAL" clId="{DD212721-7660-4CB5-AEBE-F25A7C214B19}" dt="2019-09-15T21:13:42.411" v="126" actId="20577"/>
          <ac:spMkLst>
            <pc:docMk/>
            <pc:sldMk cId="0" sldId="268"/>
            <ac:spMk id="132" creationId="{00000000-0000-0000-0000-000000000000}"/>
          </ac:spMkLst>
        </pc:spChg>
      </pc:sldChg>
      <pc:sldChg chg="modSp">
        <pc:chgData name="Adams, Joshua C" userId="4ec742a3-32b2-4b66-b3ea-45e592112eec" providerId="ADAL" clId="{DD212721-7660-4CB5-AEBE-F25A7C214B19}" dt="2019-09-15T21:29:58.706" v="2540" actId="5793"/>
        <pc:sldMkLst>
          <pc:docMk/>
          <pc:sldMk cId="2122291151" sldId="283"/>
        </pc:sldMkLst>
        <pc:spChg chg="mod">
          <ac:chgData name="Adams, Joshua C" userId="4ec742a3-32b2-4b66-b3ea-45e592112eec" providerId="ADAL" clId="{DD212721-7660-4CB5-AEBE-F25A7C214B19}" dt="2019-09-15T21:29:58.706" v="2540" actId="5793"/>
          <ac:spMkLst>
            <pc:docMk/>
            <pc:sldMk cId="2122291151" sldId="283"/>
            <ac:spMk id="132" creationId="{00000000-0000-0000-0000-000000000000}"/>
          </ac:spMkLst>
        </pc:spChg>
      </pc:sldChg>
      <pc:sldChg chg="addSp delSp modSp">
        <pc:chgData name="Adams, Joshua C" userId="4ec742a3-32b2-4b66-b3ea-45e592112eec" providerId="ADAL" clId="{DD212721-7660-4CB5-AEBE-F25A7C214B19}" dt="2019-09-15T21:16:33.601" v="473" actId="20577"/>
        <pc:sldMkLst>
          <pc:docMk/>
          <pc:sldMk cId="2945751732" sldId="288"/>
        </pc:sldMkLst>
        <pc:spChg chg="add del mod">
          <ac:chgData name="Adams, Joshua C" userId="4ec742a3-32b2-4b66-b3ea-45e592112eec" providerId="ADAL" clId="{DD212721-7660-4CB5-AEBE-F25A7C214B19}" dt="2019-09-15T21:14:02.722" v="129" actId="767"/>
          <ac:spMkLst>
            <pc:docMk/>
            <pc:sldMk cId="2945751732" sldId="288"/>
            <ac:spMk id="2" creationId="{AEF6CC83-0B77-4DB0-A69A-5A5EECFB155D}"/>
          </ac:spMkLst>
        </pc:spChg>
        <pc:spChg chg="add del">
          <ac:chgData name="Adams, Joshua C" userId="4ec742a3-32b2-4b66-b3ea-45e592112eec" providerId="ADAL" clId="{DD212721-7660-4CB5-AEBE-F25A7C214B19}" dt="2019-09-15T21:14:11.475" v="133"/>
          <ac:spMkLst>
            <pc:docMk/>
            <pc:sldMk cId="2945751732" sldId="288"/>
            <ac:spMk id="11" creationId="{15088189-35AC-453D-ADC2-3685853F7739}"/>
          </ac:spMkLst>
        </pc:spChg>
        <pc:spChg chg="add mod">
          <ac:chgData name="Adams, Joshua C" userId="4ec742a3-32b2-4b66-b3ea-45e592112eec" providerId="ADAL" clId="{DD212721-7660-4CB5-AEBE-F25A7C214B19}" dt="2019-09-15T21:16:33.601" v="473" actId="20577"/>
          <ac:spMkLst>
            <pc:docMk/>
            <pc:sldMk cId="2945751732" sldId="288"/>
            <ac:spMk id="13" creationId="{80445B51-9BAA-4AC7-905F-D6896859D9C6}"/>
          </ac:spMkLst>
        </pc:spChg>
        <pc:spChg chg="mod">
          <ac:chgData name="Adams, Joshua C" userId="4ec742a3-32b2-4b66-b3ea-45e592112eec" providerId="ADAL" clId="{DD212721-7660-4CB5-AEBE-F25A7C214B19}" dt="2019-09-15T21:14:11.112" v="132" actId="1076"/>
          <ac:spMkLst>
            <pc:docMk/>
            <pc:sldMk cId="2945751732" sldId="288"/>
            <ac:spMk id="123" creationId="{00000000-0000-0000-0000-000000000000}"/>
          </ac:spMkLst>
        </pc:spChg>
      </pc:sldChg>
      <pc:sldChg chg="addSp delSp modSp ord">
        <pc:chgData name="Adams, Joshua C" userId="4ec742a3-32b2-4b66-b3ea-45e592112eec" providerId="ADAL" clId="{DD212721-7660-4CB5-AEBE-F25A7C214B19}" dt="2019-09-15T21:23:59.801" v="1845" actId="20577"/>
        <pc:sldMkLst>
          <pc:docMk/>
          <pc:sldMk cId="257295322" sldId="289"/>
        </pc:sldMkLst>
        <pc:spChg chg="add del mod">
          <ac:chgData name="Adams, Joshua C" userId="4ec742a3-32b2-4b66-b3ea-45e592112eec" providerId="ADAL" clId="{DD212721-7660-4CB5-AEBE-F25A7C214B19}" dt="2019-09-15T21:17:29.639" v="483" actId="478"/>
          <ac:spMkLst>
            <pc:docMk/>
            <pc:sldMk cId="257295322" sldId="289"/>
            <ac:spMk id="11" creationId="{01368CBC-1A04-4B7F-A736-429F8755A48C}"/>
          </ac:spMkLst>
        </pc:spChg>
        <pc:spChg chg="add mod">
          <ac:chgData name="Adams, Joshua C" userId="4ec742a3-32b2-4b66-b3ea-45e592112eec" providerId="ADAL" clId="{DD212721-7660-4CB5-AEBE-F25A7C214B19}" dt="2019-09-15T21:23:59.801" v="1845" actId="20577"/>
          <ac:spMkLst>
            <pc:docMk/>
            <pc:sldMk cId="257295322" sldId="289"/>
            <ac:spMk id="13" creationId="{CEA727D2-276B-4498-BBB7-2FB9D50ACA27}"/>
          </ac:spMkLst>
        </pc:spChg>
      </pc:sldChg>
      <pc:sldChg chg="addSp modSp ord">
        <pc:chgData name="Adams, Joshua C" userId="4ec742a3-32b2-4b66-b3ea-45e592112eec" providerId="ADAL" clId="{DD212721-7660-4CB5-AEBE-F25A7C214B19}" dt="2019-09-15T21:19:26.099" v="1008" actId="20577"/>
        <pc:sldMkLst>
          <pc:docMk/>
          <pc:sldMk cId="3866169768" sldId="290"/>
        </pc:sldMkLst>
        <pc:spChg chg="add mod">
          <ac:chgData name="Adams, Joshua C" userId="4ec742a3-32b2-4b66-b3ea-45e592112eec" providerId="ADAL" clId="{DD212721-7660-4CB5-AEBE-F25A7C214B19}" dt="2019-09-15T21:19:26.099" v="1008" actId="20577"/>
          <ac:spMkLst>
            <pc:docMk/>
            <pc:sldMk cId="3866169768" sldId="290"/>
            <ac:spMk id="11" creationId="{C0ADD535-85BC-4E28-BA40-F02963E719D7}"/>
          </ac:spMkLst>
        </pc:spChg>
      </pc:sldChg>
      <pc:sldChg chg="addSp modSp ord">
        <pc:chgData name="Adams, Joshua C" userId="4ec742a3-32b2-4b66-b3ea-45e592112eec" providerId="ADAL" clId="{DD212721-7660-4CB5-AEBE-F25A7C214B19}" dt="2019-09-15T21:20:32.121" v="1266" actId="20577"/>
        <pc:sldMkLst>
          <pc:docMk/>
          <pc:sldMk cId="321929983" sldId="291"/>
        </pc:sldMkLst>
        <pc:spChg chg="add mod">
          <ac:chgData name="Adams, Joshua C" userId="4ec742a3-32b2-4b66-b3ea-45e592112eec" providerId="ADAL" clId="{DD212721-7660-4CB5-AEBE-F25A7C214B19}" dt="2019-09-15T21:20:32.121" v="1266" actId="20577"/>
          <ac:spMkLst>
            <pc:docMk/>
            <pc:sldMk cId="321929983" sldId="291"/>
            <ac:spMk id="11" creationId="{67224FB1-1ED7-4BDD-BE10-F155934377FC}"/>
          </ac:spMkLst>
        </pc:spChg>
      </pc:sldChg>
      <pc:sldChg chg="addSp modSp ord">
        <pc:chgData name="Adams, Joshua C" userId="4ec742a3-32b2-4b66-b3ea-45e592112eec" providerId="ADAL" clId="{DD212721-7660-4CB5-AEBE-F25A7C214B19}" dt="2019-09-15T21:22:12.193" v="1534" actId="20577"/>
        <pc:sldMkLst>
          <pc:docMk/>
          <pc:sldMk cId="1484973392" sldId="292"/>
        </pc:sldMkLst>
        <pc:spChg chg="add mod">
          <ac:chgData name="Adams, Joshua C" userId="4ec742a3-32b2-4b66-b3ea-45e592112eec" providerId="ADAL" clId="{DD212721-7660-4CB5-AEBE-F25A7C214B19}" dt="2019-09-15T21:22:12.193" v="1534" actId="20577"/>
          <ac:spMkLst>
            <pc:docMk/>
            <pc:sldMk cId="1484973392" sldId="292"/>
            <ac:spMk id="11" creationId="{ED4E02E8-F7E0-42ED-A42F-9E1921E1223D}"/>
          </ac:spMkLst>
        </pc:spChg>
      </pc:sldChg>
      <pc:sldChg chg="addSp modSp ord">
        <pc:chgData name="Adams, Joshua C" userId="4ec742a3-32b2-4b66-b3ea-45e592112eec" providerId="ADAL" clId="{DD212721-7660-4CB5-AEBE-F25A7C214B19}" dt="2019-09-15T21:25:43.391" v="2141" actId="20577"/>
        <pc:sldMkLst>
          <pc:docMk/>
          <pc:sldMk cId="2834701985" sldId="293"/>
        </pc:sldMkLst>
        <pc:spChg chg="add mod">
          <ac:chgData name="Adams, Joshua C" userId="4ec742a3-32b2-4b66-b3ea-45e592112eec" providerId="ADAL" clId="{DD212721-7660-4CB5-AEBE-F25A7C214B19}" dt="2019-09-15T21:25:43.391" v="2141" actId="20577"/>
          <ac:spMkLst>
            <pc:docMk/>
            <pc:sldMk cId="2834701985" sldId="293"/>
            <ac:spMk id="11" creationId="{F7548997-488C-4346-9865-2F37D629EF76}"/>
          </ac:spMkLst>
        </pc:spChg>
      </pc:sldChg>
      <pc:sldChg chg="add del">
        <pc:chgData name="Adams, Joshua C" userId="4ec742a3-32b2-4b66-b3ea-45e592112eec" providerId="ADAL" clId="{DD212721-7660-4CB5-AEBE-F25A7C214B19}" dt="2019-09-15T21:13:39.097" v="125"/>
        <pc:sldMkLst>
          <pc:docMk/>
          <pc:sldMk cId="602008457" sldId="296"/>
        </pc:sldMkLst>
      </pc:sldChg>
    </pc:docChg>
  </pc:docChgLst>
  <pc:docChgLst>
    <pc:chgData name="Adams, Joshua C" userId="4ec742a3-32b2-4b66-b3ea-45e592112eec" providerId="ADAL" clId="{2DB174D8-6913-4AA3-90B3-9257EB2AE4B9}"/>
    <pc:docChg chg="undo modSld">
      <pc:chgData name="Adams, Joshua C" userId="4ec742a3-32b2-4b66-b3ea-45e592112eec" providerId="ADAL" clId="{2DB174D8-6913-4AA3-90B3-9257EB2AE4B9}" dt="2019-09-15T21:40:15.490" v="69" actId="20577"/>
      <pc:docMkLst>
        <pc:docMk/>
      </pc:docMkLst>
      <pc:sldChg chg="modSp">
        <pc:chgData name="Adams, Joshua C" userId="4ec742a3-32b2-4b66-b3ea-45e592112eec" providerId="ADAL" clId="{2DB174D8-6913-4AA3-90B3-9257EB2AE4B9}" dt="2019-09-15T21:33:51.604" v="5" actId="20577"/>
        <pc:sldMkLst>
          <pc:docMk/>
          <pc:sldMk cId="0" sldId="258"/>
        </pc:sldMkLst>
        <pc:spChg chg="mod">
          <ac:chgData name="Adams, Joshua C" userId="4ec742a3-32b2-4b66-b3ea-45e592112eec" providerId="ADAL" clId="{2DB174D8-6913-4AA3-90B3-9257EB2AE4B9}" dt="2019-09-15T21:33:51.604" v="5" actId="20577"/>
          <ac:spMkLst>
            <pc:docMk/>
            <pc:sldMk cId="0" sldId="258"/>
            <ac:spMk id="64" creationId="{00000000-0000-0000-0000-000000000000}"/>
          </ac:spMkLst>
        </pc:spChg>
      </pc:sldChg>
      <pc:sldChg chg="modSp">
        <pc:chgData name="Adams, Joshua C" userId="4ec742a3-32b2-4b66-b3ea-45e592112eec" providerId="ADAL" clId="{2DB174D8-6913-4AA3-90B3-9257EB2AE4B9}" dt="2019-09-15T21:38:11.293" v="64" actId="108"/>
        <pc:sldMkLst>
          <pc:docMk/>
          <pc:sldMk cId="0" sldId="264"/>
        </pc:sldMkLst>
        <pc:spChg chg="mod">
          <ac:chgData name="Adams, Joshua C" userId="4ec742a3-32b2-4b66-b3ea-45e592112eec" providerId="ADAL" clId="{2DB174D8-6913-4AA3-90B3-9257EB2AE4B9}" dt="2019-09-15T21:38:11.293" v="64" actId="108"/>
          <ac:spMkLst>
            <pc:docMk/>
            <pc:sldMk cId="0" sldId="264"/>
            <ac:spMk id="105" creationId="{00000000-0000-0000-0000-000000000000}"/>
          </ac:spMkLst>
        </pc:spChg>
      </pc:sldChg>
      <pc:sldChg chg="modSp">
        <pc:chgData name="Adams, Joshua C" userId="4ec742a3-32b2-4b66-b3ea-45e592112eec" providerId="ADAL" clId="{2DB174D8-6913-4AA3-90B3-9257EB2AE4B9}" dt="2019-09-15T21:36:36.405" v="63" actId="20577"/>
        <pc:sldMkLst>
          <pc:docMk/>
          <pc:sldMk cId="784626938" sldId="274"/>
        </pc:sldMkLst>
        <pc:spChg chg="mod">
          <ac:chgData name="Adams, Joshua C" userId="4ec742a3-32b2-4b66-b3ea-45e592112eec" providerId="ADAL" clId="{2DB174D8-6913-4AA3-90B3-9257EB2AE4B9}" dt="2019-09-15T21:36:36.405" v="63" actId="20577"/>
          <ac:spMkLst>
            <pc:docMk/>
            <pc:sldMk cId="784626938" sldId="274"/>
            <ac:spMk id="86" creationId="{00000000-0000-0000-0000-000000000000}"/>
          </ac:spMkLst>
        </pc:spChg>
      </pc:sldChg>
      <pc:sldChg chg="modSp">
        <pc:chgData name="Adams, Joshua C" userId="4ec742a3-32b2-4b66-b3ea-45e592112eec" providerId="ADAL" clId="{2DB174D8-6913-4AA3-90B3-9257EB2AE4B9}" dt="2019-09-15T21:40:15.490" v="69" actId="20577"/>
        <pc:sldMkLst>
          <pc:docMk/>
          <pc:sldMk cId="3866169768" sldId="290"/>
        </pc:sldMkLst>
        <pc:spChg chg="mod">
          <ac:chgData name="Adams, Joshua C" userId="4ec742a3-32b2-4b66-b3ea-45e592112eec" providerId="ADAL" clId="{2DB174D8-6913-4AA3-90B3-9257EB2AE4B9}" dt="2019-09-15T21:40:15.490" v="69" actId="20577"/>
          <ac:spMkLst>
            <pc:docMk/>
            <pc:sldMk cId="3866169768" sldId="290"/>
            <ac:spMk id="11" creationId="{C0ADD535-85BC-4E28-BA40-F02963E719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40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663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574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62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02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411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215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67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113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027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16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42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04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89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575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20"/>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sz="3600">
                <a:solidFill>
                  <a:schemeClr val="dk2"/>
                </a:solidFill>
              </a:defRPr>
            </a:lvl1pPr>
            <a:lvl2pPr lvl="1" algn="ctr">
              <a:lnSpc>
                <a:spcPct val="100000"/>
              </a:lnSpc>
              <a:spcBef>
                <a:spcPts val="0"/>
              </a:spcBef>
              <a:spcAft>
                <a:spcPts val="0"/>
              </a:spcAft>
              <a:buClr>
                <a:schemeClr val="dk2"/>
              </a:buClr>
              <a:buSzPts val="3000"/>
              <a:buNone/>
              <a:defRPr sz="4000">
                <a:solidFill>
                  <a:schemeClr val="dk2"/>
                </a:solidFill>
              </a:defRPr>
            </a:lvl2pPr>
            <a:lvl3pPr lvl="2" algn="ctr">
              <a:lnSpc>
                <a:spcPct val="100000"/>
              </a:lnSpc>
              <a:spcBef>
                <a:spcPts val="0"/>
              </a:spcBef>
              <a:spcAft>
                <a:spcPts val="0"/>
              </a:spcAft>
              <a:buClr>
                <a:schemeClr val="dk2"/>
              </a:buClr>
              <a:buSzPts val="3000"/>
              <a:buNone/>
              <a:defRPr sz="4000">
                <a:solidFill>
                  <a:schemeClr val="dk2"/>
                </a:solidFill>
              </a:defRPr>
            </a:lvl3pPr>
            <a:lvl4pPr lvl="3" algn="ctr">
              <a:lnSpc>
                <a:spcPct val="100000"/>
              </a:lnSpc>
              <a:spcBef>
                <a:spcPts val="0"/>
              </a:spcBef>
              <a:spcAft>
                <a:spcPts val="0"/>
              </a:spcAft>
              <a:buClr>
                <a:schemeClr val="dk2"/>
              </a:buClr>
              <a:buSzPts val="3000"/>
              <a:buNone/>
              <a:defRPr sz="4000">
                <a:solidFill>
                  <a:schemeClr val="dk2"/>
                </a:solidFill>
              </a:defRPr>
            </a:lvl4pPr>
            <a:lvl5pPr lvl="4" algn="ctr">
              <a:lnSpc>
                <a:spcPct val="100000"/>
              </a:lnSpc>
              <a:spcBef>
                <a:spcPts val="0"/>
              </a:spcBef>
              <a:spcAft>
                <a:spcPts val="0"/>
              </a:spcAft>
              <a:buClr>
                <a:schemeClr val="dk2"/>
              </a:buClr>
              <a:buSzPts val="3000"/>
              <a:buNone/>
              <a:defRPr sz="4000">
                <a:solidFill>
                  <a:schemeClr val="dk2"/>
                </a:solidFill>
              </a:defRPr>
            </a:lvl5pPr>
            <a:lvl6pPr lvl="5" algn="ctr">
              <a:lnSpc>
                <a:spcPct val="100000"/>
              </a:lnSpc>
              <a:spcBef>
                <a:spcPts val="0"/>
              </a:spcBef>
              <a:spcAft>
                <a:spcPts val="0"/>
              </a:spcAft>
              <a:buClr>
                <a:schemeClr val="dk2"/>
              </a:buClr>
              <a:buSzPts val="3000"/>
              <a:buNone/>
              <a:defRPr sz="4000">
                <a:solidFill>
                  <a:schemeClr val="dk2"/>
                </a:solidFill>
              </a:defRPr>
            </a:lvl6pPr>
            <a:lvl7pPr lvl="6" algn="ctr">
              <a:lnSpc>
                <a:spcPct val="100000"/>
              </a:lnSpc>
              <a:spcBef>
                <a:spcPts val="0"/>
              </a:spcBef>
              <a:spcAft>
                <a:spcPts val="0"/>
              </a:spcAft>
              <a:buClr>
                <a:schemeClr val="dk2"/>
              </a:buClr>
              <a:buSzPts val="3000"/>
              <a:buNone/>
              <a:defRPr sz="4000">
                <a:solidFill>
                  <a:schemeClr val="dk2"/>
                </a:solidFill>
              </a:defRPr>
            </a:lvl7pPr>
            <a:lvl8pPr lvl="7" algn="ctr">
              <a:lnSpc>
                <a:spcPct val="100000"/>
              </a:lnSpc>
              <a:spcBef>
                <a:spcPts val="0"/>
              </a:spcBef>
              <a:spcAft>
                <a:spcPts val="0"/>
              </a:spcAft>
              <a:buClr>
                <a:schemeClr val="dk2"/>
              </a:buClr>
              <a:buSzPts val="3000"/>
              <a:buNone/>
              <a:defRPr sz="4000">
                <a:solidFill>
                  <a:schemeClr val="dk2"/>
                </a:solidFill>
              </a:defRPr>
            </a:lvl8pPr>
            <a:lvl9pPr lvl="8" algn="ctr">
              <a:lnSpc>
                <a:spcPct val="100000"/>
              </a:lnSpc>
              <a:spcBef>
                <a:spcPts val="0"/>
              </a:spcBef>
              <a:spcAft>
                <a:spcPts val="0"/>
              </a:spcAft>
              <a:buClr>
                <a:schemeClr val="dk2"/>
              </a:buClr>
              <a:buSzPts val="3000"/>
              <a:buNone/>
              <a:defRPr sz="4000">
                <a:solidFill>
                  <a:schemeClr val="dk2"/>
                </a:solidFill>
              </a:defRPr>
            </a:lvl9pPr>
          </a:lstStyle>
          <a:p>
            <a:endParaRPr/>
          </a:p>
        </p:txBody>
      </p:sp>
      <p:sp>
        <p:nvSpPr>
          <p:cNvPr id="16" name="Google Shape;16;p20"/>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0"/>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pic>
        <p:nvPicPr>
          <p:cNvPr id="18" name="Google Shape;18;p20"/>
          <p:cNvPicPr preferRelativeResize="0"/>
          <p:nvPr/>
        </p:nvPicPr>
        <p:blipFill rotWithShape="1">
          <a:blip r:embed="rId2">
            <a:alphaModFix/>
          </a:blip>
          <a:srcRect/>
          <a:stretch/>
        </p:blipFill>
        <p:spPr>
          <a:xfrm>
            <a:off x="4654550" y="769843"/>
            <a:ext cx="2882900" cy="1219200"/>
          </a:xfrm>
          <a:prstGeom prst="rect">
            <a:avLst/>
          </a:prstGeom>
          <a:noFill/>
          <a:ln>
            <a:noFill/>
          </a:ln>
        </p:spPr>
      </p:pic>
      <p:sp>
        <p:nvSpPr>
          <p:cNvPr id="19" name="Google Shape;19;p20"/>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400">
                <a:solidFill>
                  <a:schemeClr val="accent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0" name="Google Shape;20;p20"/>
          <p:cNvSpPr txBox="1"/>
          <p:nvPr/>
        </p:nvSpPr>
        <p:spPr>
          <a:xfrm>
            <a:off x="914400" y="1514646"/>
            <a:ext cx="10363200" cy="1546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800"/>
              <a:buFont typeface="Arial"/>
              <a:buNone/>
            </a:pPr>
            <a:r>
              <a:rPr lang="en-US" sz="4800" b="1" i="0" u="none" strike="noStrike" cap="none">
                <a:solidFill>
                  <a:schemeClr val="dk1"/>
                </a:solidFill>
                <a:latin typeface="Arial"/>
                <a:ea typeface="Arial"/>
                <a:cs typeface="Arial"/>
                <a:sym typeface="Arial"/>
              </a:rPr>
              <a:t>Computational Photography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2800">
                <a:solidFill>
                  <a:schemeClr val="dk2"/>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3" name="Google Shape;23;p21"/>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sz="1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 name="Google Shape;24;p21"/>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22"/>
          <p:cNvSpPr txBox="1">
            <a:spLocks noGrp="1"/>
          </p:cNvSpPr>
          <p:nvPr>
            <p:ph type="body" idx="1"/>
          </p:nvPr>
        </p:nvSpPr>
        <p:spPr>
          <a:xfrm>
            <a:off x="609600" y="5875079"/>
            <a:ext cx="10972800" cy="6928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Clr>
                <a:schemeClr val="dk1"/>
              </a:buClr>
              <a:buSzPts val="1800"/>
              <a:buNone/>
              <a:defRPr sz="2400">
                <a:solidFill>
                  <a:schemeClr val="dk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7" name="Google Shape;27;p22"/>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0" name="Google Shape;30;p23"/>
          <p:cNvSpPr txBox="1">
            <a:spLocks noGrp="1"/>
          </p:cNvSpPr>
          <p:nvPr>
            <p:ph type="body" idx="1"/>
          </p:nvPr>
        </p:nvSpPr>
        <p:spPr>
          <a:xfrm>
            <a:off x="609600"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1" name="Google Shape;31;p23"/>
          <p:cNvSpPr txBox="1">
            <a:spLocks noGrp="1"/>
          </p:cNvSpPr>
          <p:nvPr>
            <p:ph type="body" idx="2"/>
          </p:nvPr>
        </p:nvSpPr>
        <p:spPr>
          <a:xfrm>
            <a:off x="6256365"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2" name="Google Shape;32;p23"/>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5" name="Google Shape;35;p24"/>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25"/>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609600" y="1600200"/>
            <a:ext cx="10972800" cy="4967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2" name="Google Shape;12;p19"/>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9"/>
          <p:cNvSpPr txBox="1"/>
          <p:nvPr/>
        </p:nvSpPr>
        <p:spPr>
          <a:xfrm>
            <a:off x="0" y="6592100"/>
            <a:ext cx="3612800" cy="2660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333" b="0" i="0" u="none" strike="noStrike" cap="none">
                <a:solidFill>
                  <a:srgbClr val="999999"/>
                </a:solidFill>
                <a:latin typeface="Arial"/>
                <a:ea typeface="Arial"/>
                <a:cs typeface="Arial"/>
                <a:sym typeface="Arial"/>
              </a:rPr>
              <a:t>CS 6475 - Fall 2019</a:t>
            </a:r>
            <a:endParaRPr sz="1333"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34.JPG"/><Relationship Id="rId7" Type="http://schemas.openxmlformats.org/officeDocument/2006/relationships/image" Target="../media/image38.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JPG"/></Relationships>
</file>

<file path=ppt/slides/_rels/slide23.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39.JPG"/><Relationship Id="rId7" Type="http://schemas.openxmlformats.org/officeDocument/2006/relationships/image" Target="../media/image43.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4.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scratchapixel.com/lessons/3d-basic-rendering/3d-viewing-pinhole-camera" TargetMode="External"/><Relationship Id="rId3" Type="http://schemas.openxmlformats.org/officeDocument/2006/relationships/hyperlink" Target="https://padumedu.files.wordpress.com/2013/12/alhazen.jpg" TargetMode="External"/><Relationship Id="rId7" Type="http://schemas.openxmlformats.org/officeDocument/2006/relationships/hyperlink" Target="https://www.youtube.com/watch?v=Y0wenfVfHuo"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janetneuhauser.com/thoughts-on-lensless-photography/" TargetMode="External"/><Relationship Id="rId5" Type="http://schemas.openxmlformats.org/officeDocument/2006/relationships/hyperlink" Target="https://github.gatech.edu/omscs6475/assignments/tree/master/A2-Camera_Obscura" TargetMode="External"/><Relationship Id="rId10" Type="http://schemas.openxmlformats.org/officeDocument/2006/relationships/hyperlink" Target="https://en.wikipedia.org/wiki/Inverse_trigonometric_functions" TargetMode="External"/><Relationship Id="rId4" Type="http://schemas.openxmlformats.org/officeDocument/2006/relationships/hyperlink" Target="https://upload.wikimedia.org/wikipedia/commons/8/8a/Camera_obscura2.jpg" TargetMode="External"/><Relationship Id="rId9" Type="http://schemas.openxmlformats.org/officeDocument/2006/relationships/hyperlink" Target="https://www.draw.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p>
            <a:pPr marL="457200" lvl="0" indent="-419100" algn="ctr" rtl="0">
              <a:lnSpc>
                <a:spcPct val="100000"/>
              </a:lnSpc>
              <a:spcBef>
                <a:spcPts val="0"/>
              </a:spcBef>
              <a:spcAft>
                <a:spcPts val="0"/>
              </a:spcAft>
              <a:buClr>
                <a:schemeClr val="dk2"/>
              </a:buClr>
              <a:buSzPts val="3000"/>
              <a:buNone/>
            </a:pPr>
            <a:r>
              <a:rPr lang="en-US"/>
              <a:t>Assignment #2: Camera Obscura</a:t>
            </a:r>
            <a:endParaRPr/>
          </a:p>
        </p:txBody>
      </p:sp>
      <p:sp>
        <p:nvSpPr>
          <p:cNvPr id="43" name="Google Shape;43;p1"/>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dirty="0">
                <a:solidFill>
                  <a:schemeClr val="accent5"/>
                </a:solidFill>
              </a:rPr>
              <a:t>Josh	Adams</a:t>
            </a:r>
            <a:endParaRPr dirty="0">
              <a:solidFill>
                <a:schemeClr val="accent5"/>
              </a:solidFill>
            </a:endParaRPr>
          </a:p>
        </p:txBody>
      </p:sp>
      <p:sp>
        <p:nvSpPr>
          <p:cNvPr id="44" name="Google Shape;44;p1"/>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a:t>CS6475 - Fall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Setup - Failures</a:t>
            </a:r>
            <a:endParaRPr/>
          </a:p>
        </p:txBody>
      </p:sp>
      <p:sp>
        <p:nvSpPr>
          <p:cNvPr id="92" name="Google Shape;92;p7"/>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4" lvl="0" indent="-558786" algn="l" rtl="0">
              <a:lnSpc>
                <a:spcPct val="100000"/>
              </a:lnSpc>
              <a:spcBef>
                <a:spcPts val="800"/>
              </a:spcBef>
              <a:spcAft>
                <a:spcPts val="0"/>
              </a:spcAft>
              <a:buSzPts val="3000"/>
              <a:buChar char="●"/>
            </a:pPr>
            <a:r>
              <a:rPr lang="en-US" dirty="0"/>
              <a:t>Did you have any initial setups that failed? </a:t>
            </a:r>
            <a:endParaRPr dirty="0"/>
          </a:p>
          <a:p>
            <a:pPr marL="609584" lvl="0" indent="-368286" algn="l" rtl="0">
              <a:lnSpc>
                <a:spcPct val="100000"/>
              </a:lnSpc>
              <a:spcBef>
                <a:spcPts val="800"/>
              </a:spcBef>
              <a:spcAft>
                <a:spcPts val="0"/>
              </a:spcAft>
              <a:buSzPts val="3000"/>
              <a:buNone/>
            </a:pPr>
            <a:endParaRPr dirty="0"/>
          </a:p>
          <a:p>
            <a:pPr marL="711183" lvl="1" indent="0" algn="l" rtl="0">
              <a:lnSpc>
                <a:spcPct val="100000"/>
              </a:lnSpc>
              <a:spcBef>
                <a:spcPts val="0"/>
              </a:spcBef>
              <a:spcAft>
                <a:spcPts val="0"/>
              </a:spcAft>
              <a:buSzPts val="2400"/>
              <a:buNone/>
            </a:pPr>
            <a:r>
              <a:rPr lang="en-US" sz="1600" dirty="0">
                <a:solidFill>
                  <a:schemeClr val="accent4"/>
                </a:solidFill>
              </a:rPr>
              <a:t>I experienced a major failure where all my images were almost too blurry to be used. I spent a long time getting these images the first time and experimenting with all of the different sized pin holes, ISO, and Exposure times. The solution for this issue was to move my camera a little closer within the box. I still was not able to produce as clear of images as we were shown as examples.</a:t>
            </a:r>
            <a:endParaRPr sz="1600" dirty="0">
              <a:solidFill>
                <a:schemeClr val="accent4"/>
              </a:solidFill>
            </a:endParaRPr>
          </a:p>
          <a:p>
            <a:pPr marL="609585" lvl="0" indent="-368285" algn="l" rtl="0">
              <a:lnSpc>
                <a:spcPct val="100000"/>
              </a:lnSpc>
              <a:spcBef>
                <a:spcPts val="800"/>
              </a:spcBef>
              <a:spcAft>
                <a:spcPts val="0"/>
              </a:spcAft>
              <a:buSzPts val="3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The Final Image(s)</a:t>
            </a:r>
            <a:endParaRPr dirty="0"/>
          </a:p>
        </p:txBody>
      </p:sp>
      <p:sp>
        <p:nvSpPr>
          <p:cNvPr id="98" name="Google Shape;98;p8"/>
          <p:cNvSpPr txBox="1">
            <a:spLocks noGrp="1"/>
          </p:cNvSpPr>
          <p:nvPr>
            <p:ph type="body" idx="1"/>
          </p:nvPr>
        </p:nvSpPr>
        <p:spPr>
          <a:xfrm>
            <a:off x="7315200" y="1280160"/>
            <a:ext cx="4351284" cy="506178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sz="2400" dirty="0">
                <a:solidFill>
                  <a:schemeClr val="dk2"/>
                </a:solidFill>
              </a:rPr>
              <a:t>Camera Settings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Shutter Speed: 30 seconds </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ISO: 500-100</a:t>
            </a:r>
            <a:endParaRPr dirty="0"/>
          </a:p>
          <a:p>
            <a:pPr marL="609585" lvl="0" indent="-368285"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p:txBody>
      </p:sp>
      <p:pic>
        <p:nvPicPr>
          <p:cNvPr id="99" name="Google Shape;99;p8"/>
          <p:cNvPicPr preferRelativeResize="0">
            <a:picLocks noChangeAspect="1"/>
          </p:cNvPicPr>
          <p:nvPr/>
        </p:nvPicPr>
        <p:blipFill>
          <a:blip r:embed="rId3"/>
          <a:srcRect/>
          <a:stretch/>
        </p:blipFill>
        <p:spPr>
          <a:xfrm>
            <a:off x="182880" y="1463040"/>
            <a:ext cx="6961134" cy="4479893"/>
          </a:xfrm>
          <a:prstGeom prst="rect">
            <a:avLst/>
          </a:prstGeom>
          <a:noFill/>
          <a:ln>
            <a:noFill/>
          </a:ln>
        </p:spPr>
      </p:pic>
    </p:spTree>
    <p:extLst>
      <p:ext uri="{BB962C8B-B14F-4D97-AF65-F5344CB8AC3E}">
        <p14:creationId xmlns:p14="http://schemas.microsoft.com/office/powerpoint/2010/main" val="143057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a:t>
            </a:r>
            <a:endParaRPr/>
          </a:p>
        </p:txBody>
      </p:sp>
      <p:sp>
        <p:nvSpPr>
          <p:cNvPr id="98" name="Google Shape;98;p8"/>
          <p:cNvSpPr txBox="1">
            <a:spLocks noGrp="1"/>
          </p:cNvSpPr>
          <p:nvPr>
            <p:ph type="body" idx="1"/>
          </p:nvPr>
        </p:nvSpPr>
        <p:spPr>
          <a:xfrm>
            <a:off x="7315200" y="1280160"/>
            <a:ext cx="4351284" cy="506178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sz="2400" dirty="0">
                <a:solidFill>
                  <a:schemeClr val="dk2"/>
                </a:solidFill>
              </a:rPr>
              <a:t>Camera Settings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Shutter Speed: 25 seconds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ISO: 500-100</a:t>
            </a:r>
            <a:endParaRPr dirty="0"/>
          </a:p>
          <a:p>
            <a:pPr marL="609585" lvl="0" indent="-368285"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p:txBody>
      </p:sp>
      <p:pic>
        <p:nvPicPr>
          <p:cNvPr id="99" name="Google Shape;99;p8"/>
          <p:cNvPicPr preferRelativeResize="0">
            <a:picLocks noChangeAspect="1"/>
          </p:cNvPicPr>
          <p:nvPr/>
        </p:nvPicPr>
        <p:blipFill>
          <a:blip r:embed="rId3"/>
          <a:srcRect/>
          <a:stretch/>
        </p:blipFill>
        <p:spPr>
          <a:xfrm>
            <a:off x="182880" y="1463040"/>
            <a:ext cx="6980621" cy="4479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a:t>
            </a:r>
            <a:endParaRPr/>
          </a:p>
        </p:txBody>
      </p:sp>
      <p:sp>
        <p:nvSpPr>
          <p:cNvPr id="98" name="Google Shape;98;p8"/>
          <p:cNvSpPr txBox="1">
            <a:spLocks noGrp="1"/>
          </p:cNvSpPr>
          <p:nvPr>
            <p:ph type="body" idx="1"/>
          </p:nvPr>
        </p:nvSpPr>
        <p:spPr>
          <a:xfrm>
            <a:off x="7315200" y="1280160"/>
            <a:ext cx="4351284" cy="506178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sz="2400" dirty="0">
                <a:solidFill>
                  <a:schemeClr val="dk2"/>
                </a:solidFill>
              </a:rPr>
              <a:t>Camera Settings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Shutter Speed: 20 seconds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ISO: 640-100</a:t>
            </a:r>
            <a:endParaRPr dirty="0"/>
          </a:p>
          <a:p>
            <a:pPr marL="609585" lvl="0" indent="-368285"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p:txBody>
      </p:sp>
      <p:pic>
        <p:nvPicPr>
          <p:cNvPr id="99" name="Google Shape;99;p8"/>
          <p:cNvPicPr preferRelativeResize="0">
            <a:picLocks noChangeAspect="1"/>
          </p:cNvPicPr>
          <p:nvPr/>
        </p:nvPicPr>
        <p:blipFill>
          <a:blip r:embed="rId3"/>
          <a:srcRect/>
          <a:stretch/>
        </p:blipFill>
        <p:spPr>
          <a:xfrm>
            <a:off x="182880" y="1463040"/>
            <a:ext cx="6959953" cy="4465870"/>
          </a:xfrm>
          <a:prstGeom prst="rect">
            <a:avLst/>
          </a:prstGeom>
          <a:noFill/>
          <a:ln>
            <a:noFill/>
          </a:ln>
        </p:spPr>
      </p:pic>
    </p:spTree>
    <p:extLst>
      <p:ext uri="{BB962C8B-B14F-4D97-AF65-F5344CB8AC3E}">
        <p14:creationId xmlns:p14="http://schemas.microsoft.com/office/powerpoint/2010/main" val="110263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a:t>
            </a:r>
            <a:endParaRPr/>
          </a:p>
        </p:txBody>
      </p:sp>
      <p:sp>
        <p:nvSpPr>
          <p:cNvPr id="98" name="Google Shape;98;p8"/>
          <p:cNvSpPr txBox="1">
            <a:spLocks noGrp="1"/>
          </p:cNvSpPr>
          <p:nvPr>
            <p:ph type="body" idx="1"/>
          </p:nvPr>
        </p:nvSpPr>
        <p:spPr>
          <a:xfrm>
            <a:off x="7315200" y="1280160"/>
            <a:ext cx="4351284" cy="506178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sz="2400" dirty="0">
                <a:solidFill>
                  <a:schemeClr val="dk2"/>
                </a:solidFill>
              </a:rPr>
              <a:t>Camera Settings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Shutter Speed: 10 seconds</a:t>
            </a:r>
            <a:endParaRPr dirty="0"/>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ISO: 1600-125</a:t>
            </a:r>
            <a:endParaRPr dirty="0"/>
          </a:p>
          <a:p>
            <a:pPr marL="609585" lvl="0" indent="-368285"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a:p>
            <a:pPr marL="50799" lvl="0" indent="0" algn="l" rtl="0">
              <a:lnSpc>
                <a:spcPct val="100000"/>
              </a:lnSpc>
              <a:spcBef>
                <a:spcPts val="800"/>
              </a:spcBef>
              <a:spcAft>
                <a:spcPts val="0"/>
              </a:spcAft>
              <a:buSzPts val="3000"/>
              <a:buNone/>
            </a:pPr>
            <a:endParaRPr dirty="0"/>
          </a:p>
        </p:txBody>
      </p:sp>
      <p:pic>
        <p:nvPicPr>
          <p:cNvPr id="99" name="Google Shape;99;p8"/>
          <p:cNvPicPr preferRelativeResize="0">
            <a:picLocks noChangeAspect="1"/>
          </p:cNvPicPr>
          <p:nvPr/>
        </p:nvPicPr>
        <p:blipFill>
          <a:blip r:embed="rId3"/>
          <a:srcRect/>
          <a:stretch/>
        </p:blipFill>
        <p:spPr>
          <a:xfrm>
            <a:off x="182880" y="1463040"/>
            <a:ext cx="6959953" cy="4465870"/>
          </a:xfrm>
          <a:prstGeom prst="rect">
            <a:avLst/>
          </a:prstGeom>
          <a:noFill/>
          <a:ln>
            <a:noFill/>
          </a:ln>
        </p:spPr>
      </p:pic>
    </p:spTree>
    <p:extLst>
      <p:ext uri="{BB962C8B-B14F-4D97-AF65-F5344CB8AC3E}">
        <p14:creationId xmlns:p14="http://schemas.microsoft.com/office/powerpoint/2010/main" val="368723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 - Details</a:t>
            </a:r>
            <a:endParaRPr/>
          </a:p>
        </p:txBody>
      </p:sp>
      <p:sp>
        <p:nvSpPr>
          <p:cNvPr id="105" name="Google Shape;105;p9"/>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Compare your final image with the projection inside the camera obscura viewed with a naked eye. How did your camera settings impact your results? Be sure to discuss what apps or methods you used to control your camera settings.</a:t>
            </a:r>
            <a:endParaRPr dirty="0"/>
          </a:p>
          <a:p>
            <a:pPr marL="609585" lvl="0" indent="-368285" algn="l" rtl="0">
              <a:lnSpc>
                <a:spcPct val="100000"/>
              </a:lnSpc>
              <a:spcBef>
                <a:spcPts val="800"/>
              </a:spcBef>
              <a:spcAft>
                <a:spcPts val="0"/>
              </a:spcAft>
              <a:buSzPts val="3000"/>
              <a:buNone/>
            </a:pPr>
            <a:endParaRPr dirty="0"/>
          </a:p>
          <a:p>
            <a:pPr marL="1219170" lvl="1" indent="-507987"/>
            <a:r>
              <a:rPr lang="en-US" sz="1800" dirty="0">
                <a:solidFill>
                  <a:schemeClr val="accent4"/>
                </a:solidFill>
              </a:rPr>
              <a:t>ISO was something that would impact my results greatly. I attempted to manually control that setting as well but quickly found it overwhelming to keep track of.</a:t>
            </a:r>
          </a:p>
          <a:p>
            <a:pPr marL="1219170" lvl="1" indent="-507987"/>
            <a:r>
              <a:rPr lang="en-US" sz="1800" dirty="0">
                <a:solidFill>
                  <a:schemeClr val="accent4"/>
                </a:solidFill>
              </a:rPr>
              <a:t>I was not able to view the image with a naked eye but using the remote app I was able to see what the camera saw. Comparing the resulting image and the camera obscura, I found the camera obscura to be less defined and less clear.</a:t>
            </a:r>
          </a:p>
          <a:p>
            <a:pPr marL="1219170" lvl="1" indent="-507987"/>
            <a:r>
              <a:rPr lang="en-US" sz="1800" dirty="0">
                <a:solidFill>
                  <a:schemeClr val="accent4"/>
                </a:solidFill>
              </a:rPr>
              <a:t>To control my settings I placed my camera in manual mode so nothing changed. I manually set the exposure time for each group of pin hole sizes I was testing from 30seconds down to 10 seconds. I left ISO on automatic because I have found it typically chooses the best ISO for the lighting conditions</a:t>
            </a:r>
            <a:endParaRPr sz="1800" dirty="0">
              <a:solidFill>
                <a:schemeClr val="accent4"/>
              </a:solidFill>
            </a:endParaRPr>
          </a:p>
          <a:p>
            <a:pPr marL="609585" lvl="0" indent="-558785" algn="l" rtl="0">
              <a:lnSpc>
                <a:spcPct val="100000"/>
              </a:lnSpc>
              <a:spcBef>
                <a:spcPts val="800"/>
              </a:spcBef>
              <a:spcAft>
                <a:spcPts val="0"/>
              </a:spcAft>
              <a:buSzPts val="3000"/>
              <a:buChar char="●"/>
            </a:pPr>
            <a:r>
              <a:rPr lang="en-US" dirty="0"/>
              <a:t>Discuss image enhancement and/or cropping, if used.  </a:t>
            </a:r>
            <a:endParaRPr dirty="0"/>
          </a:p>
          <a:p>
            <a:pPr marL="609585" lvl="0" indent="-368285" algn="l" rtl="0">
              <a:lnSpc>
                <a:spcPct val="100000"/>
              </a:lnSpc>
              <a:spcBef>
                <a:spcPts val="800"/>
              </a:spcBef>
              <a:spcAft>
                <a:spcPts val="0"/>
              </a:spcAft>
              <a:buSzPts val="3000"/>
              <a:buNone/>
            </a:pPr>
            <a:endParaRPr sz="1600" dirty="0">
              <a:solidFill>
                <a:schemeClr val="accent5"/>
              </a:solidFill>
            </a:endParaRPr>
          </a:p>
          <a:p>
            <a:pPr marL="1219170" lvl="1" indent="-507987" algn="l" rtl="0">
              <a:lnSpc>
                <a:spcPct val="100000"/>
              </a:lnSpc>
              <a:spcBef>
                <a:spcPts val="0"/>
              </a:spcBef>
              <a:spcAft>
                <a:spcPts val="0"/>
              </a:spcAft>
              <a:buSzPts val="2400"/>
              <a:buChar char="○"/>
            </a:pPr>
            <a:r>
              <a:rPr lang="en-US" sz="1800" dirty="0">
                <a:solidFill>
                  <a:schemeClr val="accent4"/>
                </a:solidFill>
              </a:rPr>
              <a:t>For image enhancement I cropped some of the images used in this report using MS Paint</a:t>
            </a:r>
          </a:p>
          <a:p>
            <a:pPr marL="1219170" lvl="1" indent="-507987" algn="l" rtl="0">
              <a:lnSpc>
                <a:spcPct val="100000"/>
              </a:lnSpc>
              <a:spcBef>
                <a:spcPts val="0"/>
              </a:spcBef>
              <a:spcAft>
                <a:spcPts val="0"/>
              </a:spcAft>
              <a:buSzPts val="2400"/>
              <a:buChar char="○"/>
            </a:pPr>
            <a:r>
              <a:rPr lang="en-US" sz="1800" dirty="0">
                <a:solidFill>
                  <a:schemeClr val="accent4"/>
                </a:solidFill>
              </a:rPr>
              <a:t>I resized and rotated all obscura images using OpenCv (script included in resources)</a:t>
            </a:r>
            <a:endParaRPr dirty="0"/>
          </a:p>
          <a:p>
            <a:pPr marL="609585" lvl="0" indent="-368285" algn="l" rtl="0">
              <a:lnSpc>
                <a:spcPct val="100000"/>
              </a:lnSpc>
              <a:spcBef>
                <a:spcPts val="800"/>
              </a:spcBef>
              <a:spcAft>
                <a:spcPts val="0"/>
              </a:spcAft>
              <a:buSzPts val="30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 – Field of View</a:t>
            </a:r>
            <a:endParaRPr/>
          </a:p>
        </p:txBody>
      </p:sp>
      <p:sp>
        <p:nvSpPr>
          <p:cNvPr id="111" name="Google Shape;111;p10"/>
          <p:cNvSpPr txBox="1">
            <a:spLocks noGrp="1"/>
          </p:cNvSpPr>
          <p:nvPr>
            <p:ph type="body" idx="1"/>
          </p:nvPr>
        </p:nvSpPr>
        <p:spPr>
          <a:xfrm>
            <a:off x="609600" y="1289538"/>
            <a:ext cx="10972800" cy="1062864"/>
          </a:xfrm>
          <a:prstGeom prst="rect">
            <a:avLst/>
          </a:prstGeom>
          <a:noFill/>
          <a:ln>
            <a:noFill/>
          </a:ln>
        </p:spPr>
        <p:txBody>
          <a:bodyPr spcFirstLastPara="1" wrap="square" lIns="91425" tIns="91425" rIns="91425" bIns="91425" anchor="t" anchorCtr="0">
            <a:noAutofit/>
          </a:bodyPr>
          <a:lstStyle/>
          <a:p>
            <a:pPr marL="609585" lvl="0" indent="-457185">
              <a:buSzPts val="1400"/>
            </a:pPr>
            <a:r>
              <a:rPr lang="en-US" sz="1400" dirty="0"/>
              <a:t>What is the camera obscura field of view (FOV) that you observed? Show your work/method. </a:t>
            </a:r>
          </a:p>
          <a:p>
            <a:pPr marL="1219170" lvl="1" indent="-355587">
              <a:buNone/>
            </a:pPr>
            <a:endParaRPr lang="en-US" sz="1400" dirty="0"/>
          </a:p>
          <a:p>
            <a:pPr marL="1219170" lvl="1" indent="-444487">
              <a:buSzPts val="1400"/>
            </a:pPr>
            <a:r>
              <a:rPr lang="en-US" sz="1400" dirty="0">
                <a:solidFill>
                  <a:schemeClr val="accent4"/>
                </a:solidFill>
              </a:rPr>
              <a:t>I calculated the FOV for my camera obscura to be approximately 92.8°</a:t>
            </a:r>
          </a:p>
          <a:p>
            <a:pPr marL="774683" lvl="1" indent="0" algn="l" rtl="0">
              <a:lnSpc>
                <a:spcPct val="100000"/>
              </a:lnSpc>
              <a:spcBef>
                <a:spcPts val="0"/>
              </a:spcBef>
              <a:spcAft>
                <a:spcPts val="0"/>
              </a:spcAft>
              <a:buSzPts val="1400"/>
              <a:buNone/>
            </a:pPr>
            <a:endParaRPr lang="en-US" sz="1400" dirty="0">
              <a:solidFill>
                <a:schemeClr val="accent4"/>
              </a:solidFill>
            </a:endParaRPr>
          </a:p>
          <a:p>
            <a:pPr marL="1219170" lvl="1" indent="-355587" algn="l" rtl="0">
              <a:lnSpc>
                <a:spcPct val="100000"/>
              </a:lnSpc>
              <a:spcBef>
                <a:spcPts val="0"/>
              </a:spcBef>
              <a:spcAft>
                <a:spcPts val="0"/>
              </a:spcAft>
              <a:buSzPts val="2400"/>
              <a:buNone/>
            </a:pPr>
            <a:endParaRPr lang="en-US" sz="1400" dirty="0">
              <a:solidFill>
                <a:schemeClr val="accent5"/>
              </a:solidFill>
            </a:endParaRPr>
          </a:p>
          <a:p>
            <a:pPr marL="0" lvl="0" indent="0" algn="l" rtl="0">
              <a:lnSpc>
                <a:spcPct val="100000"/>
              </a:lnSpc>
              <a:spcBef>
                <a:spcPts val="0"/>
              </a:spcBef>
              <a:spcAft>
                <a:spcPts val="0"/>
              </a:spcAft>
              <a:buNone/>
            </a:pPr>
            <a:endParaRPr lang="en-US" sz="1400" dirty="0">
              <a:solidFill>
                <a:srgbClr val="990000"/>
              </a:solidFill>
            </a:endParaRPr>
          </a:p>
        </p:txBody>
      </p:sp>
      <p:pic>
        <p:nvPicPr>
          <p:cNvPr id="4" name="Picture 3">
            <a:extLst>
              <a:ext uri="{FF2B5EF4-FFF2-40B4-BE49-F238E27FC236}">
                <a16:creationId xmlns:a16="http://schemas.microsoft.com/office/drawing/2014/main" id="{D8C0BA5D-DA66-45A4-AEBB-F24C0F763ABF}"/>
              </a:ext>
            </a:extLst>
          </p:cNvPr>
          <p:cNvPicPr>
            <a:picLocks noChangeAspect="1"/>
          </p:cNvPicPr>
          <p:nvPr/>
        </p:nvPicPr>
        <p:blipFill>
          <a:blip r:embed="rId3"/>
          <a:srcRect/>
          <a:stretch/>
        </p:blipFill>
        <p:spPr>
          <a:xfrm>
            <a:off x="609600" y="2372183"/>
            <a:ext cx="4841557" cy="3867117"/>
          </a:xfrm>
          <a:prstGeom prst="rect">
            <a:avLst/>
          </a:prstGeom>
        </p:spPr>
      </p:pic>
      <mc:AlternateContent xmlns:mc="http://schemas.openxmlformats.org/markup-compatibility/2006" xmlns:a14="http://schemas.microsoft.com/office/drawing/2010/main">
        <mc:Choice Requires="a14">
          <p:sp>
            <p:nvSpPr>
              <p:cNvPr id="7" name="Google Shape;111;p10">
                <a:extLst>
                  <a:ext uri="{FF2B5EF4-FFF2-40B4-BE49-F238E27FC236}">
                    <a16:creationId xmlns:a16="http://schemas.microsoft.com/office/drawing/2014/main" id="{9201D1A0-CA00-4BF0-A6E7-B7C77C8173AE}"/>
                  </a:ext>
                </a:extLst>
              </p:cNvPr>
              <p:cNvSpPr txBox="1">
                <a:spLocks/>
              </p:cNvSpPr>
              <p:nvPr/>
            </p:nvSpPr>
            <p:spPr>
              <a:xfrm>
                <a:off x="5925193" y="2582129"/>
                <a:ext cx="5183171" cy="3460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152400" indent="0" defTabSz="282575">
                  <a:buSzPts val="1400"/>
                  <a:buNone/>
                </a:pPr>
                <a14:m>
                  <m:oMathPara xmlns:m="http://schemas.openxmlformats.org/officeDocument/2006/math">
                    <m:oMathParaPr>
                      <m:jc m:val="left"/>
                    </m:oMathParaPr>
                    <m:oMath xmlns:m="http://schemas.openxmlformats.org/officeDocument/2006/math">
                      <m:func>
                        <m:funcPr>
                          <m:ctrlPr>
                            <a:rPr lang="en-US" sz="1400" i="1" smtClean="0">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b="0" i="0" smtClean="0">
                                  <a:latin typeface="Cambria Math" panose="02040503050406030204" pitchFamily="18" charset="0"/>
                                </a:rPr>
                                <m:t>A</m:t>
                              </m:r>
                              <m:r>
                                <a:rPr lang="en-US" sz="1400" b="0" i="0" smtClean="0">
                                  <a:latin typeface="Cambria Math" panose="02040503050406030204" pitchFamily="18" charset="0"/>
                                </a:rPr>
                                <m:t> ~ </m:t>
                              </m:r>
                              <m:r>
                                <m:rPr>
                                  <m:sty m:val="p"/>
                                </m:rPr>
                                <a:rPr lang="en-US" sz="1400">
                                  <a:latin typeface="Cambria Math" panose="02040503050406030204" pitchFamily="18" charset="0"/>
                                </a:rPr>
                                <m:t>tan</m:t>
                              </m:r>
                            </m:e>
                            <m:sup>
                              <m:r>
                                <a:rPr lang="en-US" sz="1400">
                                  <a:latin typeface="Cambria Math" panose="02040503050406030204" pitchFamily="18" charset="0"/>
                                </a:rPr>
                                <m:t>−1</m:t>
                              </m:r>
                            </m:sup>
                          </m:sSup>
                        </m:fName>
                        <m:e>
                          <m:d>
                            <m:dPr>
                              <m:ctrlPr>
                                <a:rPr lang="en-US" sz="1400" i="1">
                                  <a:latin typeface="Cambria Math" panose="02040503050406030204" pitchFamily="18" charset="0"/>
                                </a:rPr>
                              </m:ctrlPr>
                            </m:dPr>
                            <m:e>
                              <m:box>
                                <m:boxPr>
                                  <m:ctrlPr>
                                    <a:rPr lang="en-US" sz="1400" i="1">
                                      <a:latin typeface="Cambria Math" panose="02040503050406030204" pitchFamily="18" charset="0"/>
                                    </a:rPr>
                                  </m:ctrlPr>
                                </m:boxPr>
                                <m:e>
                                  <m:argPr>
                                    <m:argSz m:val="-1"/>
                                  </m:argPr>
                                  <m:f>
                                    <m:fPr>
                                      <m:ctrlPr>
                                        <a:rPr lang="en-US" sz="1400" i="1">
                                          <a:latin typeface="Cambria Math" panose="02040503050406030204" pitchFamily="18" charset="0"/>
                                        </a:rPr>
                                      </m:ctrlPr>
                                    </m:fPr>
                                    <m:num>
                                      <m:r>
                                        <a:rPr lang="en-US" sz="1400" b="0" i="0" smtClean="0">
                                          <a:latin typeface="Cambria Math" panose="02040503050406030204" pitchFamily="18" charset="0"/>
                                        </a:rPr>
                                        <m:t>30</m:t>
                                      </m:r>
                                    </m:num>
                                    <m:den>
                                      <m:r>
                                        <a:rPr lang="en-US" sz="1400">
                                          <a:latin typeface="Cambria Math" panose="02040503050406030204" pitchFamily="18" charset="0"/>
                                        </a:rPr>
                                        <m:t>31</m:t>
                                      </m:r>
                                    </m:den>
                                  </m:f>
                                </m:e>
                              </m:box>
                            </m:e>
                          </m:d>
                          <m:r>
                            <a:rPr lang="en-US" sz="1400">
                              <a:latin typeface="Cambria Math" panose="02040503050406030204" pitchFamily="18" charset="0"/>
                            </a:rPr>
                            <m:t>=</m:t>
                          </m:r>
                          <m:r>
                            <a:rPr lang="en-US" sz="1400" b="0" i="0" smtClean="0">
                              <a:latin typeface="Cambria Math" panose="02040503050406030204" pitchFamily="18" charset="0"/>
                            </a:rPr>
                            <m:t>44.0608</m:t>
                          </m:r>
                          <m:r>
                            <a:rPr lang="en-US" sz="1400">
                              <a:latin typeface="Cambria Math" panose="02040503050406030204" pitchFamily="18" charset="0"/>
                            </a:rPr>
                            <m:t>°</m:t>
                          </m:r>
                        </m:e>
                      </m:func>
                    </m:oMath>
                  </m:oMathPara>
                </a14:m>
                <a:endParaRPr lang="en-US" sz="1400" dirty="0"/>
              </a:p>
              <a:p>
                <a:pPr marL="152400" indent="0" defTabSz="282575">
                  <a:buSzPts val="1400"/>
                  <a:buNone/>
                </a:pPr>
                <a:endParaRPr lang="en-US" sz="1400" dirty="0"/>
              </a:p>
              <a:p>
                <a:pPr marL="152400" indent="0" defTabSz="282575">
                  <a:buSzPts val="140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 ~ </m:t>
                      </m:r>
                      <m:func>
                        <m:funcPr>
                          <m:ctrlPr>
                            <a:rPr lang="en-US" sz="1400" b="0" i="1" smtClean="0">
                              <a:latin typeface="Cambria Math" panose="02040503050406030204" pitchFamily="18" charset="0"/>
                            </a:rPr>
                          </m:ctrlPr>
                        </m:funcPr>
                        <m:fName>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tan</m:t>
                              </m:r>
                            </m:e>
                            <m:sup>
                              <m:r>
                                <a:rPr lang="en-US" sz="1400" b="0" i="1" smtClean="0">
                                  <a:latin typeface="Cambria Math" panose="02040503050406030204" pitchFamily="18" charset="0"/>
                                </a:rPr>
                                <m:t>−1</m:t>
                              </m:r>
                            </m:sup>
                          </m:sSup>
                        </m:fName>
                        <m:e>
                          <m:r>
                            <a:rPr lang="en-US" sz="1400" b="0" i="1" smtClean="0">
                              <a:latin typeface="Cambria Math" panose="02040503050406030204" pitchFamily="18" charset="0"/>
                            </a:rPr>
                            <m:t>(</m:t>
                          </m:r>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29</m:t>
                                  </m:r>
                                </m:num>
                                <m:den>
                                  <m:r>
                                    <a:rPr lang="en-US" sz="1400" b="0" i="1" smtClean="0">
                                      <a:latin typeface="Cambria Math" panose="02040503050406030204" pitchFamily="18" charset="0"/>
                                    </a:rPr>
                                    <m:t>31</m:t>
                                  </m:r>
                                </m:den>
                              </m:f>
                            </m:e>
                          </m:box>
                          <m:r>
                            <a:rPr lang="en-US" sz="1400" b="0" i="1" smtClean="0">
                              <a:latin typeface="Cambria Math" panose="02040503050406030204" pitchFamily="18" charset="0"/>
                            </a:rPr>
                            <m:t>)</m:t>
                          </m:r>
                        </m:e>
                      </m:func>
                      <m:r>
                        <a:rPr lang="en-US" sz="1400" b="0" i="0" smtClean="0">
                          <a:latin typeface="Cambria Math" panose="02040503050406030204" pitchFamily="18" charset="0"/>
                        </a:rPr>
                        <m:t>=43.0908</m:t>
                      </m:r>
                      <m:r>
                        <a:rPr lang="en-US" sz="1400" b="0" i="1" smtClean="0">
                          <a:latin typeface="Cambria Math" panose="02040503050406030204" pitchFamily="18" charset="0"/>
                        </a:rPr>
                        <m:t>°</m:t>
                      </m:r>
                    </m:oMath>
                  </m:oMathPara>
                </a14:m>
                <a:endParaRPr lang="en-US" sz="1400" dirty="0"/>
              </a:p>
              <a:p>
                <a:pPr marL="152400" indent="0" defTabSz="282575">
                  <a:buSzPts val="1400"/>
                  <a:buNone/>
                </a:pPr>
                <a:endParaRPr lang="en-US" sz="1400" dirty="0"/>
              </a:p>
              <a:p>
                <a:pPr marL="152400" indent="0" defTabSz="282575">
                  <a:buSzPts val="140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180° −</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44.0608°+43.0908°</m:t>
                          </m:r>
                        </m:e>
                      </m:d>
                      <m:r>
                        <a:rPr lang="en-US" sz="1400" b="0" i="1" smtClean="0">
                          <a:latin typeface="Cambria Math" panose="02040503050406030204" pitchFamily="18" charset="0"/>
                        </a:rPr>
                        <m:t>=92.8484°</m:t>
                      </m:r>
                    </m:oMath>
                  </m:oMathPara>
                </a14:m>
                <a:endParaRPr lang="en-US" sz="1400" dirty="0"/>
              </a:p>
              <a:p>
                <a:pPr marL="152400" indent="0" defTabSz="282575">
                  <a:buSzPts val="1400"/>
                  <a:buNone/>
                </a:pPr>
                <a:endParaRPr lang="en-US" sz="1400" dirty="0"/>
              </a:p>
              <a:p>
                <a:pPr marL="152400" indent="0" defTabSz="282575">
                  <a:buSzPts val="140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 ~ 92.8484°</m:t>
                      </m:r>
                    </m:oMath>
                  </m:oMathPara>
                </a14:m>
                <a:endParaRPr lang="en-US" sz="1400" dirty="0"/>
              </a:p>
              <a:p>
                <a:pPr marL="0" indent="0">
                  <a:spcBef>
                    <a:spcPts val="0"/>
                  </a:spcBef>
                  <a:buFont typeface="Arial"/>
                  <a:buNone/>
                </a:pPr>
                <a:endParaRPr lang="en-US" sz="1400" dirty="0">
                  <a:solidFill>
                    <a:srgbClr val="990000"/>
                  </a:solidFill>
                </a:endParaRPr>
              </a:p>
            </p:txBody>
          </p:sp>
        </mc:Choice>
        <mc:Fallback xmlns="">
          <p:sp>
            <p:nvSpPr>
              <p:cNvPr id="7" name="Google Shape;111;p10">
                <a:extLst>
                  <a:ext uri="{FF2B5EF4-FFF2-40B4-BE49-F238E27FC236}">
                    <a16:creationId xmlns:a16="http://schemas.microsoft.com/office/drawing/2014/main" id="{9201D1A0-CA00-4BF0-A6E7-B7C77C8173AE}"/>
                  </a:ext>
                </a:extLst>
              </p:cNvPr>
              <p:cNvSpPr txBox="1">
                <a:spLocks noRot="1" noChangeAspect="1" noMove="1" noResize="1" noEditPoints="1" noAdjustHandles="1" noChangeArrowheads="1" noChangeShapeType="1" noTextEdit="1"/>
              </p:cNvSpPr>
              <p:nvPr/>
            </p:nvSpPr>
            <p:spPr>
              <a:xfrm>
                <a:off x="5925193" y="2582129"/>
                <a:ext cx="5183171" cy="3460452"/>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3254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 – Field of View</a:t>
            </a:r>
            <a:endParaRPr/>
          </a:p>
        </p:txBody>
      </p:sp>
      <p:sp>
        <p:nvSpPr>
          <p:cNvPr id="111" name="Google Shape;111;p10"/>
          <p:cNvSpPr txBox="1">
            <a:spLocks noGrp="1"/>
          </p:cNvSpPr>
          <p:nvPr>
            <p:ph type="body" idx="1"/>
          </p:nvPr>
        </p:nvSpPr>
        <p:spPr>
          <a:xfrm>
            <a:off x="609600" y="1289538"/>
            <a:ext cx="10972800" cy="1062864"/>
          </a:xfrm>
          <a:prstGeom prst="rect">
            <a:avLst/>
          </a:prstGeom>
          <a:noFill/>
          <a:ln>
            <a:noFill/>
          </a:ln>
        </p:spPr>
        <p:txBody>
          <a:bodyPr spcFirstLastPara="1" wrap="square" lIns="91425" tIns="91425" rIns="91425" bIns="91425" anchor="t" anchorCtr="0">
            <a:noAutofit/>
          </a:bodyPr>
          <a:lstStyle/>
          <a:p>
            <a:pPr marL="609585" lvl="0" indent="-457185" algn="l" rtl="0">
              <a:lnSpc>
                <a:spcPct val="100000"/>
              </a:lnSpc>
              <a:spcBef>
                <a:spcPts val="800"/>
              </a:spcBef>
              <a:spcAft>
                <a:spcPts val="0"/>
              </a:spcAft>
              <a:buSzPts val="1400"/>
              <a:buChar char="●"/>
            </a:pPr>
            <a:r>
              <a:rPr lang="en-US" sz="1400" dirty="0"/>
              <a:t>What is the FOV for your lens-based digital camera that you used? Show your work/method or say where you got the FOV from. </a:t>
            </a:r>
            <a:endParaRPr sz="1400" dirty="0"/>
          </a:p>
          <a:p>
            <a:pPr marL="609585" lvl="0" indent="-368285" algn="l" rtl="0">
              <a:lnSpc>
                <a:spcPct val="100000"/>
              </a:lnSpc>
              <a:spcBef>
                <a:spcPts val="800"/>
              </a:spcBef>
              <a:spcAft>
                <a:spcPts val="0"/>
              </a:spcAft>
              <a:buSzPts val="3000"/>
              <a:buNone/>
            </a:pPr>
            <a:endParaRPr lang="en-US" sz="1400" dirty="0"/>
          </a:p>
          <a:p>
            <a:pPr marL="1219170" lvl="1" indent="-444487" algn="l" rtl="0">
              <a:lnSpc>
                <a:spcPct val="100000"/>
              </a:lnSpc>
              <a:spcBef>
                <a:spcPts val="0"/>
              </a:spcBef>
              <a:spcAft>
                <a:spcPts val="0"/>
              </a:spcAft>
              <a:buSzPts val="1400"/>
              <a:buChar char="○"/>
            </a:pPr>
            <a:r>
              <a:rPr lang="en-US" sz="1400" dirty="0">
                <a:solidFill>
                  <a:schemeClr val="accent4"/>
                </a:solidFill>
              </a:rPr>
              <a:t>I calculated the FOV for my digital camera to be approximately 71°</a:t>
            </a:r>
          </a:p>
          <a:p>
            <a:pPr marL="774683" lvl="1" indent="0" algn="l" rtl="0">
              <a:lnSpc>
                <a:spcPct val="100000"/>
              </a:lnSpc>
              <a:spcBef>
                <a:spcPts val="0"/>
              </a:spcBef>
              <a:spcAft>
                <a:spcPts val="0"/>
              </a:spcAft>
              <a:buSzPts val="1400"/>
              <a:buNone/>
            </a:pPr>
            <a:endParaRPr lang="en-US" sz="1400" dirty="0">
              <a:solidFill>
                <a:schemeClr val="accent4"/>
              </a:solidFill>
            </a:endParaRPr>
          </a:p>
          <a:p>
            <a:pPr marL="1219170" lvl="1" indent="-355587" algn="l" rtl="0">
              <a:lnSpc>
                <a:spcPct val="100000"/>
              </a:lnSpc>
              <a:spcBef>
                <a:spcPts val="0"/>
              </a:spcBef>
              <a:spcAft>
                <a:spcPts val="0"/>
              </a:spcAft>
              <a:buSzPts val="2400"/>
              <a:buNone/>
            </a:pPr>
            <a:endParaRPr lang="en-US" sz="1400" dirty="0">
              <a:solidFill>
                <a:schemeClr val="accent5"/>
              </a:solidFill>
            </a:endParaRPr>
          </a:p>
          <a:p>
            <a:pPr marL="0" lvl="0" indent="0" algn="l" rtl="0">
              <a:lnSpc>
                <a:spcPct val="100000"/>
              </a:lnSpc>
              <a:spcBef>
                <a:spcPts val="0"/>
              </a:spcBef>
              <a:spcAft>
                <a:spcPts val="0"/>
              </a:spcAft>
              <a:buNone/>
            </a:pPr>
            <a:endParaRPr lang="en-US" sz="1400" dirty="0">
              <a:solidFill>
                <a:srgbClr val="990000"/>
              </a:solidFill>
            </a:endParaRPr>
          </a:p>
        </p:txBody>
      </p:sp>
      <p:pic>
        <p:nvPicPr>
          <p:cNvPr id="4" name="Picture 3">
            <a:extLst>
              <a:ext uri="{FF2B5EF4-FFF2-40B4-BE49-F238E27FC236}">
                <a16:creationId xmlns:a16="http://schemas.microsoft.com/office/drawing/2014/main" id="{D8C0BA5D-DA66-45A4-AEBB-F24C0F763ABF}"/>
              </a:ext>
            </a:extLst>
          </p:cNvPr>
          <p:cNvPicPr>
            <a:picLocks noChangeAspect="1"/>
          </p:cNvPicPr>
          <p:nvPr/>
        </p:nvPicPr>
        <p:blipFill>
          <a:blip r:embed="rId3"/>
          <a:srcRect/>
          <a:stretch/>
        </p:blipFill>
        <p:spPr>
          <a:xfrm>
            <a:off x="609600" y="2352402"/>
            <a:ext cx="4841557" cy="3906679"/>
          </a:xfrm>
          <a:prstGeom prst="rect">
            <a:avLst/>
          </a:prstGeom>
        </p:spPr>
      </p:pic>
      <mc:AlternateContent xmlns:mc="http://schemas.openxmlformats.org/markup-compatibility/2006" xmlns:a14="http://schemas.microsoft.com/office/drawing/2010/main">
        <mc:Choice Requires="a14">
          <p:sp>
            <p:nvSpPr>
              <p:cNvPr id="7" name="Google Shape;111;p10">
                <a:extLst>
                  <a:ext uri="{FF2B5EF4-FFF2-40B4-BE49-F238E27FC236}">
                    <a16:creationId xmlns:a16="http://schemas.microsoft.com/office/drawing/2014/main" id="{9201D1A0-CA00-4BF0-A6E7-B7C77C8173AE}"/>
                  </a:ext>
                </a:extLst>
              </p:cNvPr>
              <p:cNvSpPr txBox="1">
                <a:spLocks/>
              </p:cNvSpPr>
              <p:nvPr/>
            </p:nvSpPr>
            <p:spPr>
              <a:xfrm>
                <a:off x="5925193" y="2582129"/>
                <a:ext cx="5183171" cy="3460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152400" indent="0" defTabSz="282575">
                  <a:buSzPts val="1400"/>
                  <a:buNone/>
                </a:pPr>
                <a14:m>
                  <m:oMathPara xmlns:m="http://schemas.openxmlformats.org/officeDocument/2006/math">
                    <m:oMathParaPr>
                      <m:jc m:val="left"/>
                    </m:oMathParaPr>
                    <m:oMath xmlns:m="http://schemas.openxmlformats.org/officeDocument/2006/math">
                      <m:func>
                        <m:funcPr>
                          <m:ctrlPr>
                            <a:rPr lang="en-US" sz="1400" i="1" smtClean="0">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b="0" i="0" smtClean="0">
                                  <a:latin typeface="Cambria Math" panose="02040503050406030204" pitchFamily="18" charset="0"/>
                                </a:rPr>
                                <m:t>A</m:t>
                              </m:r>
                              <m:r>
                                <a:rPr lang="en-US" sz="1400" b="0" i="0" smtClean="0">
                                  <a:latin typeface="Cambria Math" panose="02040503050406030204" pitchFamily="18" charset="0"/>
                                </a:rPr>
                                <m:t> ~ </m:t>
                              </m:r>
                              <m:r>
                                <m:rPr>
                                  <m:sty m:val="p"/>
                                </m:rPr>
                                <a:rPr lang="en-US" sz="1400">
                                  <a:latin typeface="Cambria Math" panose="02040503050406030204" pitchFamily="18" charset="0"/>
                                </a:rPr>
                                <m:t>tan</m:t>
                              </m:r>
                            </m:e>
                            <m:sup>
                              <m:r>
                                <a:rPr lang="en-US" sz="1400">
                                  <a:latin typeface="Cambria Math" panose="02040503050406030204" pitchFamily="18" charset="0"/>
                                </a:rPr>
                                <m:t>−1</m:t>
                              </m:r>
                            </m:sup>
                          </m:sSup>
                        </m:fName>
                        <m:e>
                          <m:d>
                            <m:dPr>
                              <m:ctrlPr>
                                <a:rPr lang="en-US" sz="1400" i="1">
                                  <a:latin typeface="Cambria Math" panose="02040503050406030204" pitchFamily="18" charset="0"/>
                                </a:rPr>
                              </m:ctrlPr>
                            </m:dPr>
                            <m:e>
                              <m:box>
                                <m:boxPr>
                                  <m:ctrlPr>
                                    <a:rPr lang="en-US" sz="1400" i="1">
                                      <a:latin typeface="Cambria Math" panose="02040503050406030204" pitchFamily="18" charset="0"/>
                                    </a:rPr>
                                  </m:ctrlPr>
                                </m:boxPr>
                                <m:e>
                                  <m:argPr>
                                    <m:argSz m:val="-1"/>
                                  </m:argPr>
                                  <m:f>
                                    <m:fPr>
                                      <m:ctrlPr>
                                        <a:rPr lang="en-US" sz="1400" i="1">
                                          <a:latin typeface="Cambria Math" panose="02040503050406030204" pitchFamily="18" charset="0"/>
                                        </a:rPr>
                                      </m:ctrlPr>
                                    </m:fPr>
                                    <m:num>
                                      <m:r>
                                        <a:rPr lang="en-US" sz="1400">
                                          <a:latin typeface="Cambria Math" panose="02040503050406030204" pitchFamily="18" charset="0"/>
                                        </a:rPr>
                                        <m:t>50</m:t>
                                      </m:r>
                                    </m:num>
                                    <m:den>
                                      <m:r>
                                        <a:rPr lang="en-US" sz="1400">
                                          <a:latin typeface="Cambria Math" panose="02040503050406030204" pitchFamily="18" charset="0"/>
                                        </a:rPr>
                                        <m:t>31</m:t>
                                      </m:r>
                                    </m:den>
                                  </m:f>
                                </m:e>
                              </m:box>
                            </m:e>
                          </m:d>
                          <m:r>
                            <a:rPr lang="en-US" sz="1400">
                              <a:latin typeface="Cambria Math" panose="02040503050406030204" pitchFamily="18" charset="0"/>
                            </a:rPr>
                            <m:t>=58.2011°</m:t>
                          </m:r>
                        </m:e>
                      </m:func>
                    </m:oMath>
                  </m:oMathPara>
                </a14:m>
                <a:endParaRPr lang="en-US" sz="1400" dirty="0"/>
              </a:p>
              <a:p>
                <a:pPr marL="152400" indent="0" defTabSz="282575">
                  <a:buSzPts val="1400"/>
                  <a:buNone/>
                </a:pPr>
                <a:endParaRPr lang="en-US" sz="1400" dirty="0"/>
              </a:p>
              <a:p>
                <a:pPr marL="152400" indent="0" defTabSz="282575">
                  <a:buSzPts val="140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 ~ </m:t>
                      </m:r>
                      <m:func>
                        <m:funcPr>
                          <m:ctrlPr>
                            <a:rPr lang="en-US" sz="1400" b="0" i="1" smtClean="0">
                              <a:latin typeface="Cambria Math" panose="02040503050406030204" pitchFamily="18" charset="0"/>
                            </a:rPr>
                          </m:ctrlPr>
                        </m:funcPr>
                        <m:fName>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tan</m:t>
                              </m:r>
                            </m:e>
                            <m:sup>
                              <m:r>
                                <a:rPr lang="en-US" sz="1400" b="0" i="1" smtClean="0">
                                  <a:latin typeface="Cambria Math" panose="02040503050406030204" pitchFamily="18" charset="0"/>
                                </a:rPr>
                                <m:t>−1</m:t>
                              </m:r>
                            </m:sup>
                          </m:sSup>
                        </m:fName>
                        <m:e>
                          <m:r>
                            <a:rPr lang="en-US" sz="1400" b="0" i="1" smtClean="0">
                              <a:latin typeface="Cambria Math" panose="02040503050406030204" pitchFamily="18" charset="0"/>
                            </a:rPr>
                            <m:t>(</m:t>
                          </m:r>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38</m:t>
                                  </m:r>
                                </m:num>
                                <m:den>
                                  <m:r>
                                    <a:rPr lang="en-US" sz="1400" b="0" i="1" smtClean="0">
                                      <a:latin typeface="Cambria Math" panose="02040503050406030204" pitchFamily="18" charset="0"/>
                                    </a:rPr>
                                    <m:t>31</m:t>
                                  </m:r>
                                </m:den>
                              </m:f>
                            </m:e>
                          </m:box>
                          <m:r>
                            <a:rPr lang="en-US" sz="1400" b="0" i="1" smtClean="0">
                              <a:latin typeface="Cambria Math" panose="02040503050406030204" pitchFamily="18" charset="0"/>
                            </a:rPr>
                            <m:t>)</m:t>
                          </m:r>
                        </m:e>
                      </m:func>
                      <m:r>
                        <a:rPr lang="en-US" sz="1400" b="0" i="0" smtClean="0">
                          <a:latin typeface="Cambria Math" panose="02040503050406030204" pitchFamily="18" charset="0"/>
                        </a:rPr>
                        <m:t>=50.7928</m:t>
                      </m:r>
                      <m:r>
                        <a:rPr lang="en-US" sz="1400" b="0" i="1" smtClean="0">
                          <a:latin typeface="Cambria Math" panose="02040503050406030204" pitchFamily="18" charset="0"/>
                        </a:rPr>
                        <m:t>°</m:t>
                      </m:r>
                    </m:oMath>
                  </m:oMathPara>
                </a14:m>
                <a:endParaRPr lang="en-US" sz="1400" dirty="0"/>
              </a:p>
              <a:p>
                <a:pPr marL="152400" indent="0" defTabSz="282575">
                  <a:buSzPts val="1400"/>
                  <a:buNone/>
                </a:pPr>
                <a:endParaRPr lang="en-US" sz="1400" dirty="0"/>
              </a:p>
              <a:p>
                <a:pPr marL="152400" indent="0" defTabSz="282575">
                  <a:buSzPts val="140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180° −</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58.2011°+50.7928°</m:t>
                          </m:r>
                        </m:e>
                      </m:d>
                      <m:r>
                        <a:rPr lang="en-US" sz="1400" b="0" i="1" smtClean="0">
                          <a:latin typeface="Cambria Math" panose="02040503050406030204" pitchFamily="18" charset="0"/>
                        </a:rPr>
                        <m:t>=71.0061°</m:t>
                      </m:r>
                    </m:oMath>
                  </m:oMathPara>
                </a14:m>
                <a:endParaRPr lang="en-US" sz="1400" dirty="0"/>
              </a:p>
              <a:p>
                <a:pPr marL="152400" indent="0" defTabSz="282575">
                  <a:buSzPts val="1400"/>
                  <a:buNone/>
                </a:pPr>
                <a:endParaRPr lang="en-US" sz="1400" dirty="0"/>
              </a:p>
              <a:p>
                <a:pPr marL="152400" indent="0" defTabSz="282575">
                  <a:buSzPts val="140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 ~ 71.0061°</m:t>
                      </m:r>
                    </m:oMath>
                  </m:oMathPara>
                </a14:m>
                <a:endParaRPr lang="en-US" sz="1400" dirty="0"/>
              </a:p>
              <a:p>
                <a:pPr marL="0" indent="0">
                  <a:spcBef>
                    <a:spcPts val="0"/>
                  </a:spcBef>
                  <a:buFont typeface="Arial"/>
                  <a:buNone/>
                </a:pPr>
                <a:endParaRPr lang="en-US" sz="1400" dirty="0">
                  <a:solidFill>
                    <a:srgbClr val="990000"/>
                  </a:solidFill>
                </a:endParaRPr>
              </a:p>
            </p:txBody>
          </p:sp>
        </mc:Choice>
        <mc:Fallback xmlns="">
          <p:sp>
            <p:nvSpPr>
              <p:cNvPr id="7" name="Google Shape;111;p10">
                <a:extLst>
                  <a:ext uri="{FF2B5EF4-FFF2-40B4-BE49-F238E27FC236}">
                    <a16:creationId xmlns:a16="http://schemas.microsoft.com/office/drawing/2014/main" id="{9201D1A0-CA00-4BF0-A6E7-B7C77C8173AE}"/>
                  </a:ext>
                </a:extLst>
              </p:cNvPr>
              <p:cNvSpPr txBox="1">
                <a:spLocks noRot="1" noChangeAspect="1" noMove="1" noResize="1" noEditPoints="1" noAdjustHandles="1" noChangeArrowheads="1" noChangeShapeType="1" noTextEdit="1"/>
              </p:cNvSpPr>
              <p:nvPr/>
            </p:nvSpPr>
            <p:spPr>
              <a:xfrm>
                <a:off x="5925193" y="2582129"/>
                <a:ext cx="5183171" cy="3460452"/>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59267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Final Image(s) – Field of View Continued</a:t>
            </a:r>
            <a:endParaRPr/>
          </a:p>
        </p:txBody>
      </p:sp>
      <p:sp>
        <p:nvSpPr>
          <p:cNvPr id="117" name="Google Shape;117;p11"/>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How does your camera obscura’s FOV compare to the FOV for your lens-based digital camera at the settings used to capture your final image(s)?</a:t>
            </a:r>
            <a:endParaRPr dirty="0"/>
          </a:p>
          <a:p>
            <a:pPr marL="609585" lvl="0" indent="-368285" algn="l" rtl="0">
              <a:lnSpc>
                <a:spcPct val="100000"/>
              </a:lnSpc>
              <a:spcBef>
                <a:spcPts val="800"/>
              </a:spcBef>
              <a:spcAft>
                <a:spcPts val="0"/>
              </a:spcAft>
              <a:buSzPts val="3000"/>
              <a:buNone/>
            </a:pPr>
            <a:endParaRPr dirty="0"/>
          </a:p>
          <a:p>
            <a:pPr marL="1219170" lvl="1" indent="-507987" algn="l" rtl="0">
              <a:lnSpc>
                <a:spcPct val="100000"/>
              </a:lnSpc>
              <a:spcBef>
                <a:spcPts val="0"/>
              </a:spcBef>
              <a:spcAft>
                <a:spcPts val="0"/>
              </a:spcAft>
              <a:buSzPts val="2400"/>
              <a:buChar char="○"/>
            </a:pPr>
            <a:r>
              <a:rPr lang="en-US" sz="1600" dirty="0">
                <a:solidFill>
                  <a:schemeClr val="accent4"/>
                </a:solidFill>
              </a:rPr>
              <a:t>The FOV on my camera that I used to capture the images was much more narrow than the camera obscura. </a:t>
            </a:r>
          </a:p>
          <a:p>
            <a:pPr marL="1219170" lvl="1" indent="-507987" algn="l" rtl="0">
              <a:lnSpc>
                <a:spcPct val="100000"/>
              </a:lnSpc>
              <a:spcBef>
                <a:spcPts val="0"/>
              </a:spcBef>
              <a:spcAft>
                <a:spcPts val="0"/>
              </a:spcAft>
              <a:buSzPts val="2400"/>
              <a:buChar char="○"/>
            </a:pPr>
            <a:endParaRPr lang="en-US" sz="1600" dirty="0">
              <a:solidFill>
                <a:schemeClr val="accent4"/>
              </a:solidFill>
            </a:endParaRPr>
          </a:p>
          <a:p>
            <a:pPr marL="1219170" lvl="1" indent="-507987" algn="l" rtl="0">
              <a:lnSpc>
                <a:spcPct val="100000"/>
              </a:lnSpc>
              <a:spcBef>
                <a:spcPts val="0"/>
              </a:spcBef>
              <a:spcAft>
                <a:spcPts val="0"/>
              </a:spcAft>
              <a:buSzPts val="2400"/>
              <a:buChar char="○"/>
            </a:pPr>
            <a:r>
              <a:rPr lang="en-US" sz="1600" dirty="0">
                <a:solidFill>
                  <a:schemeClr val="accent4"/>
                </a:solidFill>
              </a:rPr>
              <a:t>I determined the FOV for my camera was approximately 71°. I measured this by placing markers on the edges of the viewable image for the camera. I then used a protractor to measure the degree for the FOV of my camera to double check my calculations were relatively accurate.</a:t>
            </a:r>
          </a:p>
          <a:p>
            <a:pPr marL="711183" lvl="1" indent="0" algn="l" rtl="0">
              <a:lnSpc>
                <a:spcPct val="100000"/>
              </a:lnSpc>
              <a:spcBef>
                <a:spcPts val="0"/>
              </a:spcBef>
              <a:spcAft>
                <a:spcPts val="0"/>
              </a:spcAft>
              <a:buSzPts val="2400"/>
              <a:buNone/>
            </a:pPr>
            <a:endParaRPr lang="en-US" sz="1600" dirty="0">
              <a:solidFill>
                <a:schemeClr val="accent4"/>
              </a:solidFill>
            </a:endParaRPr>
          </a:p>
          <a:p>
            <a:pPr marL="1219170" lvl="1" indent="-507987" algn="l" rtl="0">
              <a:lnSpc>
                <a:spcPct val="100000"/>
              </a:lnSpc>
              <a:spcBef>
                <a:spcPts val="0"/>
              </a:spcBef>
              <a:spcAft>
                <a:spcPts val="0"/>
              </a:spcAft>
              <a:buSzPts val="2400"/>
              <a:buChar char="○"/>
            </a:pPr>
            <a:r>
              <a:rPr lang="en-US" sz="1600" dirty="0">
                <a:solidFill>
                  <a:schemeClr val="accent4"/>
                </a:solidFill>
              </a:rPr>
              <a:t>I did the same thing for the Camera Obscura FOV and I measured about a 92.8° FOV. This was much more difficult as I was not able to clearly see the edges of the scene when looking at it with naked eyes.</a:t>
            </a:r>
            <a:endParaRPr sz="1600" dirty="0">
              <a:solidFill>
                <a:schemeClr val="accent4"/>
              </a:solidFill>
            </a:endParaRPr>
          </a:p>
          <a:p>
            <a:pPr marL="1219170" lvl="1" indent="-355587" algn="l" rtl="0">
              <a:lnSpc>
                <a:spcPct val="100000"/>
              </a:lnSpc>
              <a:spcBef>
                <a:spcPts val="0"/>
              </a:spcBef>
              <a:spcAft>
                <a:spcPts val="0"/>
              </a:spcAft>
              <a:buSzPts val="2400"/>
              <a:buNone/>
            </a:pPr>
            <a:endParaRPr sz="1600" dirty="0">
              <a:solidFill>
                <a:schemeClr val="accent5"/>
              </a:solidFill>
            </a:endParaRPr>
          </a:p>
          <a:p>
            <a:pPr marL="1219170" lvl="1" indent="-355587" algn="l" rtl="0">
              <a:lnSpc>
                <a:spcPct val="100000"/>
              </a:lnSpc>
              <a:spcBef>
                <a:spcPts val="0"/>
              </a:spcBef>
              <a:spcAft>
                <a:spcPts val="0"/>
              </a:spcAft>
              <a:buSzPts val="2400"/>
              <a:buNone/>
            </a:pPr>
            <a:endParaRPr sz="1600" dirty="0">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a:t>
            </a:r>
            <a:endParaRPr/>
          </a:p>
        </p:txBody>
      </p:sp>
      <p:sp>
        <p:nvSpPr>
          <p:cNvPr id="123" name="Google Shape;123;p12"/>
          <p:cNvSpPr txBox="1">
            <a:spLocks noGrp="1"/>
          </p:cNvSpPr>
          <p:nvPr>
            <p:ph type="body" idx="1"/>
          </p:nvPr>
        </p:nvSpPr>
        <p:spPr>
          <a:xfrm>
            <a:off x="609599" y="1289538"/>
            <a:ext cx="4165601"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t>Pinhole A dimension: </a:t>
            </a:r>
            <a:r>
              <a:rPr lang="en-US" sz="1600" dirty="0"/>
              <a:t>25mm</a:t>
            </a:r>
            <a:endParaRPr sz="1600" dirty="0"/>
          </a:p>
          <a:p>
            <a:pPr marL="50799" lvl="0" indent="0" algn="l" rtl="0">
              <a:lnSpc>
                <a:spcPct val="100000"/>
              </a:lnSpc>
              <a:spcBef>
                <a:spcPts val="800"/>
              </a:spcBef>
              <a:spcAft>
                <a:spcPts val="0"/>
              </a:spcAft>
              <a:buSzPts val="3000"/>
              <a:buNone/>
            </a:pPr>
            <a:endParaRPr dirty="0"/>
          </a:p>
        </p:txBody>
      </p:sp>
      <p:pic>
        <p:nvPicPr>
          <p:cNvPr id="124" name="Google Shape;124;p12"/>
          <p:cNvPicPr preferRelativeResize="0"/>
          <p:nvPr/>
        </p:nvPicPr>
        <p:blipFill>
          <a:blip r:embed="rId3"/>
          <a:srcRect/>
          <a:stretch/>
        </p:blipFill>
        <p:spPr>
          <a:xfrm>
            <a:off x="9217103" y="707101"/>
            <a:ext cx="2008810" cy="1845934"/>
          </a:xfrm>
          <a:prstGeom prst="rect">
            <a:avLst/>
          </a:prstGeom>
          <a:noFill/>
          <a:ln>
            <a:noFill/>
          </a:ln>
        </p:spPr>
      </p:pic>
      <p:pic>
        <p:nvPicPr>
          <p:cNvPr id="125" name="Google Shape;125;p12"/>
          <p:cNvPicPr preferRelativeResize="0"/>
          <p:nvPr/>
        </p:nvPicPr>
        <p:blipFill>
          <a:blip r:embed="rId4"/>
          <a:srcRect/>
          <a:stretch/>
        </p:blipFill>
        <p:spPr>
          <a:xfrm>
            <a:off x="9217103" y="2651760"/>
            <a:ext cx="2008810" cy="1845934"/>
          </a:xfrm>
          <a:prstGeom prst="rect">
            <a:avLst/>
          </a:prstGeom>
          <a:noFill/>
          <a:ln>
            <a:noFill/>
          </a:ln>
        </p:spPr>
      </p:pic>
      <p:pic>
        <p:nvPicPr>
          <p:cNvPr id="9" name="Google Shape;124;p12">
            <a:extLst>
              <a:ext uri="{FF2B5EF4-FFF2-40B4-BE49-F238E27FC236}">
                <a16:creationId xmlns:a16="http://schemas.microsoft.com/office/drawing/2014/main" id="{6486FA26-9FFE-40A3-A36D-06E05C5DE686}"/>
              </a:ext>
            </a:extLst>
          </p:cNvPr>
          <p:cNvPicPr preferRelativeResize="0"/>
          <p:nvPr/>
        </p:nvPicPr>
        <p:blipFill>
          <a:blip r:embed="rId5"/>
          <a:srcRect/>
          <a:stretch/>
        </p:blipFill>
        <p:spPr>
          <a:xfrm>
            <a:off x="7130504" y="707101"/>
            <a:ext cx="2008810" cy="1845934"/>
          </a:xfrm>
          <a:prstGeom prst="rect">
            <a:avLst/>
          </a:prstGeom>
          <a:noFill/>
          <a:ln>
            <a:noFill/>
          </a:ln>
        </p:spPr>
      </p:pic>
      <p:pic>
        <p:nvPicPr>
          <p:cNvPr id="10" name="Google Shape;125;p12">
            <a:extLst>
              <a:ext uri="{FF2B5EF4-FFF2-40B4-BE49-F238E27FC236}">
                <a16:creationId xmlns:a16="http://schemas.microsoft.com/office/drawing/2014/main" id="{AF5E9983-7EC6-421B-A129-00054654B156}"/>
              </a:ext>
            </a:extLst>
          </p:cNvPr>
          <p:cNvPicPr preferRelativeResize="0"/>
          <p:nvPr/>
        </p:nvPicPr>
        <p:blipFill>
          <a:blip r:embed="rId6"/>
          <a:srcRect/>
          <a:stretch/>
        </p:blipFill>
        <p:spPr>
          <a:xfrm>
            <a:off x="7130504" y="2651760"/>
            <a:ext cx="2008810" cy="1845934"/>
          </a:xfrm>
          <a:prstGeom prst="rect">
            <a:avLst/>
          </a:prstGeom>
          <a:noFill/>
          <a:ln>
            <a:noFill/>
          </a:ln>
        </p:spPr>
      </p:pic>
      <p:pic>
        <p:nvPicPr>
          <p:cNvPr id="3" name="Picture 2" descr="A picture containing sitting, black, indoor&#10;&#10;Description automatically generated">
            <a:extLst>
              <a:ext uri="{FF2B5EF4-FFF2-40B4-BE49-F238E27FC236}">
                <a16:creationId xmlns:a16="http://schemas.microsoft.com/office/drawing/2014/main" id="{274825D4-67FD-4CCF-B475-98A2CEAEC0C0}"/>
              </a:ext>
            </a:extLst>
          </p:cNvPr>
          <p:cNvPicPr>
            <a:picLocks noChangeAspect="1"/>
          </p:cNvPicPr>
          <p:nvPr/>
        </p:nvPicPr>
        <p:blipFill>
          <a:blip r:embed="rId7"/>
          <a:stretch>
            <a:fillRect/>
          </a:stretch>
        </p:blipFill>
        <p:spPr>
          <a:xfrm>
            <a:off x="687386" y="2182130"/>
            <a:ext cx="4010025" cy="3714750"/>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5EA34B1F-EA42-4B0C-81A4-6CD10DA75121}"/>
              </a:ext>
            </a:extLst>
          </p:cNvPr>
          <p:cNvPicPr>
            <a:picLocks noChangeAspect="1"/>
          </p:cNvPicPr>
          <p:nvPr/>
        </p:nvPicPr>
        <p:blipFill>
          <a:blip r:embed="rId8">
            <a:alphaModFix amt="47000"/>
          </a:blip>
          <a:stretch>
            <a:fillRect/>
          </a:stretch>
        </p:blipFill>
        <p:spPr>
          <a:xfrm>
            <a:off x="10789920" y="5303520"/>
            <a:ext cx="1183005" cy="1357313"/>
          </a:xfrm>
          <a:prstGeom prst="rect">
            <a:avLst/>
          </a:prstGeom>
        </p:spPr>
      </p:pic>
      <p:sp>
        <p:nvSpPr>
          <p:cNvPr id="11" name="Google Shape;123;p12">
            <a:extLst>
              <a:ext uri="{FF2B5EF4-FFF2-40B4-BE49-F238E27FC236}">
                <a16:creationId xmlns:a16="http://schemas.microsoft.com/office/drawing/2014/main" id="{C0ADD535-85BC-4E28-BA40-F02963E719D7}"/>
              </a:ext>
            </a:extLst>
          </p:cNvPr>
          <p:cNvSpPr txBox="1">
            <a:spLocks/>
          </p:cNvSpPr>
          <p:nvPr/>
        </p:nvSpPr>
        <p:spPr>
          <a:xfrm>
            <a:off x="5498238" y="4700506"/>
            <a:ext cx="5003221" cy="1867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50799" indent="0">
              <a:buFont typeface="Arial"/>
              <a:buNone/>
            </a:pPr>
            <a:r>
              <a:rPr lang="en-US" sz="1600" dirty="0"/>
              <a:t>This was the largest pin hole I tested, it allowed in the most light. Since we have many overlapping rays of light the image is fairly blurry as expected. Reducing the size of the pin hole will reduce the amount of light that is let through which will reduce the overlap of photons and ultimately produce a more clear image.</a:t>
            </a:r>
          </a:p>
        </p:txBody>
      </p:sp>
    </p:spTree>
    <p:extLst>
      <p:ext uri="{BB962C8B-B14F-4D97-AF65-F5344CB8AC3E}">
        <p14:creationId xmlns:p14="http://schemas.microsoft.com/office/powerpoint/2010/main" val="386616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Camera Obscura Project Overview</a:t>
            </a:r>
            <a:endParaRPr/>
          </a:p>
        </p:txBody>
      </p:sp>
      <p:sp>
        <p:nvSpPr>
          <p:cNvPr id="60" name="Google Shape;60;p3"/>
          <p:cNvSpPr txBox="1"/>
          <p:nvPr/>
        </p:nvSpPr>
        <p:spPr>
          <a:xfrm>
            <a:off x="1053952" y="4088488"/>
            <a:ext cx="20126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dk2"/>
                </a:solidFill>
                <a:latin typeface="Arial"/>
                <a:ea typeface="Arial"/>
                <a:cs typeface="Arial"/>
                <a:sym typeface="Arial"/>
              </a:rPr>
              <a:t>The Scene</a:t>
            </a:r>
            <a:endParaRPr dirty="0"/>
          </a:p>
        </p:txBody>
      </p:sp>
      <p:sp>
        <p:nvSpPr>
          <p:cNvPr id="61" name="Google Shape;61;p3"/>
          <p:cNvSpPr txBox="1"/>
          <p:nvPr/>
        </p:nvSpPr>
        <p:spPr>
          <a:xfrm>
            <a:off x="5351632" y="4088487"/>
            <a:ext cx="20126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dk2"/>
                </a:solidFill>
                <a:latin typeface="Arial"/>
                <a:ea typeface="Arial"/>
                <a:cs typeface="Arial"/>
                <a:sym typeface="Arial"/>
              </a:rPr>
              <a:t>The Final Image</a:t>
            </a:r>
            <a:endParaRPr dirty="0"/>
          </a:p>
        </p:txBody>
      </p:sp>
      <p:sp>
        <p:nvSpPr>
          <p:cNvPr id="62" name="Google Shape;62;p3"/>
          <p:cNvSpPr txBox="1"/>
          <p:nvPr/>
        </p:nvSpPr>
        <p:spPr>
          <a:xfrm>
            <a:off x="9397598" y="4088489"/>
            <a:ext cx="20126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dk2"/>
                </a:solidFill>
                <a:latin typeface="Arial"/>
                <a:ea typeface="Arial"/>
                <a:cs typeface="Arial"/>
                <a:sym typeface="Arial"/>
              </a:rPr>
              <a:t>The Setup</a:t>
            </a:r>
            <a:endParaRPr dirty="0"/>
          </a:p>
        </p:txBody>
      </p:sp>
      <p:sp>
        <p:nvSpPr>
          <p:cNvPr id="64" name="Google Shape;64;p3"/>
          <p:cNvSpPr txBox="1"/>
          <p:nvPr/>
        </p:nvSpPr>
        <p:spPr>
          <a:xfrm>
            <a:off x="597146" y="4718010"/>
            <a:ext cx="8113221" cy="165012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2000" b="0" i="0" u="none" strike="noStrike" cap="none" dirty="0">
                <a:solidFill>
                  <a:schemeClr val="dk1"/>
                </a:solidFill>
                <a:latin typeface="Arial"/>
                <a:ea typeface="Arial"/>
                <a:cs typeface="Arial"/>
                <a:sym typeface="Arial"/>
              </a:rPr>
              <a:t>Project Summary and Image Descriptions:</a:t>
            </a:r>
            <a:r>
              <a:rPr lang="en-US" sz="2000" b="0" i="0" u="none" strike="noStrike" cap="none" dirty="0">
                <a:solidFill>
                  <a:schemeClr val="accent4"/>
                </a:solidFill>
                <a:latin typeface="Arial"/>
                <a:ea typeface="Arial"/>
                <a:cs typeface="Arial"/>
                <a:sym typeface="Arial"/>
              </a:rPr>
              <a:t> </a:t>
            </a:r>
            <a:endParaRPr dirty="0"/>
          </a:p>
          <a:p>
            <a:pPr marL="0" marR="0" lvl="0" indent="0" algn="l" rtl="0">
              <a:lnSpc>
                <a:spcPct val="100000"/>
              </a:lnSpc>
              <a:spcBef>
                <a:spcPts val="0"/>
              </a:spcBef>
              <a:spcAft>
                <a:spcPts val="0"/>
              </a:spcAft>
              <a:buNone/>
            </a:pPr>
            <a:endParaRPr sz="1400" b="0" i="0" u="none" strike="noStrike" cap="none" dirty="0">
              <a:solidFill>
                <a:schemeClr val="accent4"/>
              </a:solidFill>
              <a:latin typeface="Arial"/>
              <a:ea typeface="Arial"/>
              <a:cs typeface="Arial"/>
              <a:sym typeface="Arial"/>
            </a:endParaRPr>
          </a:p>
          <a:p>
            <a:pPr marL="0" marR="0" lvl="0" indent="0" algn="l" rtl="0">
              <a:lnSpc>
                <a:spcPct val="100000"/>
              </a:lnSpc>
              <a:spcBef>
                <a:spcPts val="0"/>
              </a:spcBef>
              <a:spcAft>
                <a:spcPts val="0"/>
              </a:spcAft>
              <a:buNone/>
            </a:pPr>
            <a:r>
              <a:rPr lang="en-US" sz="1600" dirty="0">
                <a:solidFill>
                  <a:schemeClr val="accent4"/>
                </a:solidFill>
              </a:rPr>
              <a:t>The scene is a small wooded area behind my apartment. The final image is of the best exposures and pin hole sizes from the various experiments. My setup was a cardboard box sealed with gorilla tape. I used some 3d printed parts to assist in this experiment.</a:t>
            </a:r>
            <a:endParaRPr sz="1800" dirty="0">
              <a:solidFill>
                <a:schemeClr val="accent4"/>
              </a:solidFill>
            </a:endParaRPr>
          </a:p>
        </p:txBody>
      </p:sp>
      <p:pic>
        <p:nvPicPr>
          <p:cNvPr id="3" name="Picture 2" descr="A tree in a forest&#10;&#10;Description automatically generated">
            <a:extLst>
              <a:ext uri="{FF2B5EF4-FFF2-40B4-BE49-F238E27FC236}">
                <a16:creationId xmlns:a16="http://schemas.microsoft.com/office/drawing/2014/main" id="{1B90452E-22ED-4A9A-AB8A-17CDA9AE8C71}"/>
              </a:ext>
            </a:extLst>
          </p:cNvPr>
          <p:cNvPicPr>
            <a:picLocks noChangeAspect="1"/>
          </p:cNvPicPr>
          <p:nvPr/>
        </p:nvPicPr>
        <p:blipFill>
          <a:blip r:embed="rId3">
            <a:alphaModFix amt="90000"/>
          </a:blip>
          <a:stretch>
            <a:fillRect/>
          </a:stretch>
        </p:blipFill>
        <p:spPr>
          <a:xfrm>
            <a:off x="274320" y="1554480"/>
            <a:ext cx="3571875" cy="2381250"/>
          </a:xfrm>
          <a:prstGeom prst="rect">
            <a:avLst/>
          </a:prstGeom>
        </p:spPr>
      </p:pic>
      <p:pic>
        <p:nvPicPr>
          <p:cNvPr id="5" name="Picture 4" descr="A picture containing floor, indoor, wall, table&#10;&#10;Description automatically generated">
            <a:extLst>
              <a:ext uri="{FF2B5EF4-FFF2-40B4-BE49-F238E27FC236}">
                <a16:creationId xmlns:a16="http://schemas.microsoft.com/office/drawing/2014/main" id="{B849DAB5-5A5E-4C31-82AF-B74836085A17}"/>
              </a:ext>
            </a:extLst>
          </p:cNvPr>
          <p:cNvPicPr>
            <a:picLocks noChangeAspect="1"/>
          </p:cNvPicPr>
          <p:nvPr/>
        </p:nvPicPr>
        <p:blipFill>
          <a:blip r:embed="rId4">
            <a:alphaModFix amt="90000"/>
          </a:blip>
          <a:stretch>
            <a:fillRect/>
          </a:stretch>
        </p:blipFill>
        <p:spPr>
          <a:xfrm>
            <a:off x="8869680" y="1554480"/>
            <a:ext cx="3068447" cy="2381251"/>
          </a:xfrm>
          <a:prstGeom prst="rect">
            <a:avLst/>
          </a:prstGeom>
        </p:spPr>
      </p:pic>
      <p:pic>
        <p:nvPicPr>
          <p:cNvPr id="7" name="Picture 6" descr="A close up of a window&#10;&#10;Description automatically generated">
            <a:extLst>
              <a:ext uri="{FF2B5EF4-FFF2-40B4-BE49-F238E27FC236}">
                <a16:creationId xmlns:a16="http://schemas.microsoft.com/office/drawing/2014/main" id="{22713E99-D9E5-440A-A3CD-0DF323CD01ED}"/>
              </a:ext>
            </a:extLst>
          </p:cNvPr>
          <p:cNvPicPr>
            <a:picLocks noChangeAspect="1"/>
          </p:cNvPicPr>
          <p:nvPr/>
        </p:nvPicPr>
        <p:blipFill>
          <a:blip r:embed="rId5"/>
          <a:stretch>
            <a:fillRect/>
          </a:stretch>
        </p:blipFill>
        <p:spPr>
          <a:xfrm>
            <a:off x="4572000" y="1358368"/>
            <a:ext cx="3571875" cy="27301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a:t>
            </a:r>
            <a:endParaRPr/>
          </a:p>
        </p:txBody>
      </p:sp>
      <p:sp>
        <p:nvSpPr>
          <p:cNvPr id="123" name="Google Shape;123;p12"/>
          <p:cNvSpPr txBox="1">
            <a:spLocks noGrp="1"/>
          </p:cNvSpPr>
          <p:nvPr>
            <p:ph type="body" idx="1"/>
          </p:nvPr>
        </p:nvSpPr>
        <p:spPr>
          <a:xfrm>
            <a:off x="609599" y="1289538"/>
            <a:ext cx="4165601"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t>Pinhole A dimension: </a:t>
            </a:r>
            <a:r>
              <a:rPr lang="en-US" sz="1600" dirty="0"/>
              <a:t>20mm</a:t>
            </a:r>
            <a:endParaRPr sz="1600" dirty="0"/>
          </a:p>
          <a:p>
            <a:pPr marL="50799" lvl="0" indent="0" algn="l" rtl="0">
              <a:lnSpc>
                <a:spcPct val="100000"/>
              </a:lnSpc>
              <a:spcBef>
                <a:spcPts val="800"/>
              </a:spcBef>
              <a:spcAft>
                <a:spcPts val="0"/>
              </a:spcAft>
              <a:buSzPts val="3000"/>
              <a:buNone/>
            </a:pPr>
            <a:endParaRPr dirty="0"/>
          </a:p>
        </p:txBody>
      </p:sp>
      <p:pic>
        <p:nvPicPr>
          <p:cNvPr id="124" name="Google Shape;124;p12"/>
          <p:cNvPicPr preferRelativeResize="0"/>
          <p:nvPr/>
        </p:nvPicPr>
        <p:blipFill>
          <a:blip r:embed="rId3"/>
          <a:srcRect/>
          <a:stretch/>
        </p:blipFill>
        <p:spPr>
          <a:xfrm>
            <a:off x="9217103" y="707101"/>
            <a:ext cx="2008810" cy="1845934"/>
          </a:xfrm>
          <a:prstGeom prst="rect">
            <a:avLst/>
          </a:prstGeom>
          <a:noFill/>
          <a:ln>
            <a:noFill/>
          </a:ln>
        </p:spPr>
      </p:pic>
      <p:pic>
        <p:nvPicPr>
          <p:cNvPr id="125" name="Google Shape;125;p12"/>
          <p:cNvPicPr preferRelativeResize="0"/>
          <p:nvPr/>
        </p:nvPicPr>
        <p:blipFill>
          <a:blip r:embed="rId4"/>
          <a:srcRect/>
          <a:stretch/>
        </p:blipFill>
        <p:spPr>
          <a:xfrm>
            <a:off x="9217103" y="2651760"/>
            <a:ext cx="2008810" cy="1845934"/>
          </a:xfrm>
          <a:prstGeom prst="rect">
            <a:avLst/>
          </a:prstGeom>
          <a:noFill/>
          <a:ln>
            <a:noFill/>
          </a:ln>
        </p:spPr>
      </p:pic>
      <p:pic>
        <p:nvPicPr>
          <p:cNvPr id="9" name="Google Shape;124;p12">
            <a:extLst>
              <a:ext uri="{FF2B5EF4-FFF2-40B4-BE49-F238E27FC236}">
                <a16:creationId xmlns:a16="http://schemas.microsoft.com/office/drawing/2014/main" id="{6486FA26-9FFE-40A3-A36D-06E05C5DE686}"/>
              </a:ext>
            </a:extLst>
          </p:cNvPr>
          <p:cNvPicPr preferRelativeResize="0"/>
          <p:nvPr/>
        </p:nvPicPr>
        <p:blipFill>
          <a:blip r:embed="rId5"/>
          <a:srcRect/>
          <a:stretch/>
        </p:blipFill>
        <p:spPr>
          <a:xfrm>
            <a:off x="7132320" y="707101"/>
            <a:ext cx="2008810" cy="1845934"/>
          </a:xfrm>
          <a:prstGeom prst="rect">
            <a:avLst/>
          </a:prstGeom>
          <a:noFill/>
          <a:ln>
            <a:noFill/>
          </a:ln>
        </p:spPr>
      </p:pic>
      <p:pic>
        <p:nvPicPr>
          <p:cNvPr id="10" name="Google Shape;125;p12">
            <a:extLst>
              <a:ext uri="{FF2B5EF4-FFF2-40B4-BE49-F238E27FC236}">
                <a16:creationId xmlns:a16="http://schemas.microsoft.com/office/drawing/2014/main" id="{AF5E9983-7EC6-421B-A129-00054654B156}"/>
              </a:ext>
            </a:extLst>
          </p:cNvPr>
          <p:cNvPicPr preferRelativeResize="0"/>
          <p:nvPr/>
        </p:nvPicPr>
        <p:blipFill>
          <a:blip r:embed="rId6"/>
          <a:srcRect/>
          <a:stretch/>
        </p:blipFill>
        <p:spPr>
          <a:xfrm>
            <a:off x="7132320" y="2651760"/>
            <a:ext cx="2008810" cy="1845934"/>
          </a:xfrm>
          <a:prstGeom prst="rect">
            <a:avLst/>
          </a:prstGeom>
          <a:noFill/>
          <a:ln>
            <a:noFill/>
          </a:ln>
        </p:spPr>
      </p:pic>
      <p:pic>
        <p:nvPicPr>
          <p:cNvPr id="3" name="Picture 2">
            <a:extLst>
              <a:ext uri="{FF2B5EF4-FFF2-40B4-BE49-F238E27FC236}">
                <a16:creationId xmlns:a16="http://schemas.microsoft.com/office/drawing/2014/main" id="{274825D4-67FD-4CCF-B475-98A2CEAEC0C0}"/>
              </a:ext>
            </a:extLst>
          </p:cNvPr>
          <p:cNvPicPr>
            <a:picLocks noChangeAspect="1"/>
          </p:cNvPicPr>
          <p:nvPr/>
        </p:nvPicPr>
        <p:blipFill>
          <a:blip r:embed="rId7"/>
          <a:srcRect/>
          <a:stretch/>
        </p:blipFill>
        <p:spPr>
          <a:xfrm>
            <a:off x="690502" y="2182130"/>
            <a:ext cx="4003793" cy="3714750"/>
          </a:xfrm>
          <a:prstGeom prst="rect">
            <a:avLst/>
          </a:prstGeom>
        </p:spPr>
      </p:pic>
      <p:pic>
        <p:nvPicPr>
          <p:cNvPr id="12" name="Picture 11" descr="A picture containing bird&#10;&#10;Description automatically generated">
            <a:extLst>
              <a:ext uri="{FF2B5EF4-FFF2-40B4-BE49-F238E27FC236}">
                <a16:creationId xmlns:a16="http://schemas.microsoft.com/office/drawing/2014/main" id="{F77F2314-4CA9-4E05-830F-F70012F2CD27}"/>
              </a:ext>
            </a:extLst>
          </p:cNvPr>
          <p:cNvPicPr>
            <a:picLocks noChangeAspect="1"/>
          </p:cNvPicPr>
          <p:nvPr/>
        </p:nvPicPr>
        <p:blipFill>
          <a:blip r:embed="rId8">
            <a:alphaModFix amt="47000"/>
          </a:blip>
          <a:stretch>
            <a:fillRect/>
          </a:stretch>
        </p:blipFill>
        <p:spPr>
          <a:xfrm>
            <a:off x="10789920" y="5303520"/>
            <a:ext cx="1183005" cy="1357313"/>
          </a:xfrm>
          <a:prstGeom prst="rect">
            <a:avLst/>
          </a:prstGeom>
        </p:spPr>
      </p:pic>
      <p:sp>
        <p:nvSpPr>
          <p:cNvPr id="11" name="Google Shape;123;p12">
            <a:extLst>
              <a:ext uri="{FF2B5EF4-FFF2-40B4-BE49-F238E27FC236}">
                <a16:creationId xmlns:a16="http://schemas.microsoft.com/office/drawing/2014/main" id="{67224FB1-1ED7-4BDD-BE10-F155934377FC}"/>
              </a:ext>
            </a:extLst>
          </p:cNvPr>
          <p:cNvSpPr txBox="1">
            <a:spLocks/>
          </p:cNvSpPr>
          <p:nvPr/>
        </p:nvSpPr>
        <p:spPr>
          <a:xfrm>
            <a:off x="5498238" y="4700506"/>
            <a:ext cx="5003221" cy="1867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50799" indent="0">
              <a:buFont typeface="Arial"/>
              <a:buNone/>
            </a:pPr>
            <a:r>
              <a:rPr lang="en-US" sz="1600" dirty="0"/>
              <a:t>I reduced the size of the pin hole from 25mm to 20mm and this reduced the amount of light able to pass through. I am able to see a increase in clarity when going from the 25mm pine hole to the 20mm.</a:t>
            </a:r>
          </a:p>
        </p:txBody>
      </p:sp>
    </p:spTree>
    <p:extLst>
      <p:ext uri="{BB962C8B-B14F-4D97-AF65-F5344CB8AC3E}">
        <p14:creationId xmlns:p14="http://schemas.microsoft.com/office/powerpoint/2010/main" val="32192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a:t>
            </a:r>
            <a:endParaRPr/>
          </a:p>
        </p:txBody>
      </p:sp>
      <p:sp>
        <p:nvSpPr>
          <p:cNvPr id="123" name="Google Shape;123;p12"/>
          <p:cNvSpPr txBox="1">
            <a:spLocks noGrp="1"/>
          </p:cNvSpPr>
          <p:nvPr>
            <p:ph type="body" idx="1"/>
          </p:nvPr>
        </p:nvSpPr>
        <p:spPr>
          <a:xfrm>
            <a:off x="609599" y="1289538"/>
            <a:ext cx="4165601"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t>Pinhole A dimension: </a:t>
            </a:r>
            <a:r>
              <a:rPr lang="en-US" sz="1600" dirty="0"/>
              <a:t>15mm</a:t>
            </a:r>
            <a:endParaRPr sz="1600" dirty="0"/>
          </a:p>
          <a:p>
            <a:pPr marL="50799" lvl="0" indent="0" algn="l" rtl="0">
              <a:lnSpc>
                <a:spcPct val="100000"/>
              </a:lnSpc>
              <a:spcBef>
                <a:spcPts val="800"/>
              </a:spcBef>
              <a:spcAft>
                <a:spcPts val="0"/>
              </a:spcAft>
              <a:buSzPts val="3000"/>
              <a:buNone/>
            </a:pPr>
            <a:endParaRPr dirty="0"/>
          </a:p>
        </p:txBody>
      </p:sp>
      <p:pic>
        <p:nvPicPr>
          <p:cNvPr id="124" name="Google Shape;124;p12"/>
          <p:cNvPicPr preferRelativeResize="0"/>
          <p:nvPr/>
        </p:nvPicPr>
        <p:blipFill>
          <a:blip r:embed="rId3"/>
          <a:srcRect/>
          <a:stretch/>
        </p:blipFill>
        <p:spPr>
          <a:xfrm>
            <a:off x="9217103" y="707101"/>
            <a:ext cx="2008810" cy="1845934"/>
          </a:xfrm>
          <a:prstGeom prst="rect">
            <a:avLst/>
          </a:prstGeom>
          <a:noFill/>
          <a:ln>
            <a:noFill/>
          </a:ln>
        </p:spPr>
      </p:pic>
      <p:pic>
        <p:nvPicPr>
          <p:cNvPr id="125" name="Google Shape;125;p12"/>
          <p:cNvPicPr preferRelativeResize="0"/>
          <p:nvPr/>
        </p:nvPicPr>
        <p:blipFill>
          <a:blip r:embed="rId4"/>
          <a:srcRect/>
          <a:stretch/>
        </p:blipFill>
        <p:spPr>
          <a:xfrm>
            <a:off x="9217103" y="2651760"/>
            <a:ext cx="2008810" cy="1845934"/>
          </a:xfrm>
          <a:prstGeom prst="rect">
            <a:avLst/>
          </a:prstGeom>
          <a:noFill/>
          <a:ln>
            <a:noFill/>
          </a:ln>
        </p:spPr>
      </p:pic>
      <p:pic>
        <p:nvPicPr>
          <p:cNvPr id="9" name="Google Shape;124;p12">
            <a:extLst>
              <a:ext uri="{FF2B5EF4-FFF2-40B4-BE49-F238E27FC236}">
                <a16:creationId xmlns:a16="http://schemas.microsoft.com/office/drawing/2014/main" id="{6486FA26-9FFE-40A3-A36D-06E05C5DE686}"/>
              </a:ext>
            </a:extLst>
          </p:cNvPr>
          <p:cNvPicPr preferRelativeResize="0"/>
          <p:nvPr/>
        </p:nvPicPr>
        <p:blipFill>
          <a:blip r:embed="rId5"/>
          <a:srcRect/>
          <a:stretch/>
        </p:blipFill>
        <p:spPr>
          <a:xfrm>
            <a:off x="7132320" y="707101"/>
            <a:ext cx="2008810" cy="1845934"/>
          </a:xfrm>
          <a:prstGeom prst="rect">
            <a:avLst/>
          </a:prstGeom>
          <a:noFill/>
          <a:ln>
            <a:noFill/>
          </a:ln>
        </p:spPr>
      </p:pic>
      <p:pic>
        <p:nvPicPr>
          <p:cNvPr id="10" name="Google Shape;125;p12">
            <a:extLst>
              <a:ext uri="{FF2B5EF4-FFF2-40B4-BE49-F238E27FC236}">
                <a16:creationId xmlns:a16="http://schemas.microsoft.com/office/drawing/2014/main" id="{AF5E9983-7EC6-421B-A129-00054654B156}"/>
              </a:ext>
            </a:extLst>
          </p:cNvPr>
          <p:cNvPicPr preferRelativeResize="0"/>
          <p:nvPr/>
        </p:nvPicPr>
        <p:blipFill>
          <a:blip r:embed="rId6"/>
          <a:srcRect/>
          <a:stretch/>
        </p:blipFill>
        <p:spPr>
          <a:xfrm>
            <a:off x="7132320" y="2651760"/>
            <a:ext cx="2008810" cy="1845934"/>
          </a:xfrm>
          <a:prstGeom prst="rect">
            <a:avLst/>
          </a:prstGeom>
          <a:noFill/>
          <a:ln>
            <a:noFill/>
          </a:ln>
        </p:spPr>
      </p:pic>
      <p:pic>
        <p:nvPicPr>
          <p:cNvPr id="3" name="Picture 2">
            <a:extLst>
              <a:ext uri="{FF2B5EF4-FFF2-40B4-BE49-F238E27FC236}">
                <a16:creationId xmlns:a16="http://schemas.microsoft.com/office/drawing/2014/main" id="{274825D4-67FD-4CCF-B475-98A2CEAEC0C0}"/>
              </a:ext>
            </a:extLst>
          </p:cNvPr>
          <p:cNvPicPr>
            <a:picLocks noChangeAspect="1"/>
          </p:cNvPicPr>
          <p:nvPr/>
        </p:nvPicPr>
        <p:blipFill>
          <a:blip r:embed="rId7"/>
          <a:srcRect/>
          <a:stretch/>
        </p:blipFill>
        <p:spPr>
          <a:xfrm>
            <a:off x="724528" y="2182130"/>
            <a:ext cx="3935740" cy="3714750"/>
          </a:xfrm>
          <a:prstGeom prst="rect">
            <a:avLst/>
          </a:prstGeom>
        </p:spPr>
      </p:pic>
      <p:pic>
        <p:nvPicPr>
          <p:cNvPr id="12" name="Picture 11" descr="A picture containing bird&#10;&#10;Description automatically generated">
            <a:extLst>
              <a:ext uri="{FF2B5EF4-FFF2-40B4-BE49-F238E27FC236}">
                <a16:creationId xmlns:a16="http://schemas.microsoft.com/office/drawing/2014/main" id="{238F86C2-84C1-4641-8270-C2EB20BBBFC0}"/>
              </a:ext>
            </a:extLst>
          </p:cNvPr>
          <p:cNvPicPr>
            <a:picLocks noChangeAspect="1"/>
          </p:cNvPicPr>
          <p:nvPr/>
        </p:nvPicPr>
        <p:blipFill>
          <a:blip r:embed="rId8">
            <a:alphaModFix amt="47000"/>
          </a:blip>
          <a:stretch>
            <a:fillRect/>
          </a:stretch>
        </p:blipFill>
        <p:spPr>
          <a:xfrm>
            <a:off x="10789920" y="5303520"/>
            <a:ext cx="1183005" cy="1357313"/>
          </a:xfrm>
          <a:prstGeom prst="rect">
            <a:avLst/>
          </a:prstGeom>
        </p:spPr>
      </p:pic>
      <p:sp>
        <p:nvSpPr>
          <p:cNvPr id="11" name="Google Shape;123;p12">
            <a:extLst>
              <a:ext uri="{FF2B5EF4-FFF2-40B4-BE49-F238E27FC236}">
                <a16:creationId xmlns:a16="http://schemas.microsoft.com/office/drawing/2014/main" id="{ED4E02E8-F7E0-42ED-A42F-9E1921E1223D}"/>
              </a:ext>
            </a:extLst>
          </p:cNvPr>
          <p:cNvSpPr txBox="1">
            <a:spLocks/>
          </p:cNvSpPr>
          <p:nvPr/>
        </p:nvSpPr>
        <p:spPr>
          <a:xfrm>
            <a:off x="5498238" y="4700506"/>
            <a:ext cx="5003221" cy="1867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50799" indent="0">
              <a:buFont typeface="Arial"/>
              <a:buNone/>
            </a:pPr>
            <a:r>
              <a:rPr lang="en-US" sz="1600" dirty="0"/>
              <a:t>This is the 15mm pin hole and the image got darker. As expected the image became more clear than some of the previous experiments with larger pin holes.</a:t>
            </a:r>
          </a:p>
        </p:txBody>
      </p:sp>
    </p:spTree>
    <p:extLst>
      <p:ext uri="{BB962C8B-B14F-4D97-AF65-F5344CB8AC3E}">
        <p14:creationId xmlns:p14="http://schemas.microsoft.com/office/powerpoint/2010/main" val="148497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a:t>
            </a:r>
            <a:endParaRPr/>
          </a:p>
        </p:txBody>
      </p:sp>
      <p:sp>
        <p:nvSpPr>
          <p:cNvPr id="123" name="Google Shape;123;p12"/>
          <p:cNvSpPr txBox="1">
            <a:spLocks noGrp="1"/>
          </p:cNvSpPr>
          <p:nvPr>
            <p:ph type="body" idx="1"/>
          </p:nvPr>
        </p:nvSpPr>
        <p:spPr>
          <a:xfrm>
            <a:off x="609599" y="1289538"/>
            <a:ext cx="4165601"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t>Pinhole A dimension: </a:t>
            </a:r>
            <a:r>
              <a:rPr lang="en-US" sz="1600" dirty="0"/>
              <a:t>10mm</a:t>
            </a:r>
            <a:endParaRPr sz="1600" dirty="0"/>
          </a:p>
          <a:p>
            <a:pPr marL="50799" lvl="0" indent="0" algn="l" rtl="0">
              <a:lnSpc>
                <a:spcPct val="100000"/>
              </a:lnSpc>
              <a:spcBef>
                <a:spcPts val="800"/>
              </a:spcBef>
              <a:spcAft>
                <a:spcPts val="0"/>
              </a:spcAft>
              <a:buSzPts val="3000"/>
              <a:buNone/>
            </a:pPr>
            <a:endParaRPr dirty="0"/>
          </a:p>
        </p:txBody>
      </p:sp>
      <p:pic>
        <p:nvPicPr>
          <p:cNvPr id="124" name="Google Shape;124;p12"/>
          <p:cNvPicPr preferRelativeResize="0"/>
          <p:nvPr/>
        </p:nvPicPr>
        <p:blipFill>
          <a:blip r:embed="rId3"/>
          <a:srcRect/>
          <a:stretch/>
        </p:blipFill>
        <p:spPr>
          <a:xfrm>
            <a:off x="9217103" y="707101"/>
            <a:ext cx="2008810" cy="1845934"/>
          </a:xfrm>
          <a:prstGeom prst="rect">
            <a:avLst/>
          </a:prstGeom>
          <a:noFill/>
          <a:ln>
            <a:noFill/>
          </a:ln>
        </p:spPr>
      </p:pic>
      <p:pic>
        <p:nvPicPr>
          <p:cNvPr id="125" name="Google Shape;125;p12"/>
          <p:cNvPicPr preferRelativeResize="0"/>
          <p:nvPr/>
        </p:nvPicPr>
        <p:blipFill>
          <a:blip r:embed="rId4"/>
          <a:srcRect/>
          <a:stretch/>
        </p:blipFill>
        <p:spPr>
          <a:xfrm>
            <a:off x="9217103" y="2651760"/>
            <a:ext cx="2008810" cy="1845934"/>
          </a:xfrm>
          <a:prstGeom prst="rect">
            <a:avLst/>
          </a:prstGeom>
          <a:noFill/>
          <a:ln>
            <a:noFill/>
          </a:ln>
        </p:spPr>
      </p:pic>
      <p:pic>
        <p:nvPicPr>
          <p:cNvPr id="9" name="Google Shape;124;p12">
            <a:extLst>
              <a:ext uri="{FF2B5EF4-FFF2-40B4-BE49-F238E27FC236}">
                <a16:creationId xmlns:a16="http://schemas.microsoft.com/office/drawing/2014/main" id="{6486FA26-9FFE-40A3-A36D-06E05C5DE686}"/>
              </a:ext>
            </a:extLst>
          </p:cNvPr>
          <p:cNvPicPr preferRelativeResize="0"/>
          <p:nvPr/>
        </p:nvPicPr>
        <p:blipFill>
          <a:blip r:embed="rId5"/>
          <a:srcRect/>
          <a:stretch/>
        </p:blipFill>
        <p:spPr>
          <a:xfrm>
            <a:off x="7130504" y="707101"/>
            <a:ext cx="2008810" cy="1845934"/>
          </a:xfrm>
          <a:prstGeom prst="rect">
            <a:avLst/>
          </a:prstGeom>
          <a:noFill/>
          <a:ln>
            <a:noFill/>
          </a:ln>
        </p:spPr>
      </p:pic>
      <p:pic>
        <p:nvPicPr>
          <p:cNvPr id="10" name="Google Shape;125;p12">
            <a:extLst>
              <a:ext uri="{FF2B5EF4-FFF2-40B4-BE49-F238E27FC236}">
                <a16:creationId xmlns:a16="http://schemas.microsoft.com/office/drawing/2014/main" id="{AF5E9983-7EC6-421B-A129-00054654B156}"/>
              </a:ext>
            </a:extLst>
          </p:cNvPr>
          <p:cNvPicPr preferRelativeResize="0"/>
          <p:nvPr/>
        </p:nvPicPr>
        <p:blipFill>
          <a:blip r:embed="rId6"/>
          <a:srcRect/>
          <a:stretch/>
        </p:blipFill>
        <p:spPr>
          <a:xfrm>
            <a:off x="7130504" y="2651760"/>
            <a:ext cx="2008810" cy="1845934"/>
          </a:xfrm>
          <a:prstGeom prst="rect">
            <a:avLst/>
          </a:prstGeom>
          <a:noFill/>
          <a:ln>
            <a:noFill/>
          </a:ln>
        </p:spPr>
      </p:pic>
      <p:pic>
        <p:nvPicPr>
          <p:cNvPr id="3" name="Picture 2">
            <a:extLst>
              <a:ext uri="{FF2B5EF4-FFF2-40B4-BE49-F238E27FC236}">
                <a16:creationId xmlns:a16="http://schemas.microsoft.com/office/drawing/2014/main" id="{274825D4-67FD-4CCF-B475-98A2CEAEC0C0}"/>
              </a:ext>
            </a:extLst>
          </p:cNvPr>
          <p:cNvPicPr>
            <a:picLocks noChangeAspect="1"/>
          </p:cNvPicPr>
          <p:nvPr/>
        </p:nvPicPr>
        <p:blipFill>
          <a:blip r:embed="rId7"/>
          <a:srcRect/>
          <a:stretch/>
        </p:blipFill>
        <p:spPr>
          <a:xfrm>
            <a:off x="687386" y="2198282"/>
            <a:ext cx="4010025" cy="3682445"/>
          </a:xfrm>
          <a:prstGeom prst="rect">
            <a:avLst/>
          </a:prstGeom>
        </p:spPr>
      </p:pic>
      <p:pic>
        <p:nvPicPr>
          <p:cNvPr id="12" name="Picture 11" descr="A picture containing bird&#10;&#10;Description automatically generated">
            <a:extLst>
              <a:ext uri="{FF2B5EF4-FFF2-40B4-BE49-F238E27FC236}">
                <a16:creationId xmlns:a16="http://schemas.microsoft.com/office/drawing/2014/main" id="{845C8F8E-030A-4A59-BDA2-47D3BC90C868}"/>
              </a:ext>
            </a:extLst>
          </p:cNvPr>
          <p:cNvPicPr>
            <a:picLocks noChangeAspect="1"/>
          </p:cNvPicPr>
          <p:nvPr/>
        </p:nvPicPr>
        <p:blipFill>
          <a:blip r:embed="rId8">
            <a:alphaModFix amt="47000"/>
          </a:blip>
          <a:stretch>
            <a:fillRect/>
          </a:stretch>
        </p:blipFill>
        <p:spPr>
          <a:xfrm>
            <a:off x="10789920" y="5303520"/>
            <a:ext cx="1183005" cy="1357313"/>
          </a:xfrm>
          <a:prstGeom prst="rect">
            <a:avLst/>
          </a:prstGeom>
        </p:spPr>
      </p:pic>
      <p:sp>
        <p:nvSpPr>
          <p:cNvPr id="11" name="Google Shape;123;p12">
            <a:extLst>
              <a:ext uri="{FF2B5EF4-FFF2-40B4-BE49-F238E27FC236}">
                <a16:creationId xmlns:a16="http://schemas.microsoft.com/office/drawing/2014/main" id="{F7548997-488C-4346-9865-2F37D629EF76}"/>
              </a:ext>
            </a:extLst>
          </p:cNvPr>
          <p:cNvSpPr txBox="1">
            <a:spLocks/>
          </p:cNvSpPr>
          <p:nvPr/>
        </p:nvSpPr>
        <p:spPr>
          <a:xfrm>
            <a:off x="5498238" y="4700506"/>
            <a:ext cx="5003221" cy="1867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50799" indent="0">
              <a:buFont typeface="Arial"/>
              <a:buNone/>
            </a:pPr>
            <a:r>
              <a:rPr lang="en-US" sz="1600" dirty="0"/>
              <a:t>This was the 10mm pin hole and I believe it produced the best images overall. I expected that if I reduced the pin hole size further it would increase clarity but I had mixed results when reducing the diameter of the pin hole.</a:t>
            </a:r>
          </a:p>
        </p:txBody>
      </p:sp>
    </p:spTree>
    <p:extLst>
      <p:ext uri="{BB962C8B-B14F-4D97-AF65-F5344CB8AC3E}">
        <p14:creationId xmlns:p14="http://schemas.microsoft.com/office/powerpoint/2010/main" val="2834701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a:t>
            </a:r>
            <a:endParaRPr/>
          </a:p>
        </p:txBody>
      </p:sp>
      <p:sp>
        <p:nvSpPr>
          <p:cNvPr id="123" name="Google Shape;123;p12"/>
          <p:cNvSpPr txBox="1">
            <a:spLocks noGrp="1"/>
          </p:cNvSpPr>
          <p:nvPr>
            <p:ph type="body" idx="1"/>
          </p:nvPr>
        </p:nvSpPr>
        <p:spPr>
          <a:xfrm>
            <a:off x="609599" y="1289538"/>
            <a:ext cx="4165601"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t>Pinhole A dimension: </a:t>
            </a:r>
            <a:r>
              <a:rPr lang="en-US" sz="1600" dirty="0"/>
              <a:t>5mm</a:t>
            </a:r>
            <a:endParaRPr sz="1600" dirty="0"/>
          </a:p>
          <a:p>
            <a:pPr marL="50799" lvl="0" indent="0" algn="l" rtl="0">
              <a:lnSpc>
                <a:spcPct val="100000"/>
              </a:lnSpc>
              <a:spcBef>
                <a:spcPts val="800"/>
              </a:spcBef>
              <a:spcAft>
                <a:spcPts val="0"/>
              </a:spcAft>
              <a:buSzPts val="3000"/>
              <a:buNone/>
            </a:pPr>
            <a:endParaRPr dirty="0"/>
          </a:p>
        </p:txBody>
      </p:sp>
      <p:pic>
        <p:nvPicPr>
          <p:cNvPr id="124" name="Google Shape;124;p12"/>
          <p:cNvPicPr preferRelativeResize="0"/>
          <p:nvPr/>
        </p:nvPicPr>
        <p:blipFill>
          <a:blip r:embed="rId3"/>
          <a:srcRect/>
          <a:stretch/>
        </p:blipFill>
        <p:spPr>
          <a:xfrm>
            <a:off x="9217103" y="707101"/>
            <a:ext cx="2008810" cy="1845934"/>
          </a:xfrm>
          <a:prstGeom prst="rect">
            <a:avLst/>
          </a:prstGeom>
          <a:noFill/>
          <a:ln>
            <a:noFill/>
          </a:ln>
        </p:spPr>
      </p:pic>
      <p:pic>
        <p:nvPicPr>
          <p:cNvPr id="125" name="Google Shape;125;p12"/>
          <p:cNvPicPr preferRelativeResize="0"/>
          <p:nvPr/>
        </p:nvPicPr>
        <p:blipFill>
          <a:blip r:embed="rId4"/>
          <a:srcRect/>
          <a:stretch/>
        </p:blipFill>
        <p:spPr>
          <a:xfrm>
            <a:off x="9217103" y="2651760"/>
            <a:ext cx="2008810" cy="1845934"/>
          </a:xfrm>
          <a:prstGeom prst="rect">
            <a:avLst/>
          </a:prstGeom>
          <a:noFill/>
          <a:ln>
            <a:noFill/>
          </a:ln>
        </p:spPr>
      </p:pic>
      <p:pic>
        <p:nvPicPr>
          <p:cNvPr id="9" name="Google Shape;124;p12">
            <a:extLst>
              <a:ext uri="{FF2B5EF4-FFF2-40B4-BE49-F238E27FC236}">
                <a16:creationId xmlns:a16="http://schemas.microsoft.com/office/drawing/2014/main" id="{6486FA26-9FFE-40A3-A36D-06E05C5DE686}"/>
              </a:ext>
            </a:extLst>
          </p:cNvPr>
          <p:cNvPicPr preferRelativeResize="0"/>
          <p:nvPr/>
        </p:nvPicPr>
        <p:blipFill>
          <a:blip r:embed="rId5"/>
          <a:srcRect/>
          <a:stretch/>
        </p:blipFill>
        <p:spPr>
          <a:xfrm>
            <a:off x="7132320" y="707101"/>
            <a:ext cx="2008810" cy="1845934"/>
          </a:xfrm>
          <a:prstGeom prst="rect">
            <a:avLst/>
          </a:prstGeom>
          <a:noFill/>
          <a:ln>
            <a:noFill/>
          </a:ln>
        </p:spPr>
      </p:pic>
      <p:pic>
        <p:nvPicPr>
          <p:cNvPr id="10" name="Google Shape;125;p12">
            <a:extLst>
              <a:ext uri="{FF2B5EF4-FFF2-40B4-BE49-F238E27FC236}">
                <a16:creationId xmlns:a16="http://schemas.microsoft.com/office/drawing/2014/main" id="{AF5E9983-7EC6-421B-A129-00054654B156}"/>
              </a:ext>
            </a:extLst>
          </p:cNvPr>
          <p:cNvPicPr preferRelativeResize="0"/>
          <p:nvPr/>
        </p:nvPicPr>
        <p:blipFill>
          <a:blip r:embed="rId6"/>
          <a:srcRect/>
          <a:stretch/>
        </p:blipFill>
        <p:spPr>
          <a:xfrm>
            <a:off x="7132320" y="2651760"/>
            <a:ext cx="2008810" cy="1845934"/>
          </a:xfrm>
          <a:prstGeom prst="rect">
            <a:avLst/>
          </a:prstGeom>
          <a:noFill/>
          <a:ln>
            <a:noFill/>
          </a:ln>
        </p:spPr>
      </p:pic>
      <p:pic>
        <p:nvPicPr>
          <p:cNvPr id="3" name="Picture 2">
            <a:extLst>
              <a:ext uri="{FF2B5EF4-FFF2-40B4-BE49-F238E27FC236}">
                <a16:creationId xmlns:a16="http://schemas.microsoft.com/office/drawing/2014/main" id="{274825D4-67FD-4CCF-B475-98A2CEAEC0C0}"/>
              </a:ext>
            </a:extLst>
          </p:cNvPr>
          <p:cNvPicPr>
            <a:picLocks noChangeAspect="1"/>
          </p:cNvPicPr>
          <p:nvPr/>
        </p:nvPicPr>
        <p:blipFill>
          <a:blip r:embed="rId7"/>
          <a:srcRect/>
          <a:stretch/>
        </p:blipFill>
        <p:spPr>
          <a:xfrm>
            <a:off x="708023" y="2182130"/>
            <a:ext cx="3968750" cy="3714750"/>
          </a:xfrm>
          <a:prstGeom prst="rect">
            <a:avLst/>
          </a:prstGeom>
        </p:spPr>
      </p:pic>
      <p:pic>
        <p:nvPicPr>
          <p:cNvPr id="12" name="Picture 11" descr="A picture containing bird&#10;&#10;Description automatically generated">
            <a:extLst>
              <a:ext uri="{FF2B5EF4-FFF2-40B4-BE49-F238E27FC236}">
                <a16:creationId xmlns:a16="http://schemas.microsoft.com/office/drawing/2014/main" id="{D893A645-29E7-4E17-B53F-29E4487CA1F8}"/>
              </a:ext>
            </a:extLst>
          </p:cNvPr>
          <p:cNvPicPr>
            <a:picLocks noChangeAspect="1"/>
          </p:cNvPicPr>
          <p:nvPr/>
        </p:nvPicPr>
        <p:blipFill>
          <a:blip r:embed="rId8">
            <a:alphaModFix amt="47000"/>
          </a:blip>
          <a:stretch>
            <a:fillRect/>
          </a:stretch>
        </p:blipFill>
        <p:spPr>
          <a:xfrm>
            <a:off x="10789920" y="5303520"/>
            <a:ext cx="1183005" cy="1357313"/>
          </a:xfrm>
          <a:prstGeom prst="rect">
            <a:avLst/>
          </a:prstGeom>
        </p:spPr>
      </p:pic>
      <p:sp>
        <p:nvSpPr>
          <p:cNvPr id="13" name="Google Shape;123;p12">
            <a:extLst>
              <a:ext uri="{FF2B5EF4-FFF2-40B4-BE49-F238E27FC236}">
                <a16:creationId xmlns:a16="http://schemas.microsoft.com/office/drawing/2014/main" id="{CEA727D2-276B-4498-BBB7-2FB9D50ACA27}"/>
              </a:ext>
            </a:extLst>
          </p:cNvPr>
          <p:cNvSpPr txBox="1">
            <a:spLocks/>
          </p:cNvSpPr>
          <p:nvPr/>
        </p:nvSpPr>
        <p:spPr>
          <a:xfrm>
            <a:off x="5498238" y="4700506"/>
            <a:ext cx="5003221" cy="1867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50799" indent="0">
              <a:buFont typeface="Arial"/>
              <a:buNone/>
            </a:pPr>
            <a:r>
              <a:rPr lang="en-US" sz="1600" dirty="0"/>
              <a:t>This was the 5mm pin hole and I was surprised how going from a 10second exposure (top-left) to a 30second (bottom-right) did not make as much of a difference as I expected.</a:t>
            </a:r>
          </a:p>
        </p:txBody>
      </p:sp>
    </p:spTree>
    <p:extLst>
      <p:ext uri="{BB962C8B-B14F-4D97-AF65-F5344CB8AC3E}">
        <p14:creationId xmlns:p14="http://schemas.microsoft.com/office/powerpoint/2010/main" val="257295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a:t>
            </a:r>
            <a:endParaRPr/>
          </a:p>
        </p:txBody>
      </p:sp>
      <p:sp>
        <p:nvSpPr>
          <p:cNvPr id="123" name="Google Shape;123;p12"/>
          <p:cNvSpPr txBox="1">
            <a:spLocks noGrp="1"/>
          </p:cNvSpPr>
          <p:nvPr>
            <p:ph type="body" idx="1"/>
          </p:nvPr>
        </p:nvSpPr>
        <p:spPr>
          <a:xfrm>
            <a:off x="609599" y="1289538"/>
            <a:ext cx="4165601"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t>Pinhole A dimension: </a:t>
            </a:r>
            <a:r>
              <a:rPr lang="en-US" sz="1600" dirty="0"/>
              <a:t>3mm</a:t>
            </a:r>
            <a:endParaRPr sz="1600" dirty="0"/>
          </a:p>
          <a:p>
            <a:pPr marL="50799" lvl="0" indent="0" algn="l" rtl="0">
              <a:lnSpc>
                <a:spcPct val="100000"/>
              </a:lnSpc>
              <a:spcBef>
                <a:spcPts val="800"/>
              </a:spcBef>
              <a:spcAft>
                <a:spcPts val="0"/>
              </a:spcAft>
              <a:buSzPts val="3000"/>
              <a:buNone/>
            </a:pPr>
            <a:endParaRPr dirty="0"/>
          </a:p>
        </p:txBody>
      </p:sp>
      <p:pic>
        <p:nvPicPr>
          <p:cNvPr id="124" name="Google Shape;124;p12"/>
          <p:cNvPicPr preferRelativeResize="0"/>
          <p:nvPr/>
        </p:nvPicPr>
        <p:blipFill>
          <a:blip r:embed="rId3"/>
          <a:srcRect/>
          <a:stretch/>
        </p:blipFill>
        <p:spPr>
          <a:xfrm>
            <a:off x="9217103" y="707101"/>
            <a:ext cx="2008810" cy="1845934"/>
          </a:xfrm>
          <a:prstGeom prst="rect">
            <a:avLst/>
          </a:prstGeom>
          <a:noFill/>
          <a:ln>
            <a:noFill/>
          </a:ln>
        </p:spPr>
      </p:pic>
      <p:pic>
        <p:nvPicPr>
          <p:cNvPr id="125" name="Google Shape;125;p12"/>
          <p:cNvPicPr preferRelativeResize="0"/>
          <p:nvPr/>
        </p:nvPicPr>
        <p:blipFill>
          <a:blip r:embed="rId4"/>
          <a:srcRect/>
          <a:stretch/>
        </p:blipFill>
        <p:spPr>
          <a:xfrm>
            <a:off x="9217103" y="2651760"/>
            <a:ext cx="2008810" cy="1845934"/>
          </a:xfrm>
          <a:prstGeom prst="rect">
            <a:avLst/>
          </a:prstGeom>
          <a:noFill/>
          <a:ln>
            <a:noFill/>
          </a:ln>
        </p:spPr>
      </p:pic>
      <p:pic>
        <p:nvPicPr>
          <p:cNvPr id="9" name="Google Shape;124;p12">
            <a:extLst>
              <a:ext uri="{FF2B5EF4-FFF2-40B4-BE49-F238E27FC236}">
                <a16:creationId xmlns:a16="http://schemas.microsoft.com/office/drawing/2014/main" id="{6486FA26-9FFE-40A3-A36D-06E05C5DE686}"/>
              </a:ext>
            </a:extLst>
          </p:cNvPr>
          <p:cNvPicPr preferRelativeResize="0"/>
          <p:nvPr/>
        </p:nvPicPr>
        <p:blipFill>
          <a:blip r:embed="rId5"/>
          <a:srcRect/>
          <a:stretch/>
        </p:blipFill>
        <p:spPr>
          <a:xfrm>
            <a:off x="7132320" y="707101"/>
            <a:ext cx="2008810" cy="1845934"/>
          </a:xfrm>
          <a:prstGeom prst="rect">
            <a:avLst/>
          </a:prstGeom>
          <a:noFill/>
          <a:ln>
            <a:noFill/>
          </a:ln>
        </p:spPr>
      </p:pic>
      <p:pic>
        <p:nvPicPr>
          <p:cNvPr id="10" name="Google Shape;125;p12">
            <a:extLst>
              <a:ext uri="{FF2B5EF4-FFF2-40B4-BE49-F238E27FC236}">
                <a16:creationId xmlns:a16="http://schemas.microsoft.com/office/drawing/2014/main" id="{AF5E9983-7EC6-421B-A129-00054654B156}"/>
              </a:ext>
            </a:extLst>
          </p:cNvPr>
          <p:cNvPicPr preferRelativeResize="0"/>
          <p:nvPr/>
        </p:nvPicPr>
        <p:blipFill>
          <a:blip r:embed="rId6"/>
          <a:srcRect/>
          <a:stretch/>
        </p:blipFill>
        <p:spPr>
          <a:xfrm>
            <a:off x="7132320" y="2651760"/>
            <a:ext cx="2008810" cy="1845934"/>
          </a:xfrm>
          <a:prstGeom prst="rect">
            <a:avLst/>
          </a:prstGeom>
          <a:noFill/>
          <a:ln>
            <a:noFill/>
          </a:ln>
        </p:spPr>
      </p:pic>
      <p:pic>
        <p:nvPicPr>
          <p:cNvPr id="3" name="Picture 2">
            <a:extLst>
              <a:ext uri="{FF2B5EF4-FFF2-40B4-BE49-F238E27FC236}">
                <a16:creationId xmlns:a16="http://schemas.microsoft.com/office/drawing/2014/main" id="{274825D4-67FD-4CCF-B475-98A2CEAEC0C0}"/>
              </a:ext>
            </a:extLst>
          </p:cNvPr>
          <p:cNvPicPr>
            <a:picLocks noChangeAspect="1"/>
          </p:cNvPicPr>
          <p:nvPr/>
        </p:nvPicPr>
        <p:blipFill>
          <a:blip r:embed="rId7"/>
          <a:srcRect/>
          <a:stretch/>
        </p:blipFill>
        <p:spPr>
          <a:xfrm>
            <a:off x="745631" y="2182130"/>
            <a:ext cx="3893534" cy="3714750"/>
          </a:xfrm>
          <a:prstGeom prst="rect">
            <a:avLst/>
          </a:prstGeom>
        </p:spPr>
      </p:pic>
      <p:pic>
        <p:nvPicPr>
          <p:cNvPr id="12" name="Picture 11" descr="A picture containing bird&#10;&#10;Description automatically generated">
            <a:extLst>
              <a:ext uri="{FF2B5EF4-FFF2-40B4-BE49-F238E27FC236}">
                <a16:creationId xmlns:a16="http://schemas.microsoft.com/office/drawing/2014/main" id="{C3CE7DE5-BDC4-4E1A-8C1A-AC88C98BA120}"/>
              </a:ext>
            </a:extLst>
          </p:cNvPr>
          <p:cNvPicPr>
            <a:picLocks noChangeAspect="1"/>
          </p:cNvPicPr>
          <p:nvPr/>
        </p:nvPicPr>
        <p:blipFill>
          <a:blip r:embed="rId8">
            <a:alphaModFix amt="47000"/>
          </a:blip>
          <a:stretch>
            <a:fillRect/>
          </a:stretch>
        </p:blipFill>
        <p:spPr>
          <a:xfrm>
            <a:off x="10789920" y="5303520"/>
            <a:ext cx="1183005" cy="1357313"/>
          </a:xfrm>
          <a:prstGeom prst="rect">
            <a:avLst/>
          </a:prstGeom>
        </p:spPr>
      </p:pic>
      <p:sp>
        <p:nvSpPr>
          <p:cNvPr id="13" name="Google Shape;123;p12">
            <a:extLst>
              <a:ext uri="{FF2B5EF4-FFF2-40B4-BE49-F238E27FC236}">
                <a16:creationId xmlns:a16="http://schemas.microsoft.com/office/drawing/2014/main" id="{80445B51-9BAA-4AC7-905F-D6896859D9C6}"/>
              </a:ext>
            </a:extLst>
          </p:cNvPr>
          <p:cNvSpPr txBox="1">
            <a:spLocks/>
          </p:cNvSpPr>
          <p:nvPr/>
        </p:nvSpPr>
        <p:spPr>
          <a:xfrm>
            <a:off x="5498238" y="4700506"/>
            <a:ext cx="5003221" cy="1867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800"/>
              </a:spcBef>
              <a:spcAft>
                <a:spcPts val="0"/>
              </a:spcAft>
              <a:buClr>
                <a:srgbClr val="000000"/>
              </a:buClr>
              <a:buSzPts val="3000"/>
              <a:buFont typeface="Arial"/>
              <a:buChar char="●"/>
              <a:defRPr sz="1800" b="0" i="0" u="none" strike="noStrike" cap="none">
                <a:solidFill>
                  <a:schemeClr val="accent4"/>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50799" indent="0">
              <a:buFont typeface="Arial"/>
              <a:buNone/>
            </a:pPr>
            <a:r>
              <a:rPr lang="en-US" sz="1600" dirty="0"/>
              <a:t>This was the smallest pin hole I tested and it is clear that not much light is allowed to pass through the hole. I expected the image to get clearer the smaller I went with the hole size, but I do not observe more clarity from the 3mm over the 5mm pin hole.</a:t>
            </a:r>
          </a:p>
        </p:txBody>
      </p:sp>
    </p:spTree>
    <p:extLst>
      <p:ext uri="{BB962C8B-B14F-4D97-AF65-F5344CB8AC3E}">
        <p14:creationId xmlns:p14="http://schemas.microsoft.com/office/powerpoint/2010/main" val="2945751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Pinhole Dimensions - Details</a:t>
            </a:r>
            <a:endParaRPr/>
          </a:p>
        </p:txBody>
      </p:sp>
      <p:sp>
        <p:nvSpPr>
          <p:cNvPr id="132" name="Google Shape;132;p13"/>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What did you learn from this pinhole experiment?</a:t>
            </a:r>
            <a:endParaRPr dirty="0"/>
          </a:p>
          <a:p>
            <a:pPr marL="609585" lvl="0" indent="-368285" algn="l" rtl="0">
              <a:lnSpc>
                <a:spcPct val="100000"/>
              </a:lnSpc>
              <a:spcBef>
                <a:spcPts val="800"/>
              </a:spcBef>
              <a:spcAft>
                <a:spcPts val="0"/>
              </a:spcAft>
              <a:buSzPts val="3000"/>
              <a:buNone/>
            </a:pPr>
            <a:endParaRPr sz="2000" dirty="0"/>
          </a:p>
          <a:p>
            <a:pPr marL="1219170" lvl="1" indent="-507987" algn="l" rtl="0">
              <a:lnSpc>
                <a:spcPct val="100000"/>
              </a:lnSpc>
              <a:spcBef>
                <a:spcPts val="0"/>
              </a:spcBef>
              <a:spcAft>
                <a:spcPts val="0"/>
              </a:spcAft>
              <a:buSzPts val="2400"/>
              <a:buChar char="○"/>
            </a:pPr>
            <a:r>
              <a:rPr lang="en-US" sz="1800" dirty="0">
                <a:solidFill>
                  <a:schemeClr val="accent4"/>
                </a:solidFill>
              </a:rPr>
              <a:t>I learned the pin hole size affects the obscura image in many ways</a:t>
            </a:r>
          </a:p>
          <a:p>
            <a:pPr marL="711183" lvl="1" indent="0" algn="l" rtl="0">
              <a:lnSpc>
                <a:spcPct val="100000"/>
              </a:lnSpc>
              <a:spcBef>
                <a:spcPts val="0"/>
              </a:spcBef>
              <a:spcAft>
                <a:spcPts val="0"/>
              </a:spcAft>
              <a:buSzPts val="2400"/>
              <a:buNone/>
            </a:pPr>
            <a:endParaRPr lang="en-US" sz="1800" dirty="0">
              <a:solidFill>
                <a:schemeClr val="accent4"/>
              </a:solidFill>
            </a:endParaRPr>
          </a:p>
          <a:p>
            <a:pPr marL="1219170" lvl="1" indent="-507987" algn="l" rtl="0">
              <a:lnSpc>
                <a:spcPct val="100000"/>
              </a:lnSpc>
              <a:spcBef>
                <a:spcPts val="0"/>
              </a:spcBef>
              <a:spcAft>
                <a:spcPts val="0"/>
              </a:spcAft>
              <a:buSzPts val="2400"/>
              <a:buChar char="○"/>
            </a:pPr>
            <a:r>
              <a:rPr lang="en-US" sz="1800" dirty="0">
                <a:solidFill>
                  <a:schemeClr val="accent4"/>
                </a:solidFill>
              </a:rPr>
              <a:t>I learned about the pin hole limiting the light causes the image to be upside down due to the angle at which the light is able to make it through to the back of the box.</a:t>
            </a:r>
          </a:p>
          <a:p>
            <a:pPr marL="711183" lvl="1" indent="0" algn="l" rtl="0">
              <a:lnSpc>
                <a:spcPct val="100000"/>
              </a:lnSpc>
              <a:spcBef>
                <a:spcPts val="0"/>
              </a:spcBef>
              <a:spcAft>
                <a:spcPts val="0"/>
              </a:spcAft>
              <a:buSzPts val="2400"/>
              <a:buNone/>
            </a:pPr>
            <a:endParaRPr lang="en-US" sz="1800" dirty="0">
              <a:solidFill>
                <a:schemeClr val="accent4"/>
              </a:solidFill>
            </a:endParaRPr>
          </a:p>
          <a:p>
            <a:pPr marL="1219170" lvl="1" indent="-507987" algn="l" rtl="0">
              <a:lnSpc>
                <a:spcPct val="100000"/>
              </a:lnSpc>
              <a:spcBef>
                <a:spcPts val="0"/>
              </a:spcBef>
              <a:spcAft>
                <a:spcPts val="0"/>
              </a:spcAft>
              <a:buSzPts val="2400"/>
              <a:buChar char="○"/>
            </a:pPr>
            <a:r>
              <a:rPr lang="en-US" sz="1800" dirty="0">
                <a:solidFill>
                  <a:schemeClr val="accent4"/>
                </a:solidFill>
              </a:rPr>
              <a:t>The higher the object is in the real scene the lower it will be on the obscura display.</a:t>
            </a:r>
          </a:p>
          <a:p>
            <a:pPr marL="711183" lvl="1" indent="0" algn="l" rtl="0">
              <a:lnSpc>
                <a:spcPct val="100000"/>
              </a:lnSpc>
              <a:spcBef>
                <a:spcPts val="0"/>
              </a:spcBef>
              <a:spcAft>
                <a:spcPts val="0"/>
              </a:spcAft>
              <a:buSzPts val="2400"/>
              <a:buNone/>
            </a:pPr>
            <a:endParaRPr lang="en-US" sz="1800" dirty="0">
              <a:solidFill>
                <a:schemeClr val="accent4"/>
              </a:solidFill>
            </a:endParaRPr>
          </a:p>
          <a:p>
            <a:pPr marL="1219170" lvl="1" indent="-507987" algn="l" rtl="0">
              <a:lnSpc>
                <a:spcPct val="100000"/>
              </a:lnSpc>
              <a:spcBef>
                <a:spcPts val="0"/>
              </a:spcBef>
              <a:spcAft>
                <a:spcPts val="0"/>
              </a:spcAft>
              <a:buSzPts val="2400"/>
              <a:buChar char="○"/>
            </a:pPr>
            <a:r>
              <a:rPr lang="en-US" sz="1800" dirty="0">
                <a:solidFill>
                  <a:schemeClr val="accent4"/>
                </a:solidFill>
              </a:rPr>
              <a:t>I learned the larger the pin hole the more light is allowed to pass through which ultimately causes the images to be more blurry as the light rays </a:t>
            </a:r>
            <a:r>
              <a:rPr lang="en-US" sz="1800">
                <a:solidFill>
                  <a:schemeClr val="accent4"/>
                </a:solidFill>
              </a:rPr>
              <a:t>overlap.</a:t>
            </a:r>
          </a:p>
          <a:p>
            <a:pPr marL="711183" lvl="1" indent="0" algn="l" rtl="0">
              <a:lnSpc>
                <a:spcPct val="100000"/>
              </a:lnSpc>
              <a:spcBef>
                <a:spcPts val="0"/>
              </a:spcBef>
              <a:spcAft>
                <a:spcPts val="0"/>
              </a:spcAft>
              <a:buSzPts val="2400"/>
              <a:buNone/>
            </a:pPr>
            <a:endParaRPr lang="en-US" sz="1800" dirty="0">
              <a:solidFill>
                <a:schemeClr val="accent4"/>
              </a:solidFill>
            </a:endParaRPr>
          </a:p>
          <a:p>
            <a:pPr marL="1219170" lvl="1" indent="-507987" algn="l" rtl="0">
              <a:lnSpc>
                <a:spcPct val="100000"/>
              </a:lnSpc>
              <a:spcBef>
                <a:spcPts val="0"/>
              </a:spcBef>
              <a:spcAft>
                <a:spcPts val="0"/>
              </a:spcAft>
              <a:buSzPts val="2400"/>
              <a:buChar char="○"/>
            </a:pPr>
            <a:r>
              <a:rPr lang="en-US" sz="1800" dirty="0">
                <a:solidFill>
                  <a:schemeClr val="accent4"/>
                </a:solidFill>
              </a:rPr>
              <a:t>I learned you need to experiment a lot to produce great results with camera obscura</a:t>
            </a:r>
            <a:endParaRPr sz="1800" dirty="0">
              <a:solidFill>
                <a:schemeClr val="accent4"/>
              </a:solidFill>
            </a:endParaRPr>
          </a:p>
          <a:p>
            <a:pPr marL="1219170" lvl="1" indent="-355587" algn="l" rtl="0">
              <a:lnSpc>
                <a:spcPct val="100000"/>
              </a:lnSpc>
              <a:spcBef>
                <a:spcPts val="0"/>
              </a:spcBef>
              <a:spcAft>
                <a:spcPts val="0"/>
              </a:spcAft>
              <a:buSzPts val="2400"/>
              <a:buNone/>
            </a:pPr>
            <a:endParaRPr sz="1400" dirty="0">
              <a:solidFill>
                <a:schemeClr val="accent5"/>
              </a:solidFill>
            </a:endParaRP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spTree>
    <p:extLst>
      <p:ext uri="{BB962C8B-B14F-4D97-AF65-F5344CB8AC3E}">
        <p14:creationId xmlns:p14="http://schemas.microsoft.com/office/powerpoint/2010/main" val="212229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Project Retrospective</a:t>
            </a:r>
            <a:endParaRPr/>
          </a:p>
        </p:txBody>
      </p:sp>
      <p:sp>
        <p:nvSpPr>
          <p:cNvPr id="138" name="Google Shape;138;p14"/>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What were you happy with about your project? Discuss.</a:t>
            </a:r>
            <a:endParaRPr dirty="0"/>
          </a:p>
          <a:p>
            <a:pPr marL="609585" lvl="0" indent="-368285" algn="l" rtl="0">
              <a:lnSpc>
                <a:spcPct val="100000"/>
              </a:lnSpc>
              <a:spcBef>
                <a:spcPts val="800"/>
              </a:spcBef>
              <a:spcAft>
                <a:spcPts val="0"/>
              </a:spcAft>
              <a:buSzPts val="3000"/>
              <a:buNone/>
            </a:pPr>
            <a:endParaRPr dirty="0"/>
          </a:p>
          <a:p>
            <a:pPr marL="1219170" lvl="1" indent="-507987" algn="l" rtl="0">
              <a:lnSpc>
                <a:spcPct val="100000"/>
              </a:lnSpc>
              <a:spcBef>
                <a:spcPts val="0"/>
              </a:spcBef>
              <a:spcAft>
                <a:spcPts val="0"/>
              </a:spcAft>
              <a:buSzPts val="2400"/>
              <a:buChar char="○"/>
            </a:pPr>
            <a:r>
              <a:rPr lang="en-US" sz="1600" dirty="0">
                <a:solidFill>
                  <a:schemeClr val="accent4"/>
                </a:solidFill>
              </a:rPr>
              <a:t>I was really happy I was able to weave in one of my hobbies, 3d printing, into this project. I find 3d printing to be very interesting as you can just make something you need in only minutes to hours. I needed regulated pin holes, so I designed and printed them out. I needed a case for my camera, so I designed and printed one out. </a:t>
            </a:r>
          </a:p>
          <a:p>
            <a:pPr marL="1219170" lvl="1" indent="-507987" algn="l" rtl="0">
              <a:lnSpc>
                <a:spcPct val="100000"/>
              </a:lnSpc>
              <a:spcBef>
                <a:spcPts val="0"/>
              </a:spcBef>
              <a:spcAft>
                <a:spcPts val="0"/>
              </a:spcAft>
              <a:buSzPts val="2400"/>
              <a:buChar char="○"/>
            </a:pPr>
            <a:r>
              <a:rPr lang="en-US" sz="1600" dirty="0">
                <a:solidFill>
                  <a:schemeClr val="accent4"/>
                </a:solidFill>
              </a:rPr>
              <a:t>Another thing I was happy about with this project was exploring new things, such as the camera obscura. I found it very interesting how the scene is just projected onto the back wall of the box. I also found it interesting how the images display upside down, due to the angle of the light that travels through the pin hole. </a:t>
            </a:r>
          </a:p>
          <a:p>
            <a:pPr marL="711183" lvl="1" indent="0" algn="l" rtl="0">
              <a:lnSpc>
                <a:spcPct val="100000"/>
              </a:lnSpc>
              <a:spcBef>
                <a:spcPts val="0"/>
              </a:spcBef>
              <a:spcAft>
                <a:spcPts val="0"/>
              </a:spcAft>
              <a:buSzPts val="2400"/>
              <a:buNone/>
            </a:pPr>
            <a:endParaRPr dirty="0"/>
          </a:p>
          <a:p>
            <a:pPr marL="609585" lvl="0" indent="-558785" algn="l" rtl="0">
              <a:lnSpc>
                <a:spcPct val="100000"/>
              </a:lnSpc>
              <a:spcBef>
                <a:spcPts val="800"/>
              </a:spcBef>
              <a:spcAft>
                <a:spcPts val="0"/>
              </a:spcAft>
              <a:buSzPts val="3000"/>
              <a:buChar char="●"/>
            </a:pPr>
            <a:r>
              <a:rPr lang="en-US" dirty="0"/>
              <a:t>If you were to repeat the project, is there anything you would do differently knowing what you know now? Discuss.</a:t>
            </a:r>
            <a:endParaRPr dirty="0"/>
          </a:p>
          <a:p>
            <a:pPr marL="609585" lvl="0" indent="-368285" algn="l" rtl="0">
              <a:lnSpc>
                <a:spcPct val="100000"/>
              </a:lnSpc>
              <a:spcBef>
                <a:spcPts val="800"/>
              </a:spcBef>
              <a:spcAft>
                <a:spcPts val="0"/>
              </a:spcAft>
              <a:buSzPts val="3000"/>
              <a:buNone/>
            </a:pPr>
            <a:endParaRPr dirty="0"/>
          </a:p>
          <a:p>
            <a:pPr marL="1219170" lvl="1" indent="-507987" algn="l" rtl="0">
              <a:lnSpc>
                <a:spcPct val="100000"/>
              </a:lnSpc>
              <a:spcBef>
                <a:spcPts val="0"/>
              </a:spcBef>
              <a:spcAft>
                <a:spcPts val="0"/>
              </a:spcAft>
              <a:buSzPts val="2400"/>
              <a:buChar char="○"/>
            </a:pPr>
            <a:r>
              <a:rPr lang="en-US" sz="1600" dirty="0">
                <a:solidFill>
                  <a:schemeClr val="accent4"/>
                </a:solidFill>
              </a:rPr>
              <a:t>If I were to repeat this project I would avoid my failure of having my camera too far away from the screen in my camera obscura. Knowing this would saved me a lot of time and effort.</a:t>
            </a:r>
            <a:endParaRPr sz="1600" dirty="0">
              <a:solidFill>
                <a:schemeClr val="accent4"/>
              </a:solidFill>
            </a:endParaRP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Resources</a:t>
            </a:r>
            <a:endParaRPr/>
          </a:p>
        </p:txBody>
      </p:sp>
      <p:sp>
        <p:nvSpPr>
          <p:cNvPr id="162" name="Google Shape;162;p18"/>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r>
              <a:rPr lang="en-US" dirty="0">
                <a:hlinkClick r:id="rId3"/>
              </a:rPr>
              <a:t>https://padumedu.files.wordpress.com/2013/12/alhazen.jpg</a:t>
            </a:r>
            <a:endParaRPr lang="en-US" dirty="0"/>
          </a:p>
          <a:p>
            <a:pPr marL="609585" lvl="0" indent="-558785"/>
            <a:r>
              <a:rPr lang="en-US" dirty="0">
                <a:hlinkClick r:id="rId4"/>
              </a:rPr>
              <a:t>https://upload.wikimedia.org/wikipedia/commons/8/8a/Camera_obscura2.jpg</a:t>
            </a:r>
            <a:endParaRPr lang="en-US" dirty="0"/>
          </a:p>
          <a:p>
            <a:pPr marL="609585" lvl="0" indent="-558785"/>
            <a:r>
              <a:rPr lang="en-US" dirty="0">
                <a:hlinkClick r:id="rId5"/>
              </a:rPr>
              <a:t>https://github.gatech.edu/omscs6475/assignments/tree/master/A2-Camera_Obscura</a:t>
            </a:r>
            <a:endParaRPr lang="en-US" dirty="0"/>
          </a:p>
          <a:p>
            <a:pPr marL="609585" lvl="0" indent="-558785"/>
            <a:r>
              <a:rPr lang="en-US" dirty="0">
                <a:hlinkClick r:id="rId6"/>
              </a:rPr>
              <a:t>http://www.janetneuhauser.com/thoughts-on-lensless-photography/</a:t>
            </a:r>
            <a:endParaRPr lang="en-US" dirty="0"/>
          </a:p>
          <a:p>
            <a:pPr marL="609585" lvl="0" indent="-558785"/>
            <a:r>
              <a:rPr lang="en-US" dirty="0">
                <a:hlinkClick r:id="rId7"/>
              </a:rPr>
              <a:t>https://www.youtube.com/watch?v=Y0wenfVfHuo</a:t>
            </a:r>
            <a:endParaRPr lang="en-US" dirty="0"/>
          </a:p>
          <a:p>
            <a:pPr marL="609585" lvl="0" indent="-558785"/>
            <a:r>
              <a:rPr lang="en-US" dirty="0">
                <a:hlinkClick r:id="rId8"/>
              </a:rPr>
              <a:t>https://www.scratchapixel.com/lessons/3d-basic-rendering/3d-viewing-pinhole-camera</a:t>
            </a:r>
            <a:endParaRPr lang="en-US" dirty="0"/>
          </a:p>
          <a:p>
            <a:pPr marL="609585" lvl="0" indent="-558785"/>
            <a:r>
              <a:rPr lang="en-US" dirty="0">
                <a:hlinkClick r:id="rId9"/>
              </a:rPr>
              <a:t>https://www.draw.io/</a:t>
            </a:r>
            <a:r>
              <a:rPr lang="en-US" dirty="0"/>
              <a:t> - Used to make pin hole chart</a:t>
            </a:r>
          </a:p>
          <a:p>
            <a:pPr marL="609585" lvl="0" indent="-558785"/>
            <a:r>
              <a:rPr lang="en-US" dirty="0">
                <a:hlinkClick r:id="rId10"/>
              </a:rPr>
              <a:t>https://en.wikipedia.org/wiki/Inverse_trigonometric_functions</a:t>
            </a:r>
            <a:r>
              <a:rPr lang="en-US" dirty="0"/>
              <a:t> – Calculating FOV</a:t>
            </a:r>
          </a:p>
          <a:p>
            <a:pPr marL="609585" lvl="0" indent="-558785"/>
            <a:r>
              <a:rPr lang="en-US" dirty="0"/>
              <a:t>Microsoft Paint – Used to crop/resize some images</a:t>
            </a:r>
          </a:p>
          <a:p>
            <a:pPr marL="609585" lvl="0" indent="-558785"/>
            <a:r>
              <a:rPr lang="en-US" dirty="0"/>
              <a:t>Microsoft 3D Builder – Used to create the 3d models that I printed for this assignment</a:t>
            </a:r>
          </a:p>
          <a:p>
            <a:pPr marL="609585" lvl="0" indent="-558785"/>
            <a:r>
              <a:rPr lang="en-US" dirty="0"/>
              <a:t>Sony α5100 – My Camera</a:t>
            </a:r>
          </a:p>
          <a:p>
            <a:pPr marL="609585" lvl="0" indent="-558785"/>
            <a:r>
              <a:rPr lang="en-US" dirty="0"/>
              <a:t>Imaging Edge Mobile– Used to control the camera once the camera was sealed within the box</a:t>
            </a:r>
            <a:endParaRPr dirty="0"/>
          </a:p>
          <a:p>
            <a:pPr marL="609585" lvl="0" indent="-368285" algn="l" rtl="0">
              <a:lnSpc>
                <a:spcPct val="100000"/>
              </a:lnSpc>
              <a:spcBef>
                <a:spcPts val="800"/>
              </a:spcBef>
              <a:spcAft>
                <a:spcPts val="0"/>
              </a:spcAft>
              <a:buSzPts val="3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Scene - Details</a:t>
            </a:r>
            <a:endParaRPr/>
          </a:p>
        </p:txBody>
      </p:sp>
      <p:sp>
        <p:nvSpPr>
          <p:cNvPr id="70" name="Google Shape;70;p4"/>
          <p:cNvSpPr txBox="1">
            <a:spLocks noGrp="1"/>
          </p:cNvSpPr>
          <p:nvPr>
            <p:ph type="body" idx="1"/>
          </p:nvPr>
        </p:nvSpPr>
        <p:spPr>
          <a:xfrm>
            <a:off x="5927835" y="678730"/>
            <a:ext cx="6035040" cy="5619459"/>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sz="1600" dirty="0"/>
              <a:t>What was the </a:t>
            </a:r>
            <a:r>
              <a:rPr lang="en-US" sz="1600" b="1" dirty="0"/>
              <a:t>scene</a:t>
            </a:r>
            <a:r>
              <a:rPr lang="en-US" sz="1600" dirty="0"/>
              <a:t> of your camera obscura experiment? </a:t>
            </a:r>
            <a:endParaRPr dirty="0"/>
          </a:p>
          <a:p>
            <a:pPr marL="609585" lvl="0" indent="-368285" algn="l" rtl="0">
              <a:lnSpc>
                <a:spcPct val="100000"/>
              </a:lnSpc>
              <a:spcBef>
                <a:spcPts val="800"/>
              </a:spcBef>
              <a:spcAft>
                <a:spcPts val="0"/>
              </a:spcAft>
              <a:buSzPts val="3000"/>
              <a:buNone/>
            </a:pPr>
            <a:r>
              <a:rPr lang="en-US" sz="1600" dirty="0"/>
              <a:t>		The scene for my camera obscura experiment was of a small wooded area. There are many trees in the scene and very little disturbances, such as movement from wind.</a:t>
            </a:r>
          </a:p>
          <a:p>
            <a:pPr marL="609585" lvl="0" indent="-368285" algn="l" rtl="0">
              <a:lnSpc>
                <a:spcPct val="100000"/>
              </a:lnSpc>
              <a:spcBef>
                <a:spcPts val="800"/>
              </a:spcBef>
              <a:spcAft>
                <a:spcPts val="0"/>
              </a:spcAft>
              <a:buSzPts val="3000"/>
              <a:buNone/>
            </a:pPr>
            <a:r>
              <a:rPr lang="en-US" sz="1600" dirty="0"/>
              <a:t> </a:t>
            </a:r>
            <a:endParaRPr sz="1600" dirty="0"/>
          </a:p>
          <a:p>
            <a:pPr marL="609585" lvl="0" indent="-558785" algn="l" rtl="0">
              <a:lnSpc>
                <a:spcPct val="100000"/>
              </a:lnSpc>
              <a:spcBef>
                <a:spcPts val="800"/>
              </a:spcBef>
              <a:spcAft>
                <a:spcPts val="0"/>
              </a:spcAft>
              <a:buSzPts val="3000"/>
              <a:buChar char="●"/>
            </a:pPr>
            <a:r>
              <a:rPr lang="en-US" sz="1600" dirty="0"/>
              <a:t>What was the </a:t>
            </a:r>
            <a:r>
              <a:rPr lang="en-US" sz="1600" b="1" dirty="0"/>
              <a:t>site</a:t>
            </a:r>
            <a:r>
              <a:rPr lang="en-US" sz="1600" dirty="0"/>
              <a:t> of your camera obscura experiment? In other words, where were you standing when you captured this scene? (e.g. living room) </a:t>
            </a:r>
            <a:endParaRPr dirty="0"/>
          </a:p>
          <a:p>
            <a:pPr marL="609585" lvl="0" indent="-368285" algn="l" rtl="0">
              <a:lnSpc>
                <a:spcPct val="100000"/>
              </a:lnSpc>
              <a:spcBef>
                <a:spcPts val="800"/>
              </a:spcBef>
              <a:spcAft>
                <a:spcPts val="0"/>
              </a:spcAft>
              <a:buSzPts val="3000"/>
              <a:buNone/>
            </a:pPr>
            <a:r>
              <a:rPr lang="en-US" sz="1600" dirty="0"/>
              <a:t>		The site for my camera obscura experiment was behind my apartment. I placed my camera obscura on the ground in a marked location to keep things consistent.</a:t>
            </a:r>
          </a:p>
          <a:p>
            <a:pPr marL="609585" lvl="0" indent="-368285" algn="l" rtl="0">
              <a:lnSpc>
                <a:spcPct val="100000"/>
              </a:lnSpc>
              <a:spcBef>
                <a:spcPts val="800"/>
              </a:spcBef>
              <a:spcAft>
                <a:spcPts val="0"/>
              </a:spcAft>
              <a:buSzPts val="3000"/>
              <a:buNone/>
            </a:pPr>
            <a:endParaRPr sz="1600" dirty="0"/>
          </a:p>
          <a:p>
            <a:pPr marL="609585" lvl="0" indent="-558785" algn="l" rtl="0">
              <a:lnSpc>
                <a:spcPct val="100000"/>
              </a:lnSpc>
              <a:spcBef>
                <a:spcPts val="800"/>
              </a:spcBef>
              <a:spcAft>
                <a:spcPts val="0"/>
              </a:spcAft>
              <a:buSzPts val="3000"/>
              <a:buChar char="●"/>
            </a:pPr>
            <a:r>
              <a:rPr lang="en-US" sz="1600" dirty="0"/>
              <a:t>Why was this </a:t>
            </a:r>
            <a:r>
              <a:rPr lang="en-US" sz="1600" b="1" dirty="0"/>
              <a:t>site</a:t>
            </a:r>
            <a:r>
              <a:rPr lang="en-US" sz="1600" dirty="0"/>
              <a:t> appropriate for your camera obscura experiment? </a:t>
            </a:r>
            <a:endParaRPr dirty="0"/>
          </a:p>
          <a:p>
            <a:pPr marL="609585" lvl="0" indent="-368285" algn="l" rtl="0">
              <a:lnSpc>
                <a:spcPct val="100000"/>
              </a:lnSpc>
              <a:spcBef>
                <a:spcPts val="800"/>
              </a:spcBef>
              <a:spcAft>
                <a:spcPts val="0"/>
              </a:spcAft>
              <a:buSzPts val="3000"/>
              <a:buNone/>
            </a:pPr>
            <a:r>
              <a:rPr lang="en-US" sz="1600" dirty="0"/>
              <a:t>		This site was appropriate for my camera obscura experiment because the site does not change much. The reason changing is a concern is that having exposure times from 10s to 30s and if object in the site move, this will introduce artifacts or blurriness. </a:t>
            </a:r>
            <a:endParaRPr sz="1600" dirty="0"/>
          </a:p>
        </p:txBody>
      </p:sp>
      <p:pic>
        <p:nvPicPr>
          <p:cNvPr id="71" name="Google Shape;71;p4"/>
          <p:cNvPicPr preferRelativeResize="0">
            <a:picLocks noChangeAspect="1"/>
          </p:cNvPicPr>
          <p:nvPr/>
        </p:nvPicPr>
        <p:blipFill>
          <a:blip r:embed="rId3">
            <a:alphaModFix amt="90000"/>
          </a:blip>
          <a:srcRect/>
          <a:stretch/>
        </p:blipFill>
        <p:spPr>
          <a:xfrm>
            <a:off x="609599" y="1661289"/>
            <a:ext cx="5179723" cy="3453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Setup - Details</a:t>
            </a:r>
            <a:endParaRPr/>
          </a:p>
        </p:txBody>
      </p:sp>
      <p:sp>
        <p:nvSpPr>
          <p:cNvPr id="86" name="Google Shape;86;p6"/>
          <p:cNvSpPr txBox="1">
            <a:spLocks noGrp="1"/>
          </p:cNvSpPr>
          <p:nvPr>
            <p:ph type="body" idx="1"/>
          </p:nvPr>
        </p:nvSpPr>
        <p:spPr>
          <a:xfrm>
            <a:off x="609600" y="1160585"/>
            <a:ext cx="10972800" cy="5407215"/>
          </a:xfrm>
          <a:prstGeom prst="rect">
            <a:avLst/>
          </a:prstGeom>
          <a:noFill/>
          <a:ln>
            <a:noFill/>
          </a:ln>
        </p:spPr>
        <p:txBody>
          <a:bodyPr spcFirstLastPara="1" wrap="square" lIns="91425" tIns="91425" rIns="91425" bIns="91425" anchor="t" anchorCtr="0">
            <a:noAutofit/>
          </a:bodyPr>
          <a:lstStyle/>
          <a:p>
            <a:pPr marL="609584" lvl="0" indent="-558786" algn="l" rtl="0">
              <a:spcBef>
                <a:spcPts val="800"/>
              </a:spcBef>
              <a:spcAft>
                <a:spcPts val="0"/>
              </a:spcAft>
              <a:buSzPts val="3000"/>
              <a:buChar char="●"/>
            </a:pPr>
            <a:r>
              <a:rPr lang="en-US" dirty="0"/>
              <a:t>If you constructed a box camera obscura, explain why you were not able to build a room camera obscura.</a:t>
            </a:r>
            <a:endParaRPr dirty="0"/>
          </a:p>
          <a:p>
            <a:pPr marL="0" lvl="0" indent="0" algn="l" rtl="0">
              <a:spcBef>
                <a:spcPts val="800"/>
              </a:spcBef>
              <a:spcAft>
                <a:spcPts val="0"/>
              </a:spcAft>
              <a:buNone/>
            </a:pPr>
            <a:endParaRPr dirty="0"/>
          </a:p>
          <a:p>
            <a:pPr marL="793748" lvl="1" indent="-285750" defTabSz="803275">
              <a:spcBef>
                <a:spcPts val="800"/>
              </a:spcBef>
              <a:buSzPct val="125000"/>
              <a:buFont typeface="Wingdings" panose="05000000000000000000" pitchFamily="2" charset="2"/>
              <a:buChar char="q"/>
            </a:pPr>
            <a:r>
              <a:rPr lang="en-US" sz="1600" dirty="0">
                <a:solidFill>
                  <a:schemeClr val="accent4"/>
                </a:solidFill>
              </a:rPr>
              <a:t>I have one room where a camera obscura would be possible. All other rooms have too many opportunities for light to enter. It would be a very difficult task to try and cover up all or even most of the ways light could enter in any room other than my bed room. </a:t>
            </a:r>
          </a:p>
          <a:p>
            <a:pPr marL="507998" lvl="1" indent="0" defTabSz="803275">
              <a:spcBef>
                <a:spcPts val="800"/>
              </a:spcBef>
              <a:buSzPct val="125000"/>
              <a:buNone/>
            </a:pPr>
            <a:endParaRPr lang="en-US" sz="1600" dirty="0">
              <a:solidFill>
                <a:schemeClr val="accent4"/>
              </a:solidFill>
            </a:endParaRPr>
          </a:p>
          <a:p>
            <a:pPr marL="850898" lvl="1" indent="-342900">
              <a:spcBef>
                <a:spcPts val="800"/>
              </a:spcBef>
              <a:buSzPct val="125000"/>
              <a:buFont typeface="Wingdings" panose="05000000000000000000" pitchFamily="2" charset="2"/>
              <a:buChar char="q"/>
            </a:pPr>
            <a:r>
              <a:rPr lang="en-US" sz="1600" dirty="0">
                <a:solidFill>
                  <a:schemeClr val="accent4"/>
                </a:solidFill>
              </a:rPr>
              <a:t>The problem with my bed room is that it is where both my wife and I sleep. My wife and I have very different schedules. She works night shift and every weekend. </a:t>
            </a:r>
          </a:p>
          <a:p>
            <a:pPr marL="507998" lvl="1" indent="0">
              <a:spcBef>
                <a:spcPts val="800"/>
              </a:spcBef>
              <a:buSzPct val="125000"/>
              <a:buNone/>
            </a:pPr>
            <a:endParaRPr lang="en-US" sz="1600" dirty="0">
              <a:solidFill>
                <a:schemeClr val="accent4"/>
              </a:solidFill>
            </a:endParaRPr>
          </a:p>
          <a:p>
            <a:pPr marL="793748" lvl="1" indent="-285750">
              <a:spcBef>
                <a:spcPts val="800"/>
              </a:spcBef>
              <a:buSzPct val="125000"/>
              <a:buFont typeface="Wingdings" panose="05000000000000000000" pitchFamily="2" charset="2"/>
              <a:buChar char="q"/>
            </a:pPr>
            <a:r>
              <a:rPr lang="en-US" sz="1600" dirty="0">
                <a:solidFill>
                  <a:schemeClr val="accent4"/>
                </a:solidFill>
              </a:rPr>
              <a:t>I work until 5:00pm each week day and do not get home until after 6:00pm. This does not leave me with much time for a very bright scene to use for the camera obscura. I am forced to try and construct the camera obscura on a weekend where I will be able to use any part of the day light I wish.</a:t>
            </a:r>
          </a:p>
          <a:p>
            <a:pPr marL="507998" lvl="1" indent="0">
              <a:spcBef>
                <a:spcPts val="800"/>
              </a:spcBef>
              <a:buSzPct val="125000"/>
              <a:buNone/>
            </a:pPr>
            <a:endParaRPr lang="en-US" sz="1600" dirty="0">
              <a:solidFill>
                <a:schemeClr val="accent4"/>
              </a:solidFill>
            </a:endParaRPr>
          </a:p>
          <a:p>
            <a:pPr marL="850898" lvl="1" indent="-342900">
              <a:spcBef>
                <a:spcPts val="800"/>
              </a:spcBef>
              <a:buSzPct val="125000"/>
              <a:buFont typeface="Wingdings" panose="05000000000000000000" pitchFamily="2" charset="2"/>
              <a:buChar char="q"/>
            </a:pPr>
            <a:r>
              <a:rPr lang="en-US" sz="1600" dirty="0">
                <a:solidFill>
                  <a:schemeClr val="accent4"/>
                </a:solidFill>
              </a:rPr>
              <a:t>My wife works each weekend so she will be sleeping during the day and I am not going to go in there and disrupt her. </a:t>
            </a: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The Setup - Details</a:t>
            </a:r>
            <a:endParaRPr dirty="0"/>
          </a:p>
        </p:txBody>
      </p:sp>
      <p:sp>
        <p:nvSpPr>
          <p:cNvPr id="86" name="Google Shape;86;p6"/>
          <p:cNvSpPr txBox="1">
            <a:spLocks noGrp="1"/>
          </p:cNvSpPr>
          <p:nvPr>
            <p:ph type="body" idx="1"/>
          </p:nvPr>
        </p:nvSpPr>
        <p:spPr>
          <a:xfrm>
            <a:off x="609600" y="1289538"/>
            <a:ext cx="4933358" cy="4526800"/>
          </a:xfrm>
          <a:prstGeom prst="rect">
            <a:avLst/>
          </a:prstGeom>
          <a:noFill/>
          <a:ln>
            <a:noFill/>
          </a:ln>
        </p:spPr>
        <p:txBody>
          <a:bodyPr spcFirstLastPara="1" wrap="square" lIns="91425" tIns="91425" rIns="91425" bIns="91425" anchor="t" anchorCtr="0">
            <a:noAutofit/>
          </a:bodyPr>
          <a:lstStyle/>
          <a:p>
            <a:pPr marL="609584" lvl="0" indent="-558786" algn="l" rtl="0">
              <a:lnSpc>
                <a:spcPct val="100000"/>
              </a:lnSpc>
              <a:spcBef>
                <a:spcPts val="800"/>
              </a:spcBef>
              <a:spcAft>
                <a:spcPts val="0"/>
              </a:spcAft>
              <a:buSzPts val="3000"/>
              <a:buChar char="●"/>
            </a:pPr>
            <a:r>
              <a:rPr lang="en-US" dirty="0"/>
              <a:t>Describe &amp; explain the construction of your camera in detail. </a:t>
            </a:r>
            <a:endParaRPr dirty="0"/>
          </a:p>
          <a:p>
            <a:pPr marL="507998" lvl="1" indent="0">
              <a:spcBef>
                <a:spcPts val="800"/>
              </a:spcBef>
              <a:buSzPts val="3000"/>
              <a:buNone/>
            </a:pPr>
            <a:endParaRPr lang="en-US" sz="1600" dirty="0">
              <a:solidFill>
                <a:schemeClr val="accent4"/>
              </a:solidFill>
            </a:endParaRPr>
          </a:p>
          <a:p>
            <a:pPr marL="1066784" lvl="1" indent="-558786">
              <a:spcBef>
                <a:spcPts val="800"/>
              </a:spcBef>
              <a:buSzPts val="3000"/>
              <a:buFont typeface="Wingdings" panose="05000000000000000000" pitchFamily="2" charset="2"/>
              <a:buChar char="q"/>
            </a:pPr>
            <a:r>
              <a:rPr lang="en-US" sz="1600" dirty="0">
                <a:solidFill>
                  <a:schemeClr val="accent4"/>
                </a:solidFill>
              </a:rPr>
              <a:t>I 3d printed out the pin holes so I could have a more controlled setup</a:t>
            </a:r>
          </a:p>
          <a:p>
            <a:pPr marL="1066784" lvl="1" indent="-558786">
              <a:spcBef>
                <a:spcPts val="800"/>
              </a:spcBef>
              <a:buSzPts val="3000"/>
              <a:buFont typeface="Wingdings" panose="05000000000000000000" pitchFamily="2" charset="2"/>
              <a:buChar char="q"/>
            </a:pPr>
            <a:r>
              <a:rPr lang="en-US" sz="1600" dirty="0">
                <a:solidFill>
                  <a:schemeClr val="accent4"/>
                </a:solidFill>
              </a:rPr>
              <a:t>I wanted to test the affects the pin hole size make in the resulting image</a:t>
            </a:r>
          </a:p>
          <a:p>
            <a:pPr marL="1066784" lvl="1" indent="-558786">
              <a:spcBef>
                <a:spcPts val="800"/>
              </a:spcBef>
              <a:buSzPts val="3000"/>
              <a:buFont typeface="Wingdings" panose="05000000000000000000" pitchFamily="2" charset="2"/>
              <a:buChar char="q"/>
            </a:pPr>
            <a:r>
              <a:rPr lang="en-US" sz="1600" dirty="0">
                <a:solidFill>
                  <a:schemeClr val="accent4"/>
                </a:solidFill>
              </a:rPr>
              <a:t>I made 6 different sized pin holes 25mm, 20mm, 15mm, 10mm, 5mm, 3mm</a:t>
            </a:r>
          </a:p>
          <a:p>
            <a:pPr marL="507998" lvl="1" indent="0">
              <a:spcBef>
                <a:spcPts val="800"/>
              </a:spcBef>
              <a:buSzPts val="3000"/>
              <a:buNone/>
            </a:pPr>
            <a:endParaRPr lang="en-US" sz="1600" dirty="0">
              <a:solidFill>
                <a:schemeClr val="accent4"/>
              </a:solidFill>
            </a:endParaRPr>
          </a:p>
          <a:p>
            <a:pPr marL="507998" lvl="1" indent="0">
              <a:spcBef>
                <a:spcPts val="800"/>
              </a:spcBef>
              <a:buSzPts val="3000"/>
              <a:buNone/>
            </a:pPr>
            <a:endParaRPr lang="en-US" sz="1600" dirty="0">
              <a:solidFill>
                <a:schemeClr val="accent4"/>
              </a:solidFill>
            </a:endParaRP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pic>
        <p:nvPicPr>
          <p:cNvPr id="19" name="Picture 18">
            <a:extLst>
              <a:ext uri="{FF2B5EF4-FFF2-40B4-BE49-F238E27FC236}">
                <a16:creationId xmlns:a16="http://schemas.microsoft.com/office/drawing/2014/main" id="{B72C7AD3-2B71-476D-AC78-61507954997F}"/>
              </a:ext>
            </a:extLst>
          </p:cNvPr>
          <p:cNvPicPr>
            <a:picLocks noChangeAspect="1"/>
          </p:cNvPicPr>
          <p:nvPr/>
        </p:nvPicPr>
        <p:blipFill>
          <a:blip r:embed="rId3">
            <a:alphaModFix amt="90000"/>
          </a:blip>
          <a:srcRect/>
          <a:stretch/>
        </p:blipFill>
        <p:spPr>
          <a:xfrm>
            <a:off x="5542958" y="2594054"/>
            <a:ext cx="6213158" cy="3986689"/>
          </a:xfrm>
          <a:prstGeom prst="rect">
            <a:avLst/>
          </a:prstGeom>
        </p:spPr>
      </p:pic>
    </p:spTree>
    <p:extLst>
      <p:ext uri="{BB962C8B-B14F-4D97-AF65-F5344CB8AC3E}">
        <p14:creationId xmlns:p14="http://schemas.microsoft.com/office/powerpoint/2010/main" val="272328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Setup - Details</a:t>
            </a:r>
            <a:endParaRPr/>
          </a:p>
        </p:txBody>
      </p:sp>
      <p:sp>
        <p:nvSpPr>
          <p:cNvPr id="86" name="Google Shape;86;p6"/>
          <p:cNvSpPr txBox="1">
            <a:spLocks noGrp="1"/>
          </p:cNvSpPr>
          <p:nvPr>
            <p:ph type="body" idx="1"/>
          </p:nvPr>
        </p:nvSpPr>
        <p:spPr>
          <a:xfrm>
            <a:off x="609600" y="1289537"/>
            <a:ext cx="7327769" cy="3197621"/>
          </a:xfrm>
          <a:prstGeom prst="rect">
            <a:avLst/>
          </a:prstGeom>
          <a:noFill/>
          <a:ln>
            <a:noFill/>
          </a:ln>
        </p:spPr>
        <p:txBody>
          <a:bodyPr spcFirstLastPara="1" wrap="square" lIns="91425" tIns="91425" rIns="91425" bIns="91425" anchor="t" anchorCtr="0">
            <a:noAutofit/>
          </a:bodyPr>
          <a:lstStyle/>
          <a:p>
            <a:pPr marL="609584" lvl="0" indent="-558786" algn="l" rtl="0">
              <a:lnSpc>
                <a:spcPct val="100000"/>
              </a:lnSpc>
              <a:spcBef>
                <a:spcPts val="800"/>
              </a:spcBef>
              <a:spcAft>
                <a:spcPts val="0"/>
              </a:spcAft>
              <a:buSzPts val="3000"/>
              <a:buChar char="●"/>
            </a:pPr>
            <a:r>
              <a:rPr lang="en-US" dirty="0"/>
              <a:t>Describe &amp; explain the construction of your camera in detail. </a:t>
            </a:r>
            <a:endParaRPr dirty="0"/>
          </a:p>
          <a:p>
            <a:pPr marL="0" lvl="0" indent="0" algn="l" rtl="0">
              <a:lnSpc>
                <a:spcPct val="100000"/>
              </a:lnSpc>
              <a:spcBef>
                <a:spcPts val="800"/>
              </a:spcBef>
              <a:spcAft>
                <a:spcPts val="0"/>
              </a:spcAft>
              <a:buNone/>
            </a:pPr>
            <a:endParaRPr dirty="0"/>
          </a:p>
          <a:p>
            <a:pPr marL="1066784" lvl="1" indent="-558786">
              <a:spcBef>
                <a:spcPts val="800"/>
              </a:spcBef>
              <a:buSzPts val="3000"/>
              <a:buFont typeface="Wingdings" panose="05000000000000000000" pitchFamily="2" charset="2"/>
              <a:buChar char="q"/>
            </a:pPr>
            <a:r>
              <a:rPr lang="en-US" sz="1600" dirty="0">
                <a:solidFill>
                  <a:schemeClr val="accent4"/>
                </a:solidFill>
              </a:rPr>
              <a:t>I used a cardboard box which was approximately 81cm x 51.5cm x 47cm</a:t>
            </a:r>
          </a:p>
          <a:p>
            <a:pPr marL="1066784" lvl="1" indent="-558786">
              <a:spcBef>
                <a:spcPts val="800"/>
              </a:spcBef>
              <a:buSzPts val="3000"/>
              <a:buFont typeface="Wingdings" panose="05000000000000000000" pitchFamily="2" charset="2"/>
              <a:buChar char="q"/>
            </a:pPr>
            <a:r>
              <a:rPr lang="en-US" sz="1600" dirty="0">
                <a:solidFill>
                  <a:schemeClr val="accent4"/>
                </a:solidFill>
              </a:rPr>
              <a:t>I measured and marked of the area where I was going to cut out a hole to place the 3d printed pin holes</a:t>
            </a:r>
          </a:p>
          <a:p>
            <a:pPr marL="1066784" lvl="1" indent="-558786">
              <a:spcBef>
                <a:spcPts val="800"/>
              </a:spcBef>
              <a:buSzPts val="3000"/>
              <a:buFont typeface="Wingdings" panose="05000000000000000000" pitchFamily="2" charset="2"/>
              <a:buChar char="q"/>
            </a:pPr>
            <a:r>
              <a:rPr lang="en-US" sz="1600" dirty="0">
                <a:solidFill>
                  <a:schemeClr val="accent4"/>
                </a:solidFill>
              </a:rPr>
              <a:t>I cut the hole using an razor blade</a:t>
            </a:r>
          </a:p>
          <a:p>
            <a:pPr marL="1066784" lvl="1" indent="-558786">
              <a:spcBef>
                <a:spcPts val="800"/>
              </a:spcBef>
              <a:buSzPts val="3000"/>
              <a:buFont typeface="Wingdings" panose="05000000000000000000" pitchFamily="2" charset="2"/>
              <a:buChar char="q"/>
            </a:pPr>
            <a:endParaRPr lang="en-US" sz="1600" dirty="0">
              <a:solidFill>
                <a:schemeClr val="accent4"/>
              </a:solidFill>
            </a:endParaRPr>
          </a:p>
          <a:p>
            <a:pPr marL="507998" lvl="1" indent="0">
              <a:spcBef>
                <a:spcPts val="800"/>
              </a:spcBef>
              <a:buSzPts val="3000"/>
              <a:buNone/>
            </a:pPr>
            <a:endParaRPr lang="en-US" sz="1600" dirty="0">
              <a:solidFill>
                <a:schemeClr val="accent4"/>
              </a:solidFill>
            </a:endParaRP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pic>
        <p:nvPicPr>
          <p:cNvPr id="3" name="Picture 2" descr="A picture containing indoor, building, floor, cabinet&#10;&#10;Description automatically generated">
            <a:extLst>
              <a:ext uri="{FF2B5EF4-FFF2-40B4-BE49-F238E27FC236}">
                <a16:creationId xmlns:a16="http://schemas.microsoft.com/office/drawing/2014/main" id="{3544DC2D-F0D5-4809-9896-87190F084423}"/>
              </a:ext>
            </a:extLst>
          </p:cNvPr>
          <p:cNvPicPr>
            <a:picLocks noChangeAspect="1"/>
          </p:cNvPicPr>
          <p:nvPr/>
        </p:nvPicPr>
        <p:blipFill>
          <a:blip r:embed="rId3">
            <a:alphaModFix amt="90000"/>
          </a:blip>
          <a:stretch>
            <a:fillRect/>
          </a:stretch>
        </p:blipFill>
        <p:spPr>
          <a:xfrm>
            <a:off x="6268767" y="3180761"/>
            <a:ext cx="4630579" cy="3253740"/>
          </a:xfrm>
          <a:prstGeom prst="rect">
            <a:avLst/>
          </a:prstGeom>
        </p:spPr>
      </p:pic>
    </p:spTree>
    <p:extLst>
      <p:ext uri="{BB962C8B-B14F-4D97-AF65-F5344CB8AC3E}">
        <p14:creationId xmlns:p14="http://schemas.microsoft.com/office/powerpoint/2010/main" val="56529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Setup - Details</a:t>
            </a:r>
            <a:endParaRPr/>
          </a:p>
        </p:txBody>
      </p:sp>
      <p:sp>
        <p:nvSpPr>
          <p:cNvPr id="86" name="Google Shape;86;p6"/>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Discuss what you used to capture your image on (i.e. screen material)</a:t>
            </a:r>
            <a:endParaRPr dirty="0"/>
          </a:p>
          <a:p>
            <a:pPr marL="609585" lvl="0" indent="-368285" algn="l" rtl="0">
              <a:lnSpc>
                <a:spcPct val="100000"/>
              </a:lnSpc>
              <a:spcBef>
                <a:spcPts val="800"/>
              </a:spcBef>
              <a:spcAft>
                <a:spcPts val="0"/>
              </a:spcAft>
              <a:buSzPts val="3000"/>
              <a:buNone/>
            </a:pPr>
            <a:endParaRPr dirty="0"/>
          </a:p>
          <a:p>
            <a:pPr marL="1066785" lvl="1" indent="-558785">
              <a:spcBef>
                <a:spcPts val="800"/>
              </a:spcBef>
              <a:buSzPts val="3000"/>
              <a:buChar char="●"/>
            </a:pPr>
            <a:r>
              <a:rPr lang="en-US" sz="1600" dirty="0">
                <a:solidFill>
                  <a:schemeClr val="accent4"/>
                </a:solidFill>
              </a:rPr>
              <a:t>The back of the cardboard box was not the ideal screen material so I looked for a replacement.</a:t>
            </a:r>
          </a:p>
          <a:p>
            <a:pPr marL="1066785" lvl="1" indent="-558785">
              <a:spcBef>
                <a:spcPts val="800"/>
              </a:spcBef>
              <a:buSzPts val="3000"/>
              <a:buFont typeface="Arial"/>
              <a:buChar char="●"/>
            </a:pPr>
            <a:r>
              <a:rPr lang="en-US" sz="1600" dirty="0">
                <a:solidFill>
                  <a:schemeClr val="accent4"/>
                </a:solidFill>
              </a:rPr>
              <a:t>I found a ‘Puppy Pad’ which is a absorbent pad used to potty train puppies. The pad is placed by someone and the puppies are taught to use the bathroom on them.</a:t>
            </a:r>
          </a:p>
          <a:p>
            <a:pPr marL="1066785" lvl="1" indent="-558785">
              <a:spcBef>
                <a:spcPts val="800"/>
              </a:spcBef>
              <a:buSzPts val="3000"/>
              <a:buChar char="●"/>
            </a:pPr>
            <a:r>
              <a:rPr lang="en-US" sz="1600" dirty="0">
                <a:solidFill>
                  <a:schemeClr val="accent4"/>
                </a:solidFill>
              </a:rPr>
              <a:t>I covered the internal back wall of the box with the puppy pad. I glued the pad in place. This does add a textured pattern to my results but as with many examples of camera obscura, this can be a desirable effect. </a:t>
            </a: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508000" lvl="1" indent="0">
              <a:spcBef>
                <a:spcPts val="800"/>
              </a:spcBef>
              <a:buSzPts val="3000"/>
              <a:buNone/>
            </a:pPr>
            <a:endParaRPr lang="en-US" sz="1600" dirty="0">
              <a:solidFill>
                <a:schemeClr val="accent4"/>
              </a:solidFill>
            </a:endParaRPr>
          </a:p>
          <a:p>
            <a:pPr marL="609585" lvl="0" indent="-368285" algn="l" rtl="0">
              <a:lnSpc>
                <a:spcPct val="100000"/>
              </a:lnSpc>
              <a:spcBef>
                <a:spcPts val="800"/>
              </a:spcBef>
              <a:spcAft>
                <a:spcPts val="0"/>
              </a:spcAft>
              <a:buSzPts val="3000"/>
              <a:buNone/>
            </a:pPr>
            <a:endParaRPr dirty="0"/>
          </a:p>
        </p:txBody>
      </p:sp>
      <p:pic>
        <p:nvPicPr>
          <p:cNvPr id="7" name="Picture 6" descr="A picture containing wall, indoor&#10;&#10;Description automatically generated">
            <a:extLst>
              <a:ext uri="{FF2B5EF4-FFF2-40B4-BE49-F238E27FC236}">
                <a16:creationId xmlns:a16="http://schemas.microsoft.com/office/drawing/2014/main" id="{61DEF538-E054-4756-9D5C-8FE9477E504A}"/>
              </a:ext>
            </a:extLst>
          </p:cNvPr>
          <p:cNvPicPr>
            <a:picLocks noChangeAspect="1"/>
          </p:cNvPicPr>
          <p:nvPr/>
        </p:nvPicPr>
        <p:blipFill>
          <a:blip r:embed="rId3">
            <a:alphaModFix amt="90000"/>
          </a:blip>
          <a:stretch>
            <a:fillRect/>
          </a:stretch>
        </p:blipFill>
        <p:spPr>
          <a:xfrm>
            <a:off x="1350047" y="3928669"/>
            <a:ext cx="3571875" cy="2381250"/>
          </a:xfrm>
          <a:prstGeom prst="rect">
            <a:avLst/>
          </a:prstGeom>
        </p:spPr>
      </p:pic>
      <p:pic>
        <p:nvPicPr>
          <p:cNvPr id="12" name="Picture 11" descr="A picture containing box, indoor, container, wall&#10;&#10;Description automatically generated">
            <a:extLst>
              <a:ext uri="{FF2B5EF4-FFF2-40B4-BE49-F238E27FC236}">
                <a16:creationId xmlns:a16="http://schemas.microsoft.com/office/drawing/2014/main" id="{EFE7CDBA-B421-40D0-AA53-B665A3EF7525}"/>
              </a:ext>
            </a:extLst>
          </p:cNvPr>
          <p:cNvPicPr>
            <a:picLocks/>
          </p:cNvPicPr>
          <p:nvPr/>
        </p:nvPicPr>
        <p:blipFill>
          <a:blip r:embed="rId4">
            <a:alphaModFix amt="90000"/>
          </a:blip>
          <a:stretch>
            <a:fillRect/>
          </a:stretch>
        </p:blipFill>
        <p:spPr>
          <a:xfrm>
            <a:off x="7266649" y="3932479"/>
            <a:ext cx="3575304" cy="2377440"/>
          </a:xfrm>
          <a:prstGeom prst="rect">
            <a:avLst/>
          </a:prstGeom>
        </p:spPr>
      </p:pic>
    </p:spTree>
    <p:extLst>
      <p:ext uri="{BB962C8B-B14F-4D97-AF65-F5344CB8AC3E}">
        <p14:creationId xmlns:p14="http://schemas.microsoft.com/office/powerpoint/2010/main" val="78462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Setup - Details</a:t>
            </a:r>
            <a:endParaRPr/>
          </a:p>
        </p:txBody>
      </p:sp>
      <p:sp>
        <p:nvSpPr>
          <p:cNvPr id="86" name="Google Shape;86;p6"/>
          <p:cNvSpPr txBox="1">
            <a:spLocks noGrp="1"/>
          </p:cNvSpPr>
          <p:nvPr>
            <p:ph type="body" idx="1"/>
          </p:nvPr>
        </p:nvSpPr>
        <p:spPr>
          <a:xfrm>
            <a:off x="609600" y="1160586"/>
            <a:ext cx="6978977" cy="2157650"/>
          </a:xfrm>
          <a:prstGeom prst="rect">
            <a:avLst/>
          </a:prstGeom>
          <a:noFill/>
          <a:ln>
            <a:noFill/>
          </a:ln>
        </p:spPr>
        <p:txBody>
          <a:bodyPr spcFirstLastPara="1" wrap="square" lIns="91425" tIns="91425" rIns="91425" bIns="91425" anchor="t" anchorCtr="0">
            <a:noAutofit/>
          </a:bodyPr>
          <a:lstStyle/>
          <a:p>
            <a:pPr marL="609584" lvl="0" indent="-558786" algn="l" rtl="0">
              <a:lnSpc>
                <a:spcPct val="100000"/>
              </a:lnSpc>
              <a:spcBef>
                <a:spcPts val="800"/>
              </a:spcBef>
              <a:spcAft>
                <a:spcPts val="0"/>
              </a:spcAft>
              <a:buSzPts val="3000"/>
              <a:buChar char="●"/>
            </a:pPr>
            <a:r>
              <a:rPr lang="en-US" dirty="0"/>
              <a:t>Describe &amp; explain the construction of your camera in detail. </a:t>
            </a:r>
            <a:endParaRPr dirty="0"/>
          </a:p>
          <a:p>
            <a:pPr marL="0" lvl="0" indent="0" algn="l" rtl="0">
              <a:lnSpc>
                <a:spcPct val="100000"/>
              </a:lnSpc>
              <a:spcBef>
                <a:spcPts val="800"/>
              </a:spcBef>
              <a:spcAft>
                <a:spcPts val="0"/>
              </a:spcAft>
              <a:buNone/>
            </a:pPr>
            <a:endParaRPr dirty="0"/>
          </a:p>
          <a:p>
            <a:pPr marL="1066784" lvl="1" indent="-558786">
              <a:spcBef>
                <a:spcPts val="800"/>
              </a:spcBef>
              <a:buSzPts val="3000"/>
              <a:buFont typeface="Wingdings" panose="05000000000000000000" pitchFamily="2" charset="2"/>
              <a:buChar char="q"/>
            </a:pPr>
            <a:r>
              <a:rPr lang="en-US" sz="1600" dirty="0">
                <a:solidFill>
                  <a:schemeClr val="accent4"/>
                </a:solidFill>
              </a:rPr>
              <a:t>I designed a case in 3D builder to hold my camera during the experiment</a:t>
            </a:r>
          </a:p>
          <a:p>
            <a:pPr marL="1066784" lvl="1" indent="-558786">
              <a:spcBef>
                <a:spcPts val="800"/>
              </a:spcBef>
              <a:buSzPts val="3000"/>
              <a:buFont typeface="Wingdings" panose="05000000000000000000" pitchFamily="2" charset="2"/>
              <a:buChar char="q"/>
            </a:pPr>
            <a:r>
              <a:rPr lang="en-US" sz="1600" dirty="0">
                <a:solidFill>
                  <a:schemeClr val="accent4"/>
                </a:solidFill>
              </a:rPr>
              <a:t>I 3d printed that case and marked off the area where I would put my camera</a:t>
            </a:r>
          </a:p>
          <a:p>
            <a:pPr marL="1066784" lvl="1" indent="-558786">
              <a:spcBef>
                <a:spcPts val="800"/>
              </a:spcBef>
              <a:buSzPts val="3000"/>
              <a:buFont typeface="Wingdings" panose="05000000000000000000" pitchFamily="2" charset="2"/>
              <a:buChar char="q"/>
            </a:pPr>
            <a:endParaRPr lang="en-US" sz="1600" dirty="0">
              <a:solidFill>
                <a:schemeClr val="accent4"/>
              </a:solidFill>
            </a:endParaRP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pic>
        <p:nvPicPr>
          <p:cNvPr id="3" name="Picture 2" descr="A picture containing building, indoor, floor&#10;&#10;Description automatically generated">
            <a:extLst>
              <a:ext uri="{FF2B5EF4-FFF2-40B4-BE49-F238E27FC236}">
                <a16:creationId xmlns:a16="http://schemas.microsoft.com/office/drawing/2014/main" id="{1C89BB8F-F5A8-44EC-A42E-B0C155093A3A}"/>
              </a:ext>
            </a:extLst>
          </p:cNvPr>
          <p:cNvPicPr>
            <a:picLocks noChangeAspect="1"/>
          </p:cNvPicPr>
          <p:nvPr/>
        </p:nvPicPr>
        <p:blipFill>
          <a:blip r:embed="rId3">
            <a:alphaModFix amt="90000"/>
          </a:blip>
          <a:stretch>
            <a:fillRect/>
          </a:stretch>
        </p:blipFill>
        <p:spPr>
          <a:xfrm>
            <a:off x="979452" y="3249613"/>
            <a:ext cx="5000625" cy="3333750"/>
          </a:xfrm>
          <a:prstGeom prst="rect">
            <a:avLst/>
          </a:prstGeom>
        </p:spPr>
      </p:pic>
      <p:pic>
        <p:nvPicPr>
          <p:cNvPr id="5" name="Picture 4">
            <a:extLst>
              <a:ext uri="{FF2B5EF4-FFF2-40B4-BE49-F238E27FC236}">
                <a16:creationId xmlns:a16="http://schemas.microsoft.com/office/drawing/2014/main" id="{88839E8B-4F8E-4033-9AC0-9046CB6CD0E8}"/>
              </a:ext>
            </a:extLst>
          </p:cNvPr>
          <p:cNvPicPr>
            <a:picLocks noChangeAspect="1"/>
          </p:cNvPicPr>
          <p:nvPr/>
        </p:nvPicPr>
        <p:blipFill>
          <a:blip r:embed="rId4">
            <a:alphaModFix amt="90000"/>
          </a:blip>
          <a:stretch>
            <a:fillRect/>
          </a:stretch>
        </p:blipFill>
        <p:spPr>
          <a:xfrm>
            <a:off x="8208928" y="130177"/>
            <a:ext cx="3368993" cy="2807494"/>
          </a:xfrm>
          <a:prstGeom prst="rect">
            <a:avLst/>
          </a:prstGeom>
        </p:spPr>
      </p:pic>
      <p:pic>
        <p:nvPicPr>
          <p:cNvPr id="7" name="Picture 6" descr="A picture containing indoor, wall, floor&#10;&#10;Description automatically generated">
            <a:extLst>
              <a:ext uri="{FF2B5EF4-FFF2-40B4-BE49-F238E27FC236}">
                <a16:creationId xmlns:a16="http://schemas.microsoft.com/office/drawing/2014/main" id="{8CFDC86E-B33E-4F1F-9432-3ADF30C0D937}"/>
              </a:ext>
            </a:extLst>
          </p:cNvPr>
          <p:cNvPicPr>
            <a:picLocks noChangeAspect="1"/>
          </p:cNvPicPr>
          <p:nvPr/>
        </p:nvPicPr>
        <p:blipFill>
          <a:blip r:embed="rId5">
            <a:alphaModFix amt="90000"/>
          </a:blip>
          <a:stretch>
            <a:fillRect/>
          </a:stretch>
        </p:blipFill>
        <p:spPr>
          <a:xfrm>
            <a:off x="6096000" y="3249613"/>
            <a:ext cx="5001768" cy="3337560"/>
          </a:xfrm>
          <a:prstGeom prst="rect">
            <a:avLst/>
          </a:prstGeom>
        </p:spPr>
      </p:pic>
    </p:spTree>
    <p:extLst>
      <p:ext uri="{BB962C8B-B14F-4D97-AF65-F5344CB8AC3E}">
        <p14:creationId xmlns:p14="http://schemas.microsoft.com/office/powerpoint/2010/main" val="303299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The Setup - Details</a:t>
            </a:r>
            <a:endParaRPr/>
          </a:p>
        </p:txBody>
      </p:sp>
      <p:sp>
        <p:nvSpPr>
          <p:cNvPr id="86" name="Google Shape;86;p6"/>
          <p:cNvSpPr txBox="1">
            <a:spLocks noGrp="1"/>
          </p:cNvSpPr>
          <p:nvPr>
            <p:ph type="body" idx="1"/>
          </p:nvPr>
        </p:nvSpPr>
        <p:spPr>
          <a:xfrm>
            <a:off x="609600" y="1289538"/>
            <a:ext cx="6064577" cy="3442718"/>
          </a:xfrm>
          <a:prstGeom prst="rect">
            <a:avLst/>
          </a:prstGeom>
          <a:noFill/>
          <a:ln>
            <a:noFill/>
          </a:ln>
        </p:spPr>
        <p:txBody>
          <a:bodyPr spcFirstLastPara="1" wrap="square" lIns="91425" tIns="91425" rIns="91425" bIns="91425" anchor="t" anchorCtr="0">
            <a:noAutofit/>
          </a:bodyPr>
          <a:lstStyle/>
          <a:p>
            <a:pPr marL="609584" lvl="0" indent="-558786" algn="l" rtl="0">
              <a:lnSpc>
                <a:spcPct val="100000"/>
              </a:lnSpc>
              <a:spcBef>
                <a:spcPts val="800"/>
              </a:spcBef>
              <a:spcAft>
                <a:spcPts val="0"/>
              </a:spcAft>
              <a:buSzPts val="3000"/>
              <a:buChar char="●"/>
            </a:pPr>
            <a:r>
              <a:rPr lang="en-US" dirty="0"/>
              <a:t>Describe &amp; explain the construction of your camera in detail. </a:t>
            </a:r>
            <a:endParaRPr dirty="0"/>
          </a:p>
          <a:p>
            <a:pPr marL="0" lvl="0" indent="0" algn="l" rtl="0">
              <a:lnSpc>
                <a:spcPct val="100000"/>
              </a:lnSpc>
              <a:spcBef>
                <a:spcPts val="800"/>
              </a:spcBef>
              <a:spcAft>
                <a:spcPts val="0"/>
              </a:spcAft>
              <a:buNone/>
            </a:pPr>
            <a:endParaRPr dirty="0"/>
          </a:p>
          <a:p>
            <a:pPr marL="1066784" lvl="1" indent="-558786">
              <a:spcBef>
                <a:spcPts val="800"/>
              </a:spcBef>
              <a:buSzPts val="3000"/>
              <a:buFont typeface="Wingdings" panose="05000000000000000000" pitchFamily="2" charset="2"/>
              <a:buChar char="q"/>
            </a:pPr>
            <a:r>
              <a:rPr lang="en-US" sz="1600" dirty="0">
                <a:solidFill>
                  <a:schemeClr val="accent4"/>
                </a:solidFill>
              </a:rPr>
              <a:t>I sealed up my Sony </a:t>
            </a:r>
            <a:r>
              <a:rPr lang="el-GR" sz="1600" dirty="0">
                <a:solidFill>
                  <a:schemeClr val="accent4"/>
                </a:solidFill>
              </a:rPr>
              <a:t>α</a:t>
            </a:r>
            <a:r>
              <a:rPr lang="en-US" sz="1600" dirty="0">
                <a:solidFill>
                  <a:schemeClr val="accent4"/>
                </a:solidFill>
              </a:rPr>
              <a:t>5100 inside the box using Gorilla tape ( similar to duct tape )</a:t>
            </a:r>
          </a:p>
          <a:p>
            <a:pPr marL="1066784" lvl="1" indent="-558786">
              <a:spcBef>
                <a:spcPts val="800"/>
              </a:spcBef>
              <a:buSzPts val="3000"/>
              <a:buFont typeface="Wingdings" panose="05000000000000000000" pitchFamily="2" charset="2"/>
              <a:buChar char="q"/>
            </a:pPr>
            <a:r>
              <a:rPr lang="en-US" sz="1600" dirty="0">
                <a:solidFill>
                  <a:schemeClr val="accent4"/>
                </a:solidFill>
              </a:rPr>
              <a:t>I controlled my camera remotely using Imaging Edge Mobile </a:t>
            </a:r>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pic>
        <p:nvPicPr>
          <p:cNvPr id="3" name="Picture 2" descr="A picture containing floor, indoor, wall, table&#10;&#10;Description automatically generated">
            <a:extLst>
              <a:ext uri="{FF2B5EF4-FFF2-40B4-BE49-F238E27FC236}">
                <a16:creationId xmlns:a16="http://schemas.microsoft.com/office/drawing/2014/main" id="{A98865B3-C97B-4EDB-96D9-FB8D901DDF1A}"/>
              </a:ext>
            </a:extLst>
          </p:cNvPr>
          <p:cNvPicPr>
            <a:picLocks noChangeAspect="1"/>
          </p:cNvPicPr>
          <p:nvPr/>
        </p:nvPicPr>
        <p:blipFill>
          <a:blip r:embed="rId3">
            <a:alphaModFix amt="90000"/>
          </a:blip>
          <a:stretch>
            <a:fillRect/>
          </a:stretch>
        </p:blipFill>
        <p:spPr>
          <a:xfrm>
            <a:off x="7021195" y="1052774"/>
            <a:ext cx="4561205" cy="4058285"/>
          </a:xfrm>
          <a:prstGeom prst="rect">
            <a:avLst/>
          </a:prstGeom>
        </p:spPr>
      </p:pic>
    </p:spTree>
    <p:extLst>
      <p:ext uri="{BB962C8B-B14F-4D97-AF65-F5344CB8AC3E}">
        <p14:creationId xmlns:p14="http://schemas.microsoft.com/office/powerpoint/2010/main" val="4197647311"/>
      </p:ext>
    </p:extLst>
  </p:cSld>
  <p:clrMapOvr>
    <a:masterClrMapping/>
  </p:clrMapOvr>
</p:sld>
</file>

<file path=ppt/theme/theme1.xml><?xml version="1.0" encoding="utf-8"?>
<a:theme xmlns:a="http://schemas.openxmlformats.org/drawingml/2006/main" name="GaTech-CS6475">
  <a:themeElements>
    <a:clrScheme name="Custom 4">
      <a:dk1>
        <a:srgbClr val="00234E"/>
      </a:dk1>
      <a:lt1>
        <a:srgbClr val="FFFFFF"/>
      </a:lt1>
      <a:dk2>
        <a:srgbClr val="00224E"/>
      </a:dk2>
      <a:lt2>
        <a:srgbClr val="FEFFFF"/>
      </a:lt2>
      <a:accent1>
        <a:srgbClr val="988950"/>
      </a:accent1>
      <a:accent2>
        <a:srgbClr val="EFAC00"/>
      </a:accent2>
      <a:accent3>
        <a:srgbClr val="B3C500"/>
      </a:accent3>
      <a:accent4>
        <a:srgbClr val="4D4E4D"/>
      </a:accent4>
      <a:accent5>
        <a:srgbClr val="006CD7"/>
      </a:accent5>
      <a:accent6>
        <a:srgbClr val="BD3617"/>
      </a:accent6>
      <a:hlink>
        <a:srgbClr val="004AA5"/>
      </a:hlink>
      <a:folHlink>
        <a:srgbClr val="0073E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E2AF2881D47E4E9604BC338952F310" ma:contentTypeVersion="11" ma:contentTypeDescription="Create a new document." ma:contentTypeScope="" ma:versionID="85a437b029125add3a6b9850e2269a39">
  <xsd:schema xmlns:xsd="http://www.w3.org/2001/XMLSchema" xmlns:xs="http://www.w3.org/2001/XMLSchema" xmlns:p="http://schemas.microsoft.com/office/2006/metadata/properties" xmlns:ns3="b405ba0f-cc16-423f-b764-90c3046db0ca" xmlns:ns4="a97c86ee-95a1-40d7-a7aa-bc245b93e639" targetNamespace="http://schemas.microsoft.com/office/2006/metadata/properties" ma:root="true" ma:fieldsID="138c6cc3604bd1bc5debedf691a5ea60" ns3:_="" ns4:_="">
    <xsd:import namespace="b405ba0f-cc16-423f-b764-90c3046db0ca"/>
    <xsd:import namespace="a97c86ee-95a1-40d7-a7aa-bc245b93e6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05ba0f-cc16-423f-b764-90c3046db0c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7c86ee-95a1-40d7-a7aa-bc245b93e6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5B801B-A002-4809-9E91-DDC33FC29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05ba0f-cc16-423f-b764-90c3046db0ca"/>
    <ds:schemaRef ds:uri="a97c86ee-95a1-40d7-a7aa-bc245b93e6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A97466-66F3-4D32-9813-7DE9A36E2D26}">
  <ds:schemaRefs>
    <ds:schemaRef ds:uri="http://schemas.microsoft.com/office/2006/metadata/properties"/>
    <ds:schemaRef ds:uri="b405ba0f-cc16-423f-b764-90c3046db0ca"/>
    <ds:schemaRef ds:uri="a97c86ee-95a1-40d7-a7aa-bc245b93e639"/>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terms/"/>
    <ds:schemaRef ds:uri="http://purl.org/dc/dcmitype/"/>
  </ds:schemaRefs>
</ds:datastoreItem>
</file>

<file path=customXml/itemProps3.xml><?xml version="1.0" encoding="utf-8"?>
<ds:datastoreItem xmlns:ds="http://schemas.openxmlformats.org/officeDocument/2006/customXml" ds:itemID="{ECD1AA41-1C3C-413E-8978-662EAD8469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371</TotalTime>
  <Words>2131</Words>
  <Application>Microsoft Office PowerPoint</Application>
  <PresentationFormat>Widescreen</PresentationFormat>
  <Paragraphs>202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Wingdings</vt:lpstr>
      <vt:lpstr>GaTech-CS6475</vt:lpstr>
      <vt:lpstr>PowerPoint Presentation</vt:lpstr>
      <vt:lpstr>Camera Obscura Project Overview</vt:lpstr>
      <vt:lpstr>The Scene - Details</vt:lpstr>
      <vt:lpstr>The Setup - Details</vt:lpstr>
      <vt:lpstr>The Setup - Details</vt:lpstr>
      <vt:lpstr>The Setup - Details</vt:lpstr>
      <vt:lpstr>The Setup - Details</vt:lpstr>
      <vt:lpstr>The Setup - Details</vt:lpstr>
      <vt:lpstr>The Setup - Details</vt:lpstr>
      <vt:lpstr>The Setup - Failures</vt:lpstr>
      <vt:lpstr>The Final Image(s)</vt:lpstr>
      <vt:lpstr>The Final Image(s)</vt:lpstr>
      <vt:lpstr>The Final Image(s)</vt:lpstr>
      <vt:lpstr>The Final Image(s)</vt:lpstr>
      <vt:lpstr>The Final Image(s) - Details</vt:lpstr>
      <vt:lpstr>The Final Image(s) – Field of View</vt:lpstr>
      <vt:lpstr>The Final Image(s) – Field of View</vt:lpstr>
      <vt:lpstr>The Final Image(s) – Field of View Continued</vt:lpstr>
      <vt:lpstr>Pinhole Dimensions</vt:lpstr>
      <vt:lpstr>Pinhole Dimensions</vt:lpstr>
      <vt:lpstr>Pinhole Dimensions</vt:lpstr>
      <vt:lpstr>Pinhole Dimensions</vt:lpstr>
      <vt:lpstr>Pinhole Dimensions</vt:lpstr>
      <vt:lpstr>Pinhole Dimensions</vt:lpstr>
      <vt:lpstr>Pinhole Dimensions - Details</vt:lpstr>
      <vt:lpstr>Project Retrospective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Ward</dc:creator>
  <cp:lastModifiedBy>Adams, Joshua C</cp:lastModifiedBy>
  <cp:revision>2</cp:revision>
  <dcterms:created xsi:type="dcterms:W3CDTF">2019-08-29T21:08:27Z</dcterms:created>
  <dcterms:modified xsi:type="dcterms:W3CDTF">2019-09-15T21:40:26Z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0x01010045E2AF2881D47E4E9604BC338952F310</vt:lpwstr>
  </property>
</Properties>
</file>