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LFOEbsjKFD3FsXpv54Ao0c6TP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13"/>
          <p:cNvSpPr txBox="1">
            <a:spLocks noGrp="1"/>
          </p:cNvSpPr>
          <p:nvPr>
            <p:ph type="subTitle" idx="1"/>
          </p:nvPr>
        </p:nvSpPr>
        <p:spPr>
          <a:xfrm>
            <a:off x="914400" y="3061046"/>
            <a:ext cx="10363200" cy="1046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000"/>
              <a:buNone/>
              <a:defRPr sz="3600">
                <a:solidFill>
                  <a:schemeClr val="dk2"/>
                </a:solidFill>
              </a:defRPr>
            </a:lvl1pPr>
            <a:lvl2pPr lvl="1" algn="ctr">
              <a:lnSpc>
                <a:spcPct val="100000"/>
              </a:lnSpc>
              <a:spcBef>
                <a:spcPts val="0"/>
              </a:spcBef>
              <a:spcAft>
                <a:spcPts val="0"/>
              </a:spcAft>
              <a:buClr>
                <a:schemeClr val="dk2"/>
              </a:buClr>
              <a:buSzPts val="3000"/>
              <a:buNone/>
              <a:defRPr sz="4000">
                <a:solidFill>
                  <a:schemeClr val="dk2"/>
                </a:solidFill>
              </a:defRPr>
            </a:lvl2pPr>
            <a:lvl3pPr lvl="2" algn="ctr">
              <a:lnSpc>
                <a:spcPct val="100000"/>
              </a:lnSpc>
              <a:spcBef>
                <a:spcPts val="0"/>
              </a:spcBef>
              <a:spcAft>
                <a:spcPts val="0"/>
              </a:spcAft>
              <a:buClr>
                <a:schemeClr val="dk2"/>
              </a:buClr>
              <a:buSzPts val="3000"/>
              <a:buNone/>
              <a:defRPr sz="4000">
                <a:solidFill>
                  <a:schemeClr val="dk2"/>
                </a:solidFill>
              </a:defRPr>
            </a:lvl3pPr>
            <a:lvl4pPr lvl="3" algn="ctr">
              <a:lnSpc>
                <a:spcPct val="100000"/>
              </a:lnSpc>
              <a:spcBef>
                <a:spcPts val="0"/>
              </a:spcBef>
              <a:spcAft>
                <a:spcPts val="0"/>
              </a:spcAft>
              <a:buClr>
                <a:schemeClr val="dk2"/>
              </a:buClr>
              <a:buSzPts val="3000"/>
              <a:buNone/>
              <a:defRPr sz="4000">
                <a:solidFill>
                  <a:schemeClr val="dk2"/>
                </a:solidFill>
              </a:defRPr>
            </a:lvl4pPr>
            <a:lvl5pPr lvl="4" algn="ctr">
              <a:lnSpc>
                <a:spcPct val="100000"/>
              </a:lnSpc>
              <a:spcBef>
                <a:spcPts val="0"/>
              </a:spcBef>
              <a:spcAft>
                <a:spcPts val="0"/>
              </a:spcAft>
              <a:buClr>
                <a:schemeClr val="dk2"/>
              </a:buClr>
              <a:buSzPts val="3000"/>
              <a:buNone/>
              <a:defRPr sz="4000">
                <a:solidFill>
                  <a:schemeClr val="dk2"/>
                </a:solidFill>
              </a:defRPr>
            </a:lvl5pPr>
            <a:lvl6pPr lvl="5" algn="ctr">
              <a:lnSpc>
                <a:spcPct val="100000"/>
              </a:lnSpc>
              <a:spcBef>
                <a:spcPts val="0"/>
              </a:spcBef>
              <a:spcAft>
                <a:spcPts val="0"/>
              </a:spcAft>
              <a:buClr>
                <a:schemeClr val="dk2"/>
              </a:buClr>
              <a:buSzPts val="3000"/>
              <a:buNone/>
              <a:defRPr sz="4000">
                <a:solidFill>
                  <a:schemeClr val="dk2"/>
                </a:solidFill>
              </a:defRPr>
            </a:lvl6pPr>
            <a:lvl7pPr lvl="6" algn="ctr">
              <a:lnSpc>
                <a:spcPct val="100000"/>
              </a:lnSpc>
              <a:spcBef>
                <a:spcPts val="0"/>
              </a:spcBef>
              <a:spcAft>
                <a:spcPts val="0"/>
              </a:spcAft>
              <a:buClr>
                <a:schemeClr val="dk2"/>
              </a:buClr>
              <a:buSzPts val="3000"/>
              <a:buNone/>
              <a:defRPr sz="4000">
                <a:solidFill>
                  <a:schemeClr val="dk2"/>
                </a:solidFill>
              </a:defRPr>
            </a:lvl7pPr>
            <a:lvl8pPr lvl="7" algn="ctr">
              <a:lnSpc>
                <a:spcPct val="100000"/>
              </a:lnSpc>
              <a:spcBef>
                <a:spcPts val="0"/>
              </a:spcBef>
              <a:spcAft>
                <a:spcPts val="0"/>
              </a:spcAft>
              <a:buClr>
                <a:schemeClr val="dk2"/>
              </a:buClr>
              <a:buSzPts val="3000"/>
              <a:buNone/>
              <a:defRPr sz="4000">
                <a:solidFill>
                  <a:schemeClr val="dk2"/>
                </a:solidFill>
              </a:defRPr>
            </a:lvl8pPr>
            <a:lvl9pPr lvl="8" algn="ctr">
              <a:lnSpc>
                <a:spcPct val="100000"/>
              </a:lnSpc>
              <a:spcBef>
                <a:spcPts val="0"/>
              </a:spcBef>
              <a:spcAft>
                <a:spcPts val="0"/>
              </a:spcAft>
              <a:buClr>
                <a:schemeClr val="dk2"/>
              </a:buClr>
              <a:buSzPts val="3000"/>
              <a:buNone/>
              <a:defRPr sz="4000">
                <a:solidFill>
                  <a:schemeClr val="dk2"/>
                </a:solidFill>
              </a:defRPr>
            </a:lvl9pPr>
          </a:lstStyle>
          <a:p>
            <a:endParaRPr/>
          </a:p>
        </p:txBody>
      </p:sp>
      <p:sp>
        <p:nvSpPr>
          <p:cNvPr id="16" name="Google Shape;16;p13"/>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13"/>
          <p:cNvSpPr txBox="1">
            <a:spLocks noGrp="1"/>
          </p:cNvSpPr>
          <p:nvPr>
            <p:ph type="body" idx="2"/>
          </p:nvPr>
        </p:nvSpPr>
        <p:spPr>
          <a:xfrm>
            <a:off x="914400" y="4125160"/>
            <a:ext cx="10363200" cy="693025"/>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600"/>
              </a:spcBef>
              <a:spcAft>
                <a:spcPts val="0"/>
              </a:spcAft>
              <a:buSzPts val="3000"/>
              <a:buNone/>
              <a:defRPr sz="2800">
                <a:solidFill>
                  <a:schemeClr val="accent4"/>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pic>
        <p:nvPicPr>
          <p:cNvPr id="18" name="Google Shape;18;p13"/>
          <p:cNvPicPr preferRelativeResize="0"/>
          <p:nvPr/>
        </p:nvPicPr>
        <p:blipFill rotWithShape="1">
          <a:blip r:embed="rId2">
            <a:alphaModFix/>
          </a:blip>
          <a:srcRect/>
          <a:stretch/>
        </p:blipFill>
        <p:spPr>
          <a:xfrm>
            <a:off x="4654550" y="769843"/>
            <a:ext cx="2882900" cy="1219200"/>
          </a:xfrm>
          <a:prstGeom prst="rect">
            <a:avLst/>
          </a:prstGeom>
          <a:noFill/>
          <a:ln>
            <a:noFill/>
          </a:ln>
        </p:spPr>
      </p:pic>
      <p:sp>
        <p:nvSpPr>
          <p:cNvPr id="19" name="Google Shape;19;p13"/>
          <p:cNvSpPr txBox="1">
            <a:spLocks noGrp="1"/>
          </p:cNvSpPr>
          <p:nvPr>
            <p:ph type="body" idx="3"/>
          </p:nvPr>
        </p:nvSpPr>
        <p:spPr>
          <a:xfrm>
            <a:off x="914400" y="4841875"/>
            <a:ext cx="10363200" cy="620713"/>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600"/>
              </a:spcBef>
              <a:spcAft>
                <a:spcPts val="0"/>
              </a:spcAft>
              <a:buSzPts val="3000"/>
              <a:buNone/>
              <a:defRPr sz="2400">
                <a:solidFill>
                  <a:schemeClr val="accent1"/>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0" name="Google Shape;20;p13"/>
          <p:cNvSpPr txBox="1"/>
          <p:nvPr/>
        </p:nvSpPr>
        <p:spPr>
          <a:xfrm>
            <a:off x="914400" y="1514646"/>
            <a:ext cx="10363200" cy="1546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4800"/>
              <a:buFont typeface="Arial"/>
              <a:buNone/>
            </a:pPr>
            <a:r>
              <a:rPr lang="en-US" sz="4800" b="1" i="0" u="none" strike="noStrike" cap="none">
                <a:solidFill>
                  <a:schemeClr val="dk1"/>
                </a:solidFill>
                <a:latin typeface="Arial"/>
                <a:ea typeface="Arial"/>
                <a:cs typeface="Arial"/>
                <a:sym typeface="Arial"/>
              </a:rPr>
              <a:t>Computational Photography</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2800">
                <a:solidFill>
                  <a:schemeClr val="dk2"/>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3" name="Google Shape;23;p14"/>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sz="1800">
                <a:solidFill>
                  <a:schemeClr val="accent4"/>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4" name="Google Shape;24;p14"/>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
        <p:cNvGrpSpPr/>
        <p:nvPr/>
      </p:nvGrpSpPr>
      <p:grpSpPr>
        <a:xfrm>
          <a:off x="0" y="0"/>
          <a:ext cx="0" cy="0"/>
          <a:chOff x="0" y="0"/>
          <a:chExt cx="0" cy="0"/>
        </a:xfrm>
      </p:grpSpPr>
      <p:sp>
        <p:nvSpPr>
          <p:cNvPr id="26" name="Google Shape;26;p15"/>
          <p:cNvSpPr txBox="1">
            <a:spLocks noGrp="1"/>
          </p:cNvSpPr>
          <p:nvPr>
            <p:ph type="body" idx="1"/>
          </p:nvPr>
        </p:nvSpPr>
        <p:spPr>
          <a:xfrm>
            <a:off x="609600" y="5875079"/>
            <a:ext cx="10972800" cy="6928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0"/>
              </a:spcBef>
              <a:spcAft>
                <a:spcPts val="0"/>
              </a:spcAft>
              <a:buClr>
                <a:schemeClr val="dk1"/>
              </a:buClr>
              <a:buSzPts val="1800"/>
              <a:buNone/>
              <a:defRPr sz="2400">
                <a:solidFill>
                  <a:schemeClr val="dk1"/>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7" name="Google Shape;27;p15"/>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0" name="Google Shape;30;p16"/>
          <p:cNvSpPr txBox="1">
            <a:spLocks noGrp="1"/>
          </p:cNvSpPr>
          <p:nvPr>
            <p:ph type="body" idx="1"/>
          </p:nvPr>
        </p:nvSpPr>
        <p:spPr>
          <a:xfrm>
            <a:off x="609600" y="1600200"/>
            <a:ext cx="5326000" cy="4967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1" name="Google Shape;31;p16"/>
          <p:cNvSpPr txBox="1">
            <a:spLocks noGrp="1"/>
          </p:cNvSpPr>
          <p:nvPr>
            <p:ph type="body" idx="2"/>
          </p:nvPr>
        </p:nvSpPr>
        <p:spPr>
          <a:xfrm>
            <a:off x="6256365" y="1600200"/>
            <a:ext cx="5326000" cy="4967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2" name="Google Shape;32;p16"/>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17"/>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609600" y="1600200"/>
            <a:ext cx="10972800" cy="4967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000000"/>
              </a:buClr>
              <a:buSzPts val="3000"/>
              <a:buFont typeface="Arial"/>
              <a:buChar char="●"/>
              <a:defRPr sz="3000" b="0" i="0" u="none" strike="noStrike" cap="none">
                <a:solidFill>
                  <a:srgbClr val="000000"/>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endParaRPr/>
          </a:p>
        </p:txBody>
      </p:sp>
      <p:sp>
        <p:nvSpPr>
          <p:cNvPr id="12" name="Google Shape;12;p12"/>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2"/>
          <p:cNvSpPr txBox="1"/>
          <p:nvPr/>
        </p:nvSpPr>
        <p:spPr>
          <a:xfrm>
            <a:off x="0" y="6592100"/>
            <a:ext cx="3612800" cy="2660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333" b="0" i="0" u="none" strike="noStrike" cap="none">
                <a:solidFill>
                  <a:srgbClr val="999999"/>
                </a:solidFill>
                <a:latin typeface="Arial"/>
                <a:ea typeface="Arial"/>
                <a:cs typeface="Arial"/>
                <a:sym typeface="Arial"/>
              </a:rPr>
              <a:t>CS 6475 - Fall 2019</a:t>
            </a:r>
            <a:endParaRPr sz="1333" b="0" i="0" u="none" strike="noStrike" cap="none">
              <a:solidFill>
                <a:srgbClr val="99999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te.nkmk.me/en/python-opencv-numpy-alpha-blend-mas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scipy-lectures.org/advanced/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a:spLocks noGrp="1"/>
          </p:cNvSpPr>
          <p:nvPr>
            <p:ph type="subTitle" idx="1"/>
          </p:nvPr>
        </p:nvSpPr>
        <p:spPr>
          <a:xfrm>
            <a:off x="914400" y="3061046"/>
            <a:ext cx="10363200" cy="1046400"/>
          </a:xfrm>
          <a:prstGeom prst="rect">
            <a:avLst/>
          </a:prstGeom>
          <a:noFill/>
          <a:ln>
            <a:noFill/>
          </a:ln>
        </p:spPr>
        <p:txBody>
          <a:bodyPr spcFirstLastPara="1" wrap="square" lIns="91425" tIns="91425" rIns="91425" bIns="91425" anchor="ctr" anchorCtr="0">
            <a:noAutofit/>
          </a:bodyPr>
          <a:lstStyle/>
          <a:p>
            <a:pPr marL="457200" lvl="0" indent="-419100" algn="ctr" rtl="0">
              <a:lnSpc>
                <a:spcPct val="100000"/>
              </a:lnSpc>
              <a:spcBef>
                <a:spcPts val="0"/>
              </a:spcBef>
              <a:spcAft>
                <a:spcPts val="0"/>
              </a:spcAft>
              <a:buClr>
                <a:schemeClr val="dk2"/>
              </a:buClr>
              <a:buSzPts val="3000"/>
              <a:buNone/>
            </a:pPr>
            <a:r>
              <a:rPr lang="en-US"/>
              <a:t>Assignment #4: Panoramas</a:t>
            </a:r>
            <a:endParaRPr/>
          </a:p>
        </p:txBody>
      </p:sp>
      <p:sp>
        <p:nvSpPr>
          <p:cNvPr id="40" name="Google Shape;40;p1"/>
          <p:cNvSpPr txBox="1">
            <a:spLocks noGrp="1"/>
          </p:cNvSpPr>
          <p:nvPr>
            <p:ph type="body" idx="2"/>
          </p:nvPr>
        </p:nvSpPr>
        <p:spPr>
          <a:xfrm>
            <a:off x="914400" y="4125160"/>
            <a:ext cx="10363200" cy="693025"/>
          </a:xfrm>
          <a:prstGeom prst="rect">
            <a:avLst/>
          </a:prstGeom>
          <a:noFill/>
          <a:ln>
            <a:noFill/>
          </a:ln>
        </p:spPr>
        <p:txBody>
          <a:bodyPr spcFirstLastPara="1" wrap="square" lIns="91425" tIns="91425" rIns="91425" bIns="91425" anchor="ctr" anchorCtr="0">
            <a:noAutofit/>
          </a:bodyPr>
          <a:lstStyle/>
          <a:p>
            <a:pPr marL="38100" lvl="0" indent="0" algn="ctr" rtl="0">
              <a:lnSpc>
                <a:spcPct val="100000"/>
              </a:lnSpc>
              <a:spcBef>
                <a:spcPts val="600"/>
              </a:spcBef>
              <a:spcAft>
                <a:spcPts val="0"/>
              </a:spcAft>
              <a:buSzPts val="3000"/>
              <a:buNone/>
            </a:pPr>
            <a:r>
              <a:rPr lang="en-US" dirty="0">
                <a:solidFill>
                  <a:schemeClr val="accent5"/>
                </a:solidFill>
              </a:rPr>
              <a:t>Josh Adams</a:t>
            </a:r>
            <a:endParaRPr dirty="0">
              <a:solidFill>
                <a:schemeClr val="accent5"/>
              </a:solidFill>
            </a:endParaRPr>
          </a:p>
        </p:txBody>
      </p:sp>
      <p:sp>
        <p:nvSpPr>
          <p:cNvPr id="41" name="Google Shape;41;p1"/>
          <p:cNvSpPr txBox="1">
            <a:spLocks noGrp="1"/>
          </p:cNvSpPr>
          <p:nvPr>
            <p:ph type="body" idx="3"/>
          </p:nvPr>
        </p:nvSpPr>
        <p:spPr>
          <a:xfrm>
            <a:off x="914400" y="4841875"/>
            <a:ext cx="10363200" cy="620713"/>
          </a:xfrm>
          <a:prstGeom prst="rect">
            <a:avLst/>
          </a:prstGeom>
          <a:noFill/>
          <a:ln>
            <a:noFill/>
          </a:ln>
        </p:spPr>
        <p:txBody>
          <a:bodyPr spcFirstLastPara="1" wrap="square" lIns="91425" tIns="91425" rIns="91425" bIns="91425" anchor="ctr" anchorCtr="0">
            <a:noAutofit/>
          </a:bodyPr>
          <a:lstStyle/>
          <a:p>
            <a:pPr marL="38100" lvl="0" indent="0" algn="ctr" rtl="0">
              <a:lnSpc>
                <a:spcPct val="100000"/>
              </a:lnSpc>
              <a:spcBef>
                <a:spcPts val="600"/>
              </a:spcBef>
              <a:spcAft>
                <a:spcPts val="0"/>
              </a:spcAft>
              <a:buSzPts val="3000"/>
              <a:buNone/>
            </a:pPr>
            <a:r>
              <a:rPr lang="en-US"/>
              <a:t>CS6475 - Fall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Resources</a:t>
            </a:r>
            <a:endParaRPr/>
          </a:p>
        </p:txBody>
      </p:sp>
      <p:sp>
        <p:nvSpPr>
          <p:cNvPr id="106" name="Google Shape;106;p11"/>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dirty="0">
                <a:solidFill>
                  <a:schemeClr val="accent6"/>
                </a:solidFill>
              </a:rPr>
              <a:t>Record your sources here.  We accept all reasonable formats that would allow us to verify your sources.</a:t>
            </a:r>
            <a:endParaRPr dirty="0"/>
          </a:p>
          <a:p>
            <a:pPr marL="50799" lvl="0" indent="0" algn="l" rtl="0">
              <a:lnSpc>
                <a:spcPct val="100000"/>
              </a:lnSpc>
              <a:spcBef>
                <a:spcPts val="800"/>
              </a:spcBef>
              <a:spcAft>
                <a:spcPts val="0"/>
              </a:spcAft>
              <a:buSzPts val="3000"/>
              <a:buNone/>
            </a:pPr>
            <a:endParaRPr dirty="0">
              <a:solidFill>
                <a:schemeClr val="accent6"/>
              </a:solidFill>
            </a:endParaRPr>
          </a:p>
          <a:p>
            <a:pPr marL="609585" lvl="0" indent="-558785" algn="l" rtl="0">
              <a:lnSpc>
                <a:spcPct val="100000"/>
              </a:lnSpc>
              <a:spcBef>
                <a:spcPts val="800"/>
              </a:spcBef>
              <a:spcAft>
                <a:spcPts val="0"/>
              </a:spcAft>
              <a:buSzPts val="3000"/>
              <a:buChar char="●"/>
            </a:pPr>
            <a:r>
              <a:rPr lang="en-US" dirty="0"/>
              <a:t>OpenCV-Python Tutorials Documentation – Alexander </a:t>
            </a:r>
            <a:r>
              <a:rPr lang="en-US" dirty="0" err="1"/>
              <a:t>Mordvintsev</a:t>
            </a:r>
            <a:r>
              <a:rPr lang="en-US" dirty="0"/>
              <a:t> &amp; Abid K</a:t>
            </a:r>
            <a:endParaRPr dirty="0"/>
          </a:p>
          <a:p>
            <a:pPr marL="609585" lvl="0" indent="-558785" algn="l" rtl="0">
              <a:lnSpc>
                <a:spcPct val="100000"/>
              </a:lnSpc>
              <a:spcBef>
                <a:spcPts val="800"/>
              </a:spcBef>
              <a:spcAft>
                <a:spcPts val="0"/>
              </a:spcAft>
              <a:buSzPts val="3000"/>
              <a:buChar char="●"/>
            </a:pPr>
            <a:r>
              <a:rPr lang="en-US" dirty="0"/>
              <a:t>Piazza Posts – Alpha Blending post, Corners Post, </a:t>
            </a:r>
            <a:r>
              <a:rPr lang="en-US" dirty="0" err="1"/>
              <a:t>PyrUp</a:t>
            </a:r>
            <a:r>
              <a:rPr lang="en-US" dirty="0"/>
              <a:t> and </a:t>
            </a:r>
            <a:r>
              <a:rPr lang="en-US" dirty="0" err="1"/>
              <a:t>PyrDown</a:t>
            </a:r>
            <a:r>
              <a:rPr lang="en-US" dirty="0"/>
              <a:t> Posts</a:t>
            </a:r>
            <a:endParaRPr dirty="0"/>
          </a:p>
          <a:p>
            <a:pPr marL="609585" lvl="0" indent="-558785" algn="l" rtl="0">
              <a:lnSpc>
                <a:spcPct val="100000"/>
              </a:lnSpc>
              <a:spcBef>
                <a:spcPts val="800"/>
              </a:spcBef>
              <a:spcAft>
                <a:spcPts val="0"/>
              </a:spcAft>
              <a:buSzPts val="3000"/>
              <a:buChar char="●"/>
            </a:pPr>
            <a:r>
              <a:rPr lang="en-US" dirty="0"/>
              <a:t>Computer Vision: Algorithms and Applications – Richard </a:t>
            </a:r>
            <a:r>
              <a:rPr lang="en-US" dirty="0" err="1"/>
              <a:t>Szeliski</a:t>
            </a:r>
            <a:endParaRPr dirty="0"/>
          </a:p>
          <a:p>
            <a:pPr marL="631825" indent="-631825"/>
            <a:r>
              <a:rPr lang="en-US" dirty="0">
                <a:hlinkClick r:id="rId3"/>
              </a:rPr>
              <a:t>https://note.nkmk.me/en/python-opencv-numpy-alpha-blend-mask/</a:t>
            </a:r>
            <a:r>
              <a:rPr lang="en-US" dirty="0"/>
              <a:t> - Alpha blending and masking of                                                         images with Python, OpenCV, NumPy – by </a:t>
            </a:r>
            <a:r>
              <a:rPr lang="en-US" dirty="0" err="1"/>
              <a:t>Nkmk</a:t>
            </a:r>
            <a:r>
              <a:rPr lang="en-US" dirty="0"/>
              <a:t> ( not completely sure if that is who wrote the information</a:t>
            </a:r>
          </a:p>
          <a:p>
            <a:pPr marL="609585" lvl="0" indent="-558785"/>
            <a:r>
              <a:rPr lang="en-US" dirty="0">
                <a:hlinkClick r:id="rId4"/>
              </a:rPr>
              <a:t>https://scipy-lectures.org/advanced/index.html</a:t>
            </a:r>
            <a:r>
              <a:rPr lang="en-US" dirty="0"/>
              <a:t> – Image manipulation and processing using Numpy and </a:t>
            </a:r>
            <a:r>
              <a:rPr lang="en-US" dirty="0" err="1"/>
              <a:t>Scipy</a:t>
            </a:r>
            <a:endParaRPr lang="en-US" dirty="0"/>
          </a:p>
          <a:p>
            <a:pPr marL="609585" lvl="0" indent="-558785" algn="l" rtl="0">
              <a:lnSpc>
                <a:spcPct val="100000"/>
              </a:lnSpc>
              <a:spcBef>
                <a:spcPts val="800"/>
              </a:spcBef>
              <a:spcAft>
                <a:spcPts val="0"/>
              </a:spcAft>
              <a:buSzPts val="3000"/>
              <a:buChar char="●"/>
            </a:pPr>
            <a:r>
              <a:rPr lang="en-US" dirty="0"/>
              <a:t>b</a:t>
            </a:r>
            <a:endParaRPr dirty="0"/>
          </a:p>
          <a:p>
            <a:pPr marL="609585" lvl="0" indent="-368284" algn="l" rtl="0">
              <a:lnSpc>
                <a:spcPct val="100000"/>
              </a:lnSpc>
              <a:spcBef>
                <a:spcPts val="800"/>
              </a:spcBef>
              <a:spcAft>
                <a:spcPts val="0"/>
              </a:spcAft>
              <a:buSzPts val="3000"/>
              <a:buNone/>
            </a:pPr>
            <a:endParaRPr dirty="0">
              <a:solidFill>
                <a:schemeClr val="accent6"/>
              </a:solidFill>
            </a:endParaRPr>
          </a:p>
          <a:p>
            <a:pPr marL="50799" lvl="0" indent="0" algn="ctr" rtl="0">
              <a:lnSpc>
                <a:spcPct val="100000"/>
              </a:lnSpc>
              <a:spcBef>
                <a:spcPts val="800"/>
              </a:spcBef>
              <a:spcAft>
                <a:spcPts val="0"/>
              </a:spcAft>
              <a:buSzPts val="3000"/>
              <a:buNone/>
            </a:pPr>
            <a:r>
              <a:rPr lang="en-US" b="1" dirty="0">
                <a:solidFill>
                  <a:schemeClr val="accent6"/>
                </a:solidFill>
              </a:rPr>
              <a:t>Remember:  It is plagiarism if you don’t reference your sources!</a:t>
            </a:r>
            <a:endParaRPr dirty="0"/>
          </a:p>
          <a:p>
            <a:pPr marL="609585" lvl="0" indent="-368284" algn="l" rtl="0">
              <a:lnSpc>
                <a:spcPct val="100000"/>
              </a:lnSpc>
              <a:spcBef>
                <a:spcPts val="800"/>
              </a:spcBef>
              <a:spcAft>
                <a:spcPts val="0"/>
              </a:spcAft>
              <a:buSzPts val="3000"/>
              <a:buNone/>
            </a:pPr>
            <a:endParaRPr dirty="0"/>
          </a:p>
          <a:p>
            <a:pPr marL="609585" lvl="0" indent="-368284" algn="l" rtl="0">
              <a:lnSpc>
                <a:spcPct val="100000"/>
              </a:lnSpc>
              <a:spcBef>
                <a:spcPts val="800"/>
              </a:spcBef>
              <a:spcAft>
                <a:spcPts val="0"/>
              </a:spcAft>
              <a:buSzPts val="30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Results - Test Images</a:t>
            </a:r>
            <a:endParaRPr/>
          </a:p>
        </p:txBody>
      </p:sp>
      <p:sp>
        <p:nvSpPr>
          <p:cNvPr id="53" name="Google Shape;53;p3"/>
          <p:cNvSpPr txBox="1"/>
          <p:nvPr/>
        </p:nvSpPr>
        <p:spPr>
          <a:xfrm>
            <a:off x="1657950" y="4422450"/>
            <a:ext cx="8876100" cy="7140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accent6"/>
                </a:solidFill>
              </a:rPr>
              <a:t>Show the resulting panorama from the images we provided. </a:t>
            </a:r>
            <a:r>
              <a:rPr lang="en-US" b="1">
                <a:solidFill>
                  <a:schemeClr val="accent6"/>
                </a:solidFill>
              </a:rPr>
              <a:t>Do NOT crop your result! </a:t>
            </a:r>
            <a:r>
              <a:rPr lang="en-US">
                <a:solidFill>
                  <a:schemeClr val="accent6"/>
                </a:solidFill>
              </a:rPr>
              <a:t>- This is important.</a:t>
            </a:r>
            <a:endParaRPr>
              <a:solidFill>
                <a:schemeClr val="accent6"/>
              </a:solidFill>
            </a:endParaRPr>
          </a:p>
          <a:p>
            <a:pPr marL="0" lvl="0" indent="0" algn="ctr" rtl="0">
              <a:spcBef>
                <a:spcPts val="0"/>
              </a:spcBef>
              <a:spcAft>
                <a:spcPts val="0"/>
              </a:spcAft>
              <a:buClr>
                <a:srgbClr val="000000"/>
              </a:buClr>
              <a:buSzPts val="1400"/>
              <a:buFont typeface="Arial"/>
              <a:buNone/>
            </a:pPr>
            <a:r>
              <a:rPr lang="en-US">
                <a:solidFill>
                  <a:schemeClr val="accent6"/>
                </a:solidFill>
              </a:rPr>
              <a:t>You may add additional slides if you want to show cropped results</a:t>
            </a:r>
            <a:endParaRPr>
              <a:solidFill>
                <a:schemeClr val="accent6"/>
              </a:solidFill>
            </a:endParaRPr>
          </a:p>
          <a:p>
            <a:pPr marL="0" marR="0" lvl="0" indent="0" algn="l" rtl="0">
              <a:lnSpc>
                <a:spcPct val="100000"/>
              </a:lnSpc>
              <a:spcBef>
                <a:spcPts val="0"/>
              </a:spcBef>
              <a:spcAft>
                <a:spcPts val="0"/>
              </a:spcAft>
              <a:buClr>
                <a:srgbClr val="000000"/>
              </a:buClr>
              <a:buSzPts val="1400"/>
              <a:buFont typeface="Arial"/>
              <a:buNone/>
            </a:pPr>
            <a:endParaRPr>
              <a:solidFill>
                <a:schemeClr val="accent6"/>
              </a:solidFill>
            </a:endParaRPr>
          </a:p>
          <a:p>
            <a:pPr marL="0" marR="0" lvl="0" indent="0" algn="l" rtl="0">
              <a:lnSpc>
                <a:spcPct val="100000"/>
              </a:lnSpc>
              <a:spcBef>
                <a:spcPts val="0"/>
              </a:spcBef>
              <a:spcAft>
                <a:spcPts val="0"/>
              </a:spcAft>
              <a:buClr>
                <a:srgbClr val="000000"/>
              </a:buClr>
              <a:buSzPts val="1400"/>
              <a:buFont typeface="Arial"/>
              <a:buNone/>
            </a:pPr>
            <a:endParaRPr>
              <a:solidFill>
                <a:schemeClr val="accent6"/>
              </a:solidFill>
            </a:endParaRPr>
          </a:p>
        </p:txBody>
      </p:sp>
      <p:pic>
        <p:nvPicPr>
          <p:cNvPr id="54" name="Google Shape;54;p3"/>
          <p:cNvPicPr preferRelativeResize="0"/>
          <p:nvPr/>
        </p:nvPicPr>
        <p:blipFill rotWithShape="1">
          <a:blip r:embed="rId3">
            <a:alphaModFix/>
          </a:blip>
          <a:srcRect/>
          <a:stretch/>
        </p:blipFill>
        <p:spPr>
          <a:xfrm>
            <a:off x="861350" y="1510300"/>
            <a:ext cx="10582826" cy="2733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Setup and Panorama Type</a:t>
            </a:r>
            <a:endParaRPr/>
          </a:p>
        </p:txBody>
      </p:sp>
      <p:sp>
        <p:nvSpPr>
          <p:cNvPr id="60" name="Google Shape;60;p4"/>
          <p:cNvSpPr txBox="1">
            <a:spLocks noGrp="1"/>
          </p:cNvSpPr>
          <p:nvPr>
            <p:ph type="body" idx="1"/>
          </p:nvPr>
        </p:nvSpPr>
        <p:spPr>
          <a:xfrm>
            <a:off x="609600" y="1289550"/>
            <a:ext cx="10972800" cy="5317500"/>
          </a:xfrm>
          <a:prstGeom prst="rect">
            <a:avLst/>
          </a:prstGeom>
          <a:noFill/>
          <a:ln>
            <a:noFill/>
          </a:ln>
        </p:spPr>
        <p:txBody>
          <a:bodyPr spcFirstLastPara="1" wrap="square" lIns="91425" tIns="91425" rIns="91425" bIns="91425" anchor="t" anchorCtr="0">
            <a:noAutofit/>
          </a:bodyPr>
          <a:lstStyle/>
          <a:p>
            <a:pPr marL="609584" lvl="0" indent="-558784" algn="l" rtl="0">
              <a:lnSpc>
                <a:spcPct val="100000"/>
              </a:lnSpc>
              <a:spcBef>
                <a:spcPts val="800"/>
              </a:spcBef>
              <a:spcAft>
                <a:spcPts val="0"/>
              </a:spcAft>
              <a:buSzPts val="3000"/>
              <a:buChar char="●"/>
            </a:pPr>
            <a:r>
              <a:rPr lang="en-US" dirty="0"/>
              <a:t>Describe the setup for your camera. In addition, make sure to include camera parameters that you think are relevant (e.g. ISO, </a:t>
            </a:r>
            <a:r>
              <a:rPr lang="en-US" dirty="0" err="1"/>
              <a:t>etc</a:t>
            </a:r>
            <a:r>
              <a:rPr lang="en-US" dirty="0"/>
              <a:t>)</a:t>
            </a:r>
            <a:endParaRPr dirty="0"/>
          </a:p>
          <a:p>
            <a:pPr marL="914400" lvl="1" indent="-381000" algn="l" rtl="0">
              <a:spcBef>
                <a:spcPts val="0"/>
              </a:spcBef>
              <a:spcAft>
                <a:spcPts val="0"/>
              </a:spcAft>
              <a:buSzPts val="2400"/>
              <a:buChar char="○"/>
            </a:pPr>
            <a:r>
              <a:rPr lang="en-US" sz="1600" i="1" dirty="0">
                <a:solidFill>
                  <a:schemeClr val="accent5"/>
                </a:solidFill>
              </a:rPr>
              <a:t>Sony </a:t>
            </a:r>
            <a:r>
              <a:rPr lang="el-GR" sz="1600" i="1" dirty="0">
                <a:solidFill>
                  <a:schemeClr val="accent5"/>
                </a:solidFill>
              </a:rPr>
              <a:t>α</a:t>
            </a:r>
            <a:r>
              <a:rPr lang="en-US" sz="1600" i="1" dirty="0">
                <a:solidFill>
                  <a:schemeClr val="accent5"/>
                </a:solidFill>
              </a:rPr>
              <a:t>5100</a:t>
            </a:r>
          </a:p>
          <a:p>
            <a:pPr marL="914400" lvl="1" indent="-381000" algn="l" rtl="0">
              <a:spcBef>
                <a:spcPts val="0"/>
              </a:spcBef>
              <a:spcAft>
                <a:spcPts val="0"/>
              </a:spcAft>
              <a:buSzPts val="2400"/>
              <a:buChar char="○"/>
            </a:pPr>
            <a:r>
              <a:rPr lang="en-US" sz="1600" i="1" dirty="0">
                <a:solidFill>
                  <a:schemeClr val="accent5"/>
                </a:solidFill>
              </a:rPr>
              <a:t>ISO -100</a:t>
            </a:r>
          </a:p>
          <a:p>
            <a:pPr marL="914400" lvl="1" indent="-381000" algn="l" rtl="0">
              <a:spcBef>
                <a:spcPts val="0"/>
              </a:spcBef>
              <a:spcAft>
                <a:spcPts val="0"/>
              </a:spcAft>
              <a:buSzPts val="2400"/>
              <a:buChar char="○"/>
            </a:pPr>
            <a:r>
              <a:rPr lang="en-US" sz="1600" i="1" dirty="0">
                <a:solidFill>
                  <a:schemeClr val="accent5"/>
                </a:solidFill>
              </a:rPr>
              <a:t>Exposure 1/60</a:t>
            </a:r>
          </a:p>
          <a:p>
            <a:pPr marL="914400" lvl="1" indent="-381000" algn="l" rtl="0">
              <a:spcBef>
                <a:spcPts val="0"/>
              </a:spcBef>
              <a:spcAft>
                <a:spcPts val="0"/>
              </a:spcAft>
              <a:buSzPts val="2400"/>
              <a:buChar char="○"/>
            </a:pPr>
            <a:r>
              <a:rPr lang="en-US" sz="1600" i="1" dirty="0">
                <a:solidFill>
                  <a:schemeClr val="accent5"/>
                </a:solidFill>
              </a:rPr>
              <a:t>f/3.5</a:t>
            </a:r>
            <a:endParaRPr dirty="0"/>
          </a:p>
          <a:p>
            <a:pPr marL="0" lvl="0" indent="0" algn="l" rtl="0">
              <a:lnSpc>
                <a:spcPct val="100000"/>
              </a:lnSpc>
              <a:spcBef>
                <a:spcPts val="800"/>
              </a:spcBef>
              <a:spcAft>
                <a:spcPts val="0"/>
              </a:spcAft>
              <a:buSzPts val="3000"/>
              <a:buNone/>
            </a:pPr>
            <a:endParaRPr dirty="0"/>
          </a:p>
          <a:p>
            <a:pPr marL="609584" lvl="0" indent="-558784" algn="l" rtl="0">
              <a:lnSpc>
                <a:spcPct val="100000"/>
              </a:lnSpc>
              <a:spcBef>
                <a:spcPts val="800"/>
              </a:spcBef>
              <a:spcAft>
                <a:spcPts val="0"/>
              </a:spcAft>
              <a:buSzPts val="3000"/>
              <a:buChar char="●"/>
            </a:pPr>
            <a:r>
              <a:rPr lang="en-US" dirty="0"/>
              <a:t>Describe the camera movement that you used when you took your pictures.</a:t>
            </a:r>
          </a:p>
          <a:p>
            <a:pPr lvl="1"/>
            <a:r>
              <a:rPr lang="en-US" sz="1600" i="1" dirty="0">
                <a:solidFill>
                  <a:schemeClr val="accent5"/>
                </a:solidFill>
              </a:rPr>
              <a:t>For taking the pictures I panned from left to right slowly and took a picture when I felt there was enough coverage to produce a good panorama.</a:t>
            </a:r>
            <a:endParaRPr sz="1600" i="1" dirty="0">
              <a:solidFill>
                <a:schemeClr val="accent5"/>
              </a:solidFill>
            </a:endParaRPr>
          </a:p>
          <a:p>
            <a:pPr marL="0" lvl="0" indent="0" algn="l" rtl="0">
              <a:lnSpc>
                <a:spcPct val="100000"/>
              </a:lnSpc>
              <a:spcBef>
                <a:spcPts val="800"/>
              </a:spcBef>
              <a:spcAft>
                <a:spcPts val="0"/>
              </a:spcAft>
              <a:buSzPts val="3000"/>
              <a:buNone/>
            </a:pPr>
            <a:endParaRPr dirty="0"/>
          </a:p>
          <a:p>
            <a:pPr marL="609584" lvl="0" indent="-558784" algn="l" rtl="0">
              <a:lnSpc>
                <a:spcPct val="100000"/>
              </a:lnSpc>
              <a:spcBef>
                <a:spcPts val="800"/>
              </a:spcBef>
              <a:spcAft>
                <a:spcPts val="0"/>
              </a:spcAft>
              <a:buSzPts val="3000"/>
              <a:buChar char="●"/>
            </a:pPr>
            <a:r>
              <a:rPr lang="en-US" dirty="0"/>
              <a:t>What kind of projection does your panorama use for the combined image canvas?</a:t>
            </a:r>
            <a:endParaRPr dirty="0"/>
          </a:p>
          <a:p>
            <a:pPr marL="914400" lvl="1" indent="-381000" algn="l" rtl="0">
              <a:spcBef>
                <a:spcPts val="0"/>
              </a:spcBef>
              <a:spcAft>
                <a:spcPts val="0"/>
              </a:spcAft>
              <a:buSzPts val="2400"/>
              <a:buChar char="○"/>
            </a:pPr>
            <a:r>
              <a:rPr lang="en-US" sz="1600" i="1" dirty="0">
                <a:solidFill>
                  <a:schemeClr val="accent5"/>
                </a:solidFill>
              </a:rPr>
              <a:t>Refer to lesson 5-03 and the </a:t>
            </a:r>
            <a:r>
              <a:rPr lang="en-US" sz="1600" i="1" dirty="0" err="1">
                <a:solidFill>
                  <a:schemeClr val="accent5"/>
                </a:solidFill>
              </a:rPr>
              <a:t>Szeliski</a:t>
            </a:r>
            <a:r>
              <a:rPr lang="en-US" sz="1600" i="1" dirty="0">
                <a:solidFill>
                  <a:schemeClr val="accent5"/>
                </a:solidFill>
              </a:rPr>
              <a:t> text in Section 9.1 for more information</a:t>
            </a:r>
            <a:r>
              <a:rPr lang="en-US" sz="1600" i="1">
                <a:solidFill>
                  <a:schemeClr val="accent5"/>
                </a:solidFill>
              </a:rPr>
              <a:t>. </a:t>
            </a:r>
          </a:p>
          <a:p>
            <a:pPr marL="914400" lvl="1" indent="-381000" algn="l" rtl="0">
              <a:spcBef>
                <a:spcPts val="0"/>
              </a:spcBef>
              <a:spcAft>
                <a:spcPts val="0"/>
              </a:spcAft>
              <a:buSzPts val="2400"/>
              <a:buChar char="○"/>
            </a:pPr>
            <a:endParaRPr sz="1600" i="1" dirty="0">
              <a:solidFill>
                <a:schemeClr val="accent5"/>
              </a:solidFill>
            </a:endParaRPr>
          </a:p>
          <a:p>
            <a:pPr marL="0" lvl="0" indent="0" algn="l" rtl="0">
              <a:spcBef>
                <a:spcPts val="800"/>
              </a:spcBef>
              <a:spcAft>
                <a:spcPts val="0"/>
              </a:spcAft>
              <a:buNone/>
            </a:pPr>
            <a:br>
              <a:rPr lang="en-US" dirty="0"/>
            </a:br>
            <a:endParaRPr dirty="0"/>
          </a:p>
          <a:p>
            <a:pPr marL="50798" lvl="0" indent="0" algn="ctr" rtl="0">
              <a:lnSpc>
                <a:spcPct val="100000"/>
              </a:lnSpc>
              <a:spcBef>
                <a:spcPts val="800"/>
              </a:spcBef>
              <a:spcAft>
                <a:spcPts val="0"/>
              </a:spcAft>
              <a:buSzPts val="3000"/>
              <a:buNone/>
            </a:pPr>
            <a:r>
              <a:rPr lang="en-US" b="1" dirty="0">
                <a:solidFill>
                  <a:schemeClr val="accent6"/>
                </a:solidFill>
              </a:rPr>
              <a:t>Use additional slides as needed</a:t>
            </a:r>
            <a:endParaRPr dirty="0"/>
          </a:p>
          <a:p>
            <a:pPr marL="609584" lvl="0" indent="-368284" algn="l" rtl="0">
              <a:lnSpc>
                <a:spcPct val="100000"/>
              </a:lnSpc>
              <a:spcBef>
                <a:spcPts val="800"/>
              </a:spcBef>
              <a:spcAft>
                <a:spcPts val="0"/>
              </a:spcAft>
              <a:buSzPts val="3000"/>
              <a:buNone/>
            </a:pPr>
            <a:endParaRPr dirty="0"/>
          </a:p>
          <a:p>
            <a:pPr marL="609584" lvl="0" indent="-368284" algn="l" rtl="0">
              <a:lnSpc>
                <a:spcPct val="100000"/>
              </a:lnSpc>
              <a:spcBef>
                <a:spcPts val="800"/>
              </a:spcBef>
              <a:spcAft>
                <a:spcPts val="0"/>
              </a:spcAft>
              <a:buSzPts val="3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title"/>
          </p:nvPr>
        </p:nvSpPr>
        <p:spPr>
          <a:xfrm>
            <a:off x="609600" y="274637"/>
            <a:ext cx="10972800" cy="885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Original Input Images</a:t>
            </a:r>
            <a:endParaRPr/>
          </a:p>
        </p:txBody>
      </p:sp>
      <p:sp>
        <p:nvSpPr>
          <p:cNvPr id="66" name="Google Shape;66;p5"/>
          <p:cNvSpPr txBox="1">
            <a:spLocks noGrp="1"/>
          </p:cNvSpPr>
          <p:nvPr>
            <p:ph type="body" idx="1"/>
          </p:nvPr>
        </p:nvSpPr>
        <p:spPr>
          <a:xfrm>
            <a:off x="451025" y="4536375"/>
            <a:ext cx="11405400" cy="17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US" sz="1400">
                <a:solidFill>
                  <a:schemeClr val="accent6"/>
                </a:solidFill>
              </a:rPr>
              <a:t>Show the input images used for </a:t>
            </a:r>
            <a:r>
              <a:rPr lang="en-US" sz="1400" b="1" u="sng">
                <a:solidFill>
                  <a:schemeClr val="accent6"/>
                </a:solidFill>
              </a:rPr>
              <a:t>your own</a:t>
            </a:r>
            <a:r>
              <a:rPr lang="en-US" sz="1400">
                <a:solidFill>
                  <a:schemeClr val="accent6"/>
                </a:solidFill>
              </a:rPr>
              <a:t> panorama. These should be images that YOU took. Remember, a minimum of 3 images is required.</a:t>
            </a:r>
            <a:endParaRPr sz="1400">
              <a:solidFill>
                <a:schemeClr val="accent6"/>
              </a:solidFill>
            </a:endParaRPr>
          </a:p>
          <a:p>
            <a:pPr marL="0" lvl="0" indent="0" algn="l" rtl="0">
              <a:spcBef>
                <a:spcPts val="0"/>
              </a:spcBef>
              <a:spcAft>
                <a:spcPts val="0"/>
              </a:spcAft>
              <a:buSzPts val="1400"/>
              <a:buNone/>
            </a:pPr>
            <a:endParaRPr sz="1400">
              <a:solidFill>
                <a:schemeClr val="accent6"/>
              </a:solidFill>
            </a:endParaRPr>
          </a:p>
          <a:p>
            <a:pPr marL="457200" lvl="0" indent="-317500" algn="l" rtl="0">
              <a:spcBef>
                <a:spcPts val="800"/>
              </a:spcBef>
              <a:spcAft>
                <a:spcPts val="0"/>
              </a:spcAft>
              <a:buSzPts val="1400"/>
              <a:buChar char="●"/>
            </a:pPr>
            <a:r>
              <a:rPr lang="en-US" sz="1400">
                <a:solidFill>
                  <a:schemeClr val="accent5"/>
                </a:solidFill>
              </a:rPr>
              <a:t>Describe the scene that you captured - be specific and provide details</a:t>
            </a:r>
            <a:endParaRPr sz="1400"/>
          </a:p>
          <a:p>
            <a:pPr marL="50798" lvl="0" indent="0" algn="l" rtl="0">
              <a:lnSpc>
                <a:spcPct val="100000"/>
              </a:lnSpc>
              <a:spcBef>
                <a:spcPts val="800"/>
              </a:spcBef>
              <a:spcAft>
                <a:spcPts val="0"/>
              </a:spcAft>
              <a:buSzPts val="3000"/>
              <a:buNone/>
            </a:pPr>
            <a:endParaRPr sz="1400">
              <a:solidFill>
                <a:schemeClr val="accent5"/>
              </a:solidFill>
            </a:endParaRPr>
          </a:p>
          <a:p>
            <a:pPr marL="0" lvl="0" indent="0" algn="l" rtl="0">
              <a:spcBef>
                <a:spcPts val="0"/>
              </a:spcBef>
              <a:spcAft>
                <a:spcPts val="0"/>
              </a:spcAft>
              <a:buClr>
                <a:srgbClr val="000000"/>
              </a:buClr>
              <a:buSzPts val="1400"/>
              <a:buFont typeface="Arial"/>
              <a:buNone/>
            </a:pPr>
            <a:endParaRPr sz="1400">
              <a:solidFill>
                <a:schemeClr val="accent6"/>
              </a:solidFill>
            </a:endParaRPr>
          </a:p>
          <a:p>
            <a:pPr marL="50799" lvl="0" indent="0" algn="l" rtl="0">
              <a:lnSpc>
                <a:spcPct val="100000"/>
              </a:lnSpc>
              <a:spcBef>
                <a:spcPts val="800"/>
              </a:spcBef>
              <a:spcAft>
                <a:spcPts val="0"/>
              </a:spcAft>
              <a:buSzPts val="3000"/>
              <a:buNone/>
            </a:pPr>
            <a:endParaRPr sz="1400">
              <a:solidFill>
                <a:schemeClr val="accent5"/>
              </a:solidFill>
            </a:endParaRPr>
          </a:p>
          <a:p>
            <a:pPr marL="50799" lvl="0" indent="0" algn="l" rtl="0">
              <a:lnSpc>
                <a:spcPct val="100000"/>
              </a:lnSpc>
              <a:spcBef>
                <a:spcPts val="800"/>
              </a:spcBef>
              <a:spcAft>
                <a:spcPts val="0"/>
              </a:spcAft>
              <a:buSzPts val="3000"/>
              <a:buNone/>
            </a:pPr>
            <a:endParaRPr sz="1400">
              <a:solidFill>
                <a:schemeClr val="accent5"/>
              </a:solidFill>
            </a:endParaRPr>
          </a:p>
          <a:p>
            <a:pPr marL="50799" lvl="0" indent="0" algn="l" rtl="0">
              <a:lnSpc>
                <a:spcPct val="100000"/>
              </a:lnSpc>
              <a:spcBef>
                <a:spcPts val="800"/>
              </a:spcBef>
              <a:spcAft>
                <a:spcPts val="0"/>
              </a:spcAft>
              <a:buSzPts val="3000"/>
              <a:buNone/>
            </a:pPr>
            <a:endParaRPr sz="1400">
              <a:solidFill>
                <a:schemeClr val="accent5"/>
              </a:solidFill>
            </a:endParaRPr>
          </a:p>
        </p:txBody>
      </p:sp>
      <p:pic>
        <p:nvPicPr>
          <p:cNvPr id="67" name="Google Shape;67;p5"/>
          <p:cNvPicPr preferRelativeResize="0"/>
          <p:nvPr/>
        </p:nvPicPr>
        <p:blipFill rotWithShape="1">
          <a:blip r:embed="rId3">
            <a:alphaModFix/>
          </a:blip>
          <a:srcRect/>
          <a:stretch/>
        </p:blipFill>
        <p:spPr>
          <a:xfrm>
            <a:off x="451026" y="1376280"/>
            <a:ext cx="3680400" cy="2944328"/>
          </a:xfrm>
          <a:prstGeom prst="rect">
            <a:avLst/>
          </a:prstGeom>
          <a:noFill/>
          <a:ln>
            <a:noFill/>
          </a:ln>
        </p:spPr>
      </p:pic>
      <p:pic>
        <p:nvPicPr>
          <p:cNvPr id="68" name="Google Shape;68;p5"/>
          <p:cNvPicPr preferRelativeResize="0"/>
          <p:nvPr/>
        </p:nvPicPr>
        <p:blipFill rotWithShape="1">
          <a:blip r:embed="rId3">
            <a:alphaModFix/>
          </a:blip>
          <a:srcRect/>
          <a:stretch/>
        </p:blipFill>
        <p:spPr>
          <a:xfrm>
            <a:off x="4255801" y="1376292"/>
            <a:ext cx="3680400" cy="2944328"/>
          </a:xfrm>
          <a:prstGeom prst="rect">
            <a:avLst/>
          </a:prstGeom>
          <a:noFill/>
          <a:ln>
            <a:noFill/>
          </a:ln>
        </p:spPr>
      </p:pic>
      <p:pic>
        <p:nvPicPr>
          <p:cNvPr id="69" name="Google Shape;69;p5"/>
          <p:cNvPicPr preferRelativeResize="0"/>
          <p:nvPr/>
        </p:nvPicPr>
        <p:blipFill rotWithShape="1">
          <a:blip r:embed="rId3">
            <a:alphaModFix/>
          </a:blip>
          <a:srcRect/>
          <a:stretch/>
        </p:blipFill>
        <p:spPr>
          <a:xfrm>
            <a:off x="8060576" y="1376280"/>
            <a:ext cx="3680400" cy="29443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Results - Original Images</a:t>
            </a:r>
            <a:endParaRPr/>
          </a:p>
        </p:txBody>
      </p:sp>
      <p:sp>
        <p:nvSpPr>
          <p:cNvPr id="75" name="Google Shape;75;p6"/>
          <p:cNvSpPr txBox="1"/>
          <p:nvPr/>
        </p:nvSpPr>
        <p:spPr>
          <a:xfrm>
            <a:off x="1657950" y="4422450"/>
            <a:ext cx="8876100" cy="88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accent6"/>
                </a:solidFill>
              </a:rPr>
              <a:t>Show the resulting panorama from the images that you took. </a:t>
            </a:r>
            <a:r>
              <a:rPr lang="en-US" b="1">
                <a:solidFill>
                  <a:schemeClr val="accent6"/>
                </a:solidFill>
              </a:rPr>
              <a:t>Do NOT crop your result! </a:t>
            </a:r>
            <a:r>
              <a:rPr lang="en-US">
                <a:solidFill>
                  <a:schemeClr val="accent6"/>
                </a:solidFill>
              </a:rPr>
              <a:t>- This is important.</a:t>
            </a:r>
            <a:endParaRPr>
              <a:solidFill>
                <a:schemeClr val="accent6"/>
              </a:solidFill>
            </a:endParaRPr>
          </a:p>
          <a:p>
            <a:pPr marL="0" marR="0" lvl="0" indent="0" algn="ctr" rtl="0">
              <a:lnSpc>
                <a:spcPct val="100000"/>
              </a:lnSpc>
              <a:spcBef>
                <a:spcPts val="0"/>
              </a:spcBef>
              <a:spcAft>
                <a:spcPts val="0"/>
              </a:spcAft>
              <a:buClr>
                <a:srgbClr val="000000"/>
              </a:buClr>
              <a:buSzPts val="1400"/>
              <a:buFont typeface="Arial"/>
              <a:buNone/>
            </a:pPr>
            <a:r>
              <a:rPr lang="en-US">
                <a:solidFill>
                  <a:schemeClr val="accent6"/>
                </a:solidFill>
              </a:rPr>
              <a:t>You may add additional slides if you want to show cropped results</a:t>
            </a:r>
            <a:endParaRPr>
              <a:solidFill>
                <a:schemeClr val="accent6"/>
              </a:solidFill>
            </a:endParaRPr>
          </a:p>
          <a:p>
            <a:pPr marL="0" marR="0" lvl="0" indent="0" algn="ctr" rtl="0">
              <a:lnSpc>
                <a:spcPct val="100000"/>
              </a:lnSpc>
              <a:spcBef>
                <a:spcPts val="0"/>
              </a:spcBef>
              <a:spcAft>
                <a:spcPts val="0"/>
              </a:spcAft>
              <a:buClr>
                <a:srgbClr val="000000"/>
              </a:buClr>
              <a:buSzPts val="1400"/>
              <a:buFont typeface="Arial"/>
              <a:buNone/>
            </a:pPr>
            <a:endParaRPr>
              <a:solidFill>
                <a:schemeClr val="accent6"/>
              </a:solidFill>
            </a:endParaRPr>
          </a:p>
          <a:p>
            <a:pPr marL="0" marR="0" lvl="0" indent="0" algn="ctr" rtl="0">
              <a:lnSpc>
                <a:spcPct val="100000"/>
              </a:lnSpc>
              <a:spcBef>
                <a:spcPts val="0"/>
              </a:spcBef>
              <a:spcAft>
                <a:spcPts val="0"/>
              </a:spcAft>
              <a:buClr>
                <a:srgbClr val="000000"/>
              </a:buClr>
              <a:buSzPts val="1400"/>
              <a:buFont typeface="Arial"/>
              <a:buNone/>
            </a:pPr>
            <a:endParaRPr>
              <a:solidFill>
                <a:schemeClr val="accent6"/>
              </a:solidFill>
            </a:endParaRPr>
          </a:p>
          <a:p>
            <a:pPr marL="0" marR="0" lvl="0" indent="0" algn="l" rtl="0">
              <a:lnSpc>
                <a:spcPct val="100000"/>
              </a:lnSpc>
              <a:spcBef>
                <a:spcPts val="0"/>
              </a:spcBef>
              <a:spcAft>
                <a:spcPts val="0"/>
              </a:spcAft>
              <a:buClr>
                <a:srgbClr val="000000"/>
              </a:buClr>
              <a:buSzPts val="1400"/>
              <a:buFont typeface="Arial"/>
              <a:buNone/>
            </a:pPr>
            <a:endParaRPr>
              <a:solidFill>
                <a:schemeClr val="accent6"/>
              </a:solidFill>
            </a:endParaRPr>
          </a:p>
          <a:p>
            <a:pPr marL="0" marR="0" lvl="0" indent="0" algn="l" rtl="0">
              <a:lnSpc>
                <a:spcPct val="100000"/>
              </a:lnSpc>
              <a:spcBef>
                <a:spcPts val="0"/>
              </a:spcBef>
              <a:spcAft>
                <a:spcPts val="0"/>
              </a:spcAft>
              <a:buClr>
                <a:srgbClr val="000000"/>
              </a:buClr>
              <a:buSzPts val="1400"/>
              <a:buFont typeface="Arial"/>
              <a:buNone/>
            </a:pPr>
            <a:endParaRPr>
              <a:solidFill>
                <a:schemeClr val="accent6"/>
              </a:solidFill>
            </a:endParaRPr>
          </a:p>
        </p:txBody>
      </p:sp>
      <p:pic>
        <p:nvPicPr>
          <p:cNvPr id="76" name="Google Shape;76;p6"/>
          <p:cNvPicPr preferRelativeResize="0"/>
          <p:nvPr/>
        </p:nvPicPr>
        <p:blipFill rotWithShape="1">
          <a:blip r:embed="rId3">
            <a:alphaModFix/>
          </a:blip>
          <a:srcRect/>
          <a:stretch/>
        </p:blipFill>
        <p:spPr>
          <a:xfrm>
            <a:off x="861350" y="1510300"/>
            <a:ext cx="10582826" cy="2733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warpCanvas()</a:t>
            </a:r>
            <a:endParaRPr/>
          </a:p>
        </p:txBody>
      </p:sp>
      <mc:AlternateContent xmlns:mc="http://schemas.openxmlformats.org/markup-compatibility/2006">
        <mc:Choice xmlns:a14="http://schemas.microsoft.com/office/drawing/2010/main" Requires="a14">
          <p:sp>
            <p:nvSpPr>
              <p:cNvPr id="82" name="Google Shape;82;p7"/>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4" lvl="0" indent="-558784" algn="l" rtl="0">
                  <a:lnSpc>
                    <a:spcPct val="100000"/>
                  </a:lnSpc>
                  <a:spcBef>
                    <a:spcPts val="800"/>
                  </a:spcBef>
                  <a:spcAft>
                    <a:spcPts val="0"/>
                  </a:spcAft>
                  <a:buSzPts val="3000"/>
                  <a:buChar char="●"/>
                </a:pPr>
                <a:r>
                  <a:rPr lang="en-US" dirty="0"/>
                  <a:t>Why multiply </a:t>
                </a:r>
                <a:r>
                  <a:rPr lang="en-US" dirty="0" err="1"/>
                  <a:t>x_min</a:t>
                </a:r>
                <a:r>
                  <a:rPr lang="en-US" dirty="0"/>
                  <a:t> and </a:t>
                </a:r>
                <a:r>
                  <a:rPr lang="en-US" dirty="0" err="1"/>
                  <a:t>y_min</a:t>
                </a:r>
                <a:r>
                  <a:rPr lang="en-US" dirty="0"/>
                  <a:t> by -1 in the warping function?</a:t>
                </a:r>
                <a:endParaRPr lang="en-US" sz="1800" dirty="0">
                  <a:solidFill>
                    <a:schemeClr val="accent4"/>
                  </a:solidFill>
                </a:endParaRPr>
              </a:p>
              <a:p>
                <a:pPr marL="914400" lvl="0" indent="0" algn="l" rtl="0">
                  <a:spcBef>
                    <a:spcPts val="800"/>
                  </a:spcBef>
                  <a:spcAft>
                    <a:spcPts val="0"/>
                  </a:spcAft>
                  <a:buNone/>
                </a:pPr>
                <a:endParaRPr lang="en-US" dirty="0"/>
              </a:p>
              <a:p>
                <a:pPr marL="50799" lvl="0" indent="0">
                  <a:buNone/>
                </a:pPr>
                <a14:m>
                  <m:oMathPara xmlns:m="http://schemas.openxmlformats.org/officeDocument/2006/math">
                    <m:oMathParaPr>
                      <m:jc m:val="left"/>
                    </m:oMathParaPr>
                    <m:oMath xmlns:m="http://schemas.openxmlformats.org/officeDocument/2006/math">
                      <m:d>
                        <m:dPr>
                          <m:begChr m:val="["/>
                          <m:endChr m:val="]"/>
                          <m:ctrlPr>
                            <a:rPr lang="ar-AE" i="1" smtClean="0">
                              <a:latin typeface="Cambria Math" panose="02040503050406030204" pitchFamily="18" charset="0"/>
                            </a:rPr>
                          </m:ctrlPr>
                        </m:dPr>
                        <m:e>
                          <m:m>
                            <m:mPr>
                              <m:mcs>
                                <m:mc>
                                  <m:mcPr>
                                    <m:count m:val="1"/>
                                    <m:mcJc m:val="center"/>
                                  </m:mcPr>
                                </m:mc>
                              </m:mcs>
                              <m:ctrlPr>
                                <a:rPr lang="ar-AE" i="1" smtClean="0">
                                  <a:latin typeface="Cambria Math" panose="02040503050406030204" pitchFamily="18" charset="0"/>
                                </a:rPr>
                              </m:ctrlPr>
                            </m:mPr>
                            <m:mr>
                              <m:e>
                                <m:r>
                                  <m:rPr>
                                    <m:brk m:alnAt="7"/>
                                  </m:rPr>
                                  <a:rPr lang="en-US" b="0" i="1" smtClean="0">
                                    <a:latin typeface="Cambria Math" panose="02040503050406030204" pitchFamily="18" charset="0"/>
                                  </a:rPr>
                                  <m:t>𝑋</m:t>
                                </m:r>
                                <m:r>
                                  <a:rPr lang="en-US" b="0" i="1" smtClean="0">
                                    <a:latin typeface="Cambria Math" panose="02040503050406030204" pitchFamily="18" charset="0"/>
                                  </a:rPr>
                                  <m:t>'</m:t>
                                </m:r>
                              </m:e>
                            </m:mr>
                            <m:mr>
                              <m:e>
                                <m:r>
                                  <a:rPr lang="en-US" b="0" i="1" smtClean="0">
                                    <a:latin typeface="Cambria Math" panose="02040503050406030204" pitchFamily="18" charset="0"/>
                                  </a:rPr>
                                  <m:t>𝑌</m:t>
                                </m:r>
                                <m:r>
                                  <a:rPr lang="en-US" b="0" i="1" smtClean="0">
                                    <a:latin typeface="Cambria Math" panose="02040503050406030204" pitchFamily="18" charset="0"/>
                                  </a:rPr>
                                  <m:t>'</m:t>
                                </m:r>
                              </m:e>
                            </m:mr>
                            <m:mr>
                              <m:e>
                                <m:r>
                                  <a:rPr lang="en-US" b="0" i="1" smtClean="0">
                                    <a:latin typeface="Cambria Math" panose="02040503050406030204" pitchFamily="18" charset="0"/>
                                  </a:rPr>
                                  <m:t>𝑊</m:t>
                                </m:r>
                                <m:r>
                                  <a:rPr lang="en-US" b="0" i="1" smtClean="0">
                                    <a:latin typeface="Cambria Math" panose="02040503050406030204" pitchFamily="18" charset="0"/>
                                  </a:rPr>
                                  <m:t>'</m:t>
                                </m:r>
                              </m:e>
                            </m:mr>
                          </m:m>
                        </m:e>
                      </m:d>
                      <m:r>
                        <a:rPr lang="en-US" b="0" i="1" smtClean="0">
                          <a:latin typeface="Cambria Math" panose="02040503050406030204" pitchFamily="18" charset="0"/>
                        </a:rPr>
                        <m:t>=</m:t>
                      </m:r>
                      <m:r>
                        <a:rPr lang="en-US" b="0" i="1" smtClean="0">
                          <a:latin typeface="Cambria Math" panose="02040503050406030204" pitchFamily="18" charset="0"/>
                        </a:rPr>
                        <m:t>𝐌</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𝑋</m:t>
                                </m:r>
                              </m:e>
                            </m:mr>
                            <m:mr>
                              <m:e>
                                <m:r>
                                  <a:rPr lang="en-US" b="0" i="1" smtClean="0">
                                    <a:latin typeface="Cambria Math" panose="02040503050406030204" pitchFamily="18" charset="0"/>
                                  </a:rPr>
                                  <m:t>𝑌</m:t>
                                </m:r>
                              </m:e>
                            </m:mr>
                            <m:mr>
                              <m:e>
                                <m:r>
                                  <a:rPr lang="en-US" b="0" i="1" smtClean="0">
                                    <a:latin typeface="Cambria Math" panose="02040503050406030204" pitchFamily="18" charset="0"/>
                                  </a:rPr>
                                  <m:t>1</m:t>
                                </m:r>
                              </m:e>
                            </m:mr>
                          </m:m>
                        </m:e>
                      </m:d>
                    </m:oMath>
                  </m:oMathPara>
                </a14:m>
                <a:endParaRPr lang="en-US" dirty="0"/>
              </a:p>
              <a:p>
                <a:pPr marL="50799" lvl="0" indent="0">
                  <a:buNone/>
                </a:pPr>
                <a:endParaRPr lang="ar-AE" dirty="0"/>
              </a:p>
              <a:p>
                <a:pPr marL="50799" lv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𝐌</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 </m:t>
                                </m:r>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 </m:t>
                                </m:r>
                                <m:r>
                                  <a:rPr lang="en-US" b="0" i="1" smtClean="0">
                                    <a:latin typeface="Cambria Math" panose="02040503050406030204" pitchFamily="18" charset="0"/>
                                  </a:rPr>
                                  <m:t>0</m:t>
                                </m:r>
                              </m:e>
                            </m:mr>
                            <m:mr>
                              <m:e>
                                <m:r>
                                  <a:rPr lang="en-US" b="0" i="1" smtClean="0">
                                    <a:latin typeface="Cambria Math" panose="02040503050406030204" pitchFamily="18" charset="0"/>
                                  </a:rPr>
                                  <m:t> </m:t>
                                </m:r>
                                <m:r>
                                  <a:rPr lang="en-US" b="0" i="1" smtClean="0">
                                    <a:latin typeface="Cambria Math" panose="02040503050406030204" pitchFamily="18" charset="0"/>
                                  </a:rPr>
                                  <m:t>0</m:t>
                                </m:r>
                              </m:e>
                            </m:mr>
                          </m:m>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   </m:t>
                                </m:r>
                                <m:r>
                                  <m:rPr>
                                    <m:brk m:alnAt="7"/>
                                  </m:rPr>
                                  <a:rPr lang="en-US" b="0" i="1" smtClean="0">
                                    <a:latin typeface="Cambria Math" panose="02040503050406030204" pitchFamily="18" charset="0"/>
                                  </a:rPr>
                                  <m:t>0</m:t>
                                </m:r>
                                <m:r>
                                  <m:rPr>
                                    <m:brk m:alnAt="7"/>
                                  </m:rPr>
                                  <a:rPr lang="en-US" b="0" i="1" smtClean="0">
                                    <a:latin typeface="Cambria Math" panose="02040503050406030204" pitchFamily="18" charset="0"/>
                                  </a:rPr>
                                  <m:t> </m:t>
                                </m:r>
                              </m:e>
                            </m:mr>
                            <m:mr>
                              <m:e>
                                <m:r>
                                  <a:rPr lang="en-US" b="0" i="1" smtClean="0">
                                    <a:latin typeface="Cambria Math" panose="02040503050406030204" pitchFamily="18" charset="0"/>
                                  </a:rPr>
                                  <m:t>  </m:t>
                                </m:r>
                                <m:r>
                                  <a:rPr lang="en-US" b="0" i="1" smtClean="0">
                                    <a:latin typeface="Cambria Math" panose="02040503050406030204" pitchFamily="18" charset="0"/>
                                  </a:rPr>
                                  <m:t>1</m:t>
                                </m:r>
                              </m:e>
                            </m:mr>
                            <m:mr>
                              <m:e>
                                <m:r>
                                  <a:rPr lang="en-US" b="0" i="1" smtClean="0">
                                    <a:latin typeface="Cambria Math" panose="02040503050406030204" pitchFamily="18" charset="0"/>
                                  </a:rPr>
                                  <m:t>  </m:t>
                                </m:r>
                                <m:r>
                                  <a:rPr lang="en-US" b="0" i="1" smtClean="0">
                                    <a:latin typeface="Cambria Math" panose="02040503050406030204" pitchFamily="18" charset="0"/>
                                  </a:rPr>
                                  <m:t>0</m:t>
                                </m:r>
                              </m:e>
                            </m:mr>
                          </m:m>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𝑡𝑥</m:t>
                                </m:r>
                              </m:e>
                            </m:mr>
                            <m:mr>
                              <m:e>
                                <m:r>
                                  <a:rPr lang="en-US" b="0" i="1" smtClean="0">
                                    <a:latin typeface="Cambria Math" panose="02040503050406030204" pitchFamily="18" charset="0"/>
                                  </a:rPr>
                                  <m:t>  </m:t>
                                </m:r>
                                <m:r>
                                  <a:rPr lang="en-US" b="0" i="1" smtClean="0">
                                    <a:latin typeface="Cambria Math" panose="02040503050406030204" pitchFamily="18" charset="0"/>
                                  </a:rPr>
                                  <m:t>𝑡𝑦</m:t>
                                </m:r>
                              </m:e>
                            </m:mr>
                            <m:mr>
                              <m:e>
                                <m:r>
                                  <a:rPr lang="en-US" b="0" i="1" smtClean="0">
                                    <a:latin typeface="Cambria Math" panose="02040503050406030204" pitchFamily="18" charset="0"/>
                                  </a:rPr>
                                  <m:t> </m:t>
                                </m:r>
                                <m:r>
                                  <a:rPr lang="en-US" b="0" i="1" smtClean="0">
                                    <a:latin typeface="Cambria Math" panose="02040503050406030204" pitchFamily="18" charset="0"/>
                                  </a:rPr>
                                  <m:t>1</m:t>
                                </m:r>
                              </m:e>
                            </m:mr>
                          </m:m>
                        </m:e>
                      </m:d>
                    </m:oMath>
                  </m:oMathPara>
                </a14:m>
                <a:endParaRPr lang="en-US" dirty="0"/>
              </a:p>
              <a:p>
                <a:pPr marL="50799" lvl="0" indent="0">
                  <a:buNone/>
                </a:pPr>
                <a:endParaRPr lang="en-US" dirty="0"/>
              </a:p>
              <a:p>
                <a:pPr marL="50799" lvl="0" indent="0">
                  <a:buNone/>
                </a:pP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 </m:t>
                              </m:r>
                              <m:r>
                                <m:rPr>
                                  <m:brk m:alnAt="7"/>
                                </m:rPr>
                                <a:rPr lang="en-US" i="1">
                                  <a:latin typeface="Cambria Math" panose="02040503050406030204" pitchFamily="18" charset="0"/>
                                </a:rPr>
                                <m:t>1</m:t>
                              </m:r>
                            </m:e>
                          </m:mr>
                          <m:mr>
                            <m:e>
                              <m:r>
                                <a:rPr lang="en-US" i="1">
                                  <a:latin typeface="Cambria Math" panose="02040503050406030204" pitchFamily="18" charset="0"/>
                                </a:rPr>
                                <m:t> </m:t>
                              </m:r>
                              <m:r>
                                <a:rPr lang="en-US" i="1">
                                  <a:latin typeface="Cambria Math" panose="02040503050406030204" pitchFamily="18" charset="0"/>
                                </a:rPr>
                                <m:t>0</m:t>
                              </m:r>
                            </m:e>
                          </m:mr>
                          <m:mr>
                            <m:e>
                              <m:r>
                                <a:rPr lang="en-US" i="1">
                                  <a:latin typeface="Cambria Math" panose="02040503050406030204" pitchFamily="18" charset="0"/>
                                </a:rPr>
                                <m:t> </m:t>
                              </m:r>
                              <m:r>
                                <a:rPr lang="en-US" i="1">
                                  <a:latin typeface="Cambria Math" panose="02040503050406030204" pitchFamily="18" charset="0"/>
                                </a:rPr>
                                <m:t>0</m:t>
                              </m:r>
                            </m:e>
                          </m:mr>
                        </m:m>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 </m:t>
                              </m:r>
                              <m:r>
                                <a:rPr lang="en-US" i="1">
                                  <a:latin typeface="Cambria Math" panose="02040503050406030204" pitchFamily="18" charset="0"/>
                                </a:rPr>
                                <m:t>  </m:t>
                              </m:r>
                              <m:r>
                                <m:rPr>
                                  <m:brk m:alnAt="7"/>
                                </m:rPr>
                                <a:rPr lang="en-US" i="1">
                                  <a:latin typeface="Cambria Math" panose="02040503050406030204" pitchFamily="18" charset="0"/>
                                </a:rPr>
                                <m:t>0</m:t>
                              </m:r>
                              <m:r>
                                <m:rPr>
                                  <m:brk m:alnAt="7"/>
                                </m:rPr>
                                <a:rPr lang="en-US" i="1">
                                  <a:latin typeface="Cambria Math" panose="02040503050406030204" pitchFamily="18" charset="0"/>
                                </a:rPr>
                                <m:t> </m:t>
                              </m:r>
                            </m:e>
                          </m:mr>
                          <m:mr>
                            <m:e>
                              <m:r>
                                <a:rPr lang="en-US" i="1">
                                  <a:latin typeface="Cambria Math" panose="02040503050406030204" pitchFamily="18" charset="0"/>
                                </a:rPr>
                                <m:t>  </m:t>
                              </m:r>
                              <m:r>
                                <a:rPr lang="en-US" i="1">
                                  <a:latin typeface="Cambria Math" panose="02040503050406030204" pitchFamily="18" charset="0"/>
                                </a:rPr>
                                <m:t>1</m:t>
                              </m:r>
                            </m:e>
                          </m:mr>
                          <m:mr>
                            <m:e>
                              <m:r>
                                <a:rPr lang="en-US" i="1">
                                  <a:latin typeface="Cambria Math" panose="02040503050406030204" pitchFamily="18" charset="0"/>
                                </a:rPr>
                                <m:t>  </m:t>
                              </m:r>
                              <m:r>
                                <a:rPr lang="en-US" i="1">
                                  <a:latin typeface="Cambria Math" panose="02040503050406030204" pitchFamily="18" charset="0"/>
                                </a:rPr>
                                <m:t>0</m:t>
                              </m:r>
                            </m:e>
                          </m:mr>
                        </m:m>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𝑡𝑥</m:t>
                              </m:r>
                            </m:e>
                          </m:mr>
                          <m:mr>
                            <m:e>
                              <m:r>
                                <a:rPr lang="en-US" i="1">
                                  <a:latin typeface="Cambria Math" panose="02040503050406030204" pitchFamily="18" charset="0"/>
                                </a:rPr>
                                <m:t>  </m:t>
                              </m:r>
                              <m:r>
                                <a:rPr lang="en-US" i="1">
                                  <a:latin typeface="Cambria Math" panose="02040503050406030204" pitchFamily="18" charset="0"/>
                                </a:rPr>
                                <m:t>𝑡𝑦</m:t>
                              </m:r>
                            </m:e>
                          </m:mr>
                          <m:mr>
                            <m:e>
                              <m:r>
                                <a:rPr lang="en-US" i="1">
                                  <a:latin typeface="Cambria Math" panose="02040503050406030204" pitchFamily="18" charset="0"/>
                                </a:rPr>
                                <m:t> </m:t>
                              </m:r>
                              <m:r>
                                <a:rPr lang="en-US" i="1">
                                  <a:latin typeface="Cambria Math" panose="02040503050406030204" pitchFamily="18" charset="0"/>
                                </a:rPr>
                                <m:t>1</m:t>
                              </m:r>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𝑋</m:t>
                              </m:r>
                            </m:e>
                          </m:mr>
                          <m:mr>
                            <m:e>
                              <m:r>
                                <a:rPr lang="en-US" i="1">
                                  <a:latin typeface="Cambria Math" panose="02040503050406030204" pitchFamily="18" charset="0"/>
                                </a:rPr>
                                <m:t>𝑌</m:t>
                              </m:r>
                            </m:e>
                          </m:mr>
                          <m:mr>
                            <m:e>
                              <m:r>
                                <a:rPr lang="en-US" i="1">
                                  <a:latin typeface="Cambria Math" panose="02040503050406030204" pitchFamily="18" charset="0"/>
                                </a:rPr>
                                <m:t>1</m:t>
                              </m:r>
                            </m:e>
                          </m:mr>
                        </m:m>
                      </m:e>
                    </m:d>
                  </m:oMath>
                </a14:m>
                <a:r>
                  <a:rPr lang="en-US" dirty="0"/>
                  <a:t> =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𝑡</m:t>
                              </m:r>
                              <m:r>
                                <a:rPr lang="en-US" i="1" baseline="-25000">
                                  <a:latin typeface="Cambria Math" panose="02040503050406030204" pitchFamily="18" charset="0"/>
                                </a:rPr>
                                <m:t>𝑥</m:t>
                              </m:r>
                            </m:e>
                          </m:mr>
                          <m:mr>
                            <m:e>
                              <m:r>
                                <a:rPr lang="en-US" i="1">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𝑡𝑦</m:t>
                              </m:r>
                            </m:e>
                          </m:mr>
                          <m:mr>
                            <m:e>
                              <m:r>
                                <a:rPr lang="en-US" i="1">
                                  <a:latin typeface="Cambria Math" panose="02040503050406030204" pitchFamily="18" charset="0"/>
                                </a:rPr>
                                <m:t>1</m:t>
                              </m:r>
                            </m:e>
                          </m:mr>
                        </m:m>
                      </m:e>
                    </m:d>
                  </m:oMath>
                </a14:m>
                <a:endParaRPr lang="en-US" dirty="0"/>
              </a:p>
              <a:p>
                <a:pPr marL="50799" lvl="0" indent="0">
                  <a:buNone/>
                </a:pPr>
                <a:r>
                  <a:rPr lang="en-US" dirty="0"/>
                  <a:t>In the warping function we are using </a:t>
                </a:r>
                <a:r>
                  <a:rPr lang="en-US" dirty="0" err="1"/>
                  <a:t>x_min</a:t>
                </a:r>
                <a:r>
                  <a:rPr lang="en-US" dirty="0"/>
                  <a:t> and </a:t>
                </a:r>
                <a:r>
                  <a:rPr lang="en-US" dirty="0" err="1"/>
                  <a:t>y_min</a:t>
                </a:r>
                <a:r>
                  <a:rPr lang="en-US" dirty="0"/>
                  <a:t>. Those coordinates were obtained in the ‘</a:t>
                </a:r>
                <a:r>
                  <a:rPr lang="en-US" dirty="0" err="1"/>
                  <a:t>getBoundingCorners</a:t>
                </a:r>
                <a:r>
                  <a:rPr lang="en-US" dirty="0"/>
                  <a:t>’ function. </a:t>
                </a:r>
              </a:p>
            </p:txBody>
          </p:sp>
        </mc:Choice>
        <mc:Fallback>
          <p:sp>
            <p:nvSpPr>
              <p:cNvPr id="82" name="Google Shape;82;p7"/>
              <p:cNvSpPr txBox="1">
                <a:spLocks noGrp="1" noRot="1" noChangeAspect="1" noMove="1" noResize="1" noEditPoints="1" noAdjustHandles="1" noChangeArrowheads="1" noChangeShapeType="1" noTextEdit="1"/>
              </p:cNvSpPr>
              <p:nvPr>
                <p:ph type="body" idx="1"/>
              </p:nvPr>
            </p:nvSpPr>
            <p:spPr>
              <a:xfrm>
                <a:off x="609600" y="1289538"/>
                <a:ext cx="10972800" cy="5278262"/>
              </a:xfrm>
              <a:prstGeom prst="rect">
                <a:avLst/>
              </a:prstGeom>
              <a:blipFill>
                <a:blip r:embed="rId3"/>
                <a:stretch>
                  <a:fillRect l="-722" t="-809"/>
                </a:stretch>
              </a:blipFill>
              <a:ln>
                <a:noFill/>
              </a:ln>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blendImagePair()</a:t>
            </a:r>
            <a:endParaRPr/>
          </a:p>
        </p:txBody>
      </p:sp>
      <p:sp>
        <p:nvSpPr>
          <p:cNvPr id="88" name="Google Shape;88;p8"/>
          <p:cNvSpPr txBox="1">
            <a:spLocks noGrp="1"/>
          </p:cNvSpPr>
          <p:nvPr>
            <p:ph type="body" idx="1"/>
          </p:nvPr>
        </p:nvSpPr>
        <p:spPr>
          <a:xfrm>
            <a:off x="572775" y="1050188"/>
            <a:ext cx="10972800" cy="5278200"/>
          </a:xfrm>
          <a:prstGeom prst="rect">
            <a:avLst/>
          </a:prstGeom>
          <a:noFill/>
          <a:ln>
            <a:noFill/>
          </a:ln>
        </p:spPr>
        <p:txBody>
          <a:bodyPr spcFirstLastPara="1" wrap="square" lIns="91425" tIns="91425" rIns="91425" bIns="91425" anchor="t" anchorCtr="0">
            <a:noAutofit/>
          </a:bodyPr>
          <a:lstStyle/>
          <a:p>
            <a:pPr marL="609584" lvl="0" indent="-558784" algn="l" rtl="0">
              <a:lnSpc>
                <a:spcPct val="100000"/>
              </a:lnSpc>
              <a:spcBef>
                <a:spcPts val="800"/>
              </a:spcBef>
              <a:spcAft>
                <a:spcPts val="0"/>
              </a:spcAft>
              <a:buSzPts val="3000"/>
              <a:buChar char="●"/>
            </a:pPr>
            <a:r>
              <a:rPr lang="en-US"/>
              <a:t>Discuss your implementation for </a:t>
            </a:r>
            <a:r>
              <a:rPr lang="en-US" b="1"/>
              <a:t>blendImagePair()</a:t>
            </a:r>
            <a:r>
              <a:rPr lang="en-US"/>
              <a:t>.</a:t>
            </a:r>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Providing code alone, even code with #comments, is NOT enough. Even if you have a simple implementation to satisfy the basic code requirement, make sure to describe it.</a:t>
            </a:r>
            <a:endParaRPr sz="1400" i="1">
              <a:solidFill>
                <a:schemeClr val="accent5"/>
              </a:solidFill>
            </a:endParaRPr>
          </a:p>
          <a:p>
            <a:pPr marL="914400" lvl="0" indent="0" algn="l" rtl="0">
              <a:lnSpc>
                <a:spcPct val="100000"/>
              </a:lnSpc>
              <a:spcBef>
                <a:spcPts val="800"/>
              </a:spcBef>
              <a:spcAft>
                <a:spcPts val="0"/>
              </a:spcAft>
              <a:buNone/>
            </a:pPr>
            <a:endParaRPr sz="1400" i="1">
              <a:solidFill>
                <a:schemeClr val="accent5"/>
              </a:solidFill>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Keep in mind that the basic code requirement MUST result in a blend that is an </a:t>
            </a:r>
            <a:r>
              <a:rPr lang="en-US" sz="1400" b="1" i="1">
                <a:solidFill>
                  <a:schemeClr val="accent5"/>
                </a:solidFill>
              </a:rPr>
              <a:t>improvement</a:t>
            </a:r>
            <a:r>
              <a:rPr lang="en-US" sz="1400" i="1">
                <a:solidFill>
                  <a:schemeClr val="accent5"/>
                </a:solidFill>
              </a:rPr>
              <a:t> over the default insertion blend that we provided. This function MUST be implemented in Python. You may use additional imports if necessary.</a:t>
            </a:r>
            <a:endParaRPr sz="1400" i="1">
              <a:solidFill>
                <a:schemeClr val="accent5"/>
              </a:solidFill>
            </a:endParaRPr>
          </a:p>
          <a:p>
            <a:pPr marL="914400" lvl="0" indent="0" algn="l" rtl="0">
              <a:lnSpc>
                <a:spcPct val="100000"/>
              </a:lnSpc>
              <a:spcBef>
                <a:spcPts val="800"/>
              </a:spcBef>
              <a:spcAft>
                <a:spcPts val="0"/>
              </a:spcAft>
              <a:buNone/>
            </a:pPr>
            <a:endParaRPr sz="1400" i="1">
              <a:solidFill>
                <a:schemeClr val="accent5"/>
              </a:solidFill>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It helps to provide code snippets when explaining your implementation so it is easier to follow</a:t>
            </a:r>
            <a:endParaRPr sz="1400" i="1">
              <a:solidFill>
                <a:schemeClr val="accent5"/>
              </a:solidFill>
            </a:endParaRPr>
          </a:p>
          <a:p>
            <a:pPr marL="914400" lvl="0" indent="0" algn="l" rtl="0">
              <a:lnSpc>
                <a:spcPct val="100000"/>
              </a:lnSpc>
              <a:spcBef>
                <a:spcPts val="800"/>
              </a:spcBef>
              <a:spcAft>
                <a:spcPts val="0"/>
              </a:spcAft>
              <a:buNone/>
            </a:pPr>
            <a:endParaRPr sz="1400" i="1">
              <a:solidFill>
                <a:schemeClr val="accent5"/>
              </a:solidFill>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If you are going for Above &amp; Beyond credit for blending (see Slide 10 for more details), you may include your code explanation in this section.</a:t>
            </a:r>
            <a:endParaRPr sz="1400" i="1">
              <a:solidFill>
                <a:schemeClr val="accent5"/>
              </a:solidFill>
            </a:endParaRPr>
          </a:p>
          <a:p>
            <a:pPr marL="914400" lvl="0" indent="0" algn="l" rtl="0">
              <a:lnSpc>
                <a:spcPct val="100000"/>
              </a:lnSpc>
              <a:spcBef>
                <a:spcPts val="800"/>
              </a:spcBef>
              <a:spcAft>
                <a:spcPts val="0"/>
              </a:spcAft>
              <a:buNone/>
            </a:pPr>
            <a:endParaRPr sz="1400" i="1">
              <a:solidFill>
                <a:schemeClr val="accent5"/>
              </a:solidFill>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You are </a:t>
            </a:r>
            <a:r>
              <a:rPr lang="en-US" sz="1400" b="1" i="1">
                <a:solidFill>
                  <a:schemeClr val="accent5"/>
                </a:solidFill>
              </a:rPr>
              <a:t>REQUIRED </a:t>
            </a:r>
            <a:r>
              <a:rPr lang="en-US" sz="1400" i="1">
                <a:solidFill>
                  <a:schemeClr val="accent5"/>
                </a:solidFill>
              </a:rPr>
              <a:t>to submit panorama.py in your resources.zip</a:t>
            </a:r>
            <a:endParaRPr sz="1400" i="1">
              <a:solidFill>
                <a:schemeClr val="accent5"/>
              </a:solidFill>
            </a:endParaRPr>
          </a:p>
          <a:p>
            <a:pPr marL="914400" lvl="0" indent="0" algn="l" rtl="0">
              <a:lnSpc>
                <a:spcPct val="100000"/>
              </a:lnSpc>
              <a:spcBef>
                <a:spcPts val="800"/>
              </a:spcBef>
              <a:spcAft>
                <a:spcPts val="0"/>
              </a:spcAft>
              <a:buNone/>
            </a:pPr>
            <a:endParaRPr sz="1400" i="1">
              <a:solidFill>
                <a:schemeClr val="accent5"/>
              </a:solidFill>
            </a:endParaRPr>
          </a:p>
          <a:p>
            <a:pPr marL="914400" lvl="1" indent="-317500" algn="l" rtl="0">
              <a:lnSpc>
                <a:spcPct val="100000"/>
              </a:lnSpc>
              <a:spcBef>
                <a:spcPts val="800"/>
              </a:spcBef>
              <a:spcAft>
                <a:spcPts val="0"/>
              </a:spcAft>
              <a:buClr>
                <a:schemeClr val="accent5"/>
              </a:buClr>
              <a:buSzPts val="1400"/>
              <a:buChar char="○"/>
            </a:pPr>
            <a:r>
              <a:rPr lang="en-US" sz="1400" i="1">
                <a:solidFill>
                  <a:schemeClr val="accent5"/>
                </a:solidFill>
              </a:rPr>
              <a:t>Do NOT share any code on Piazza while the assignment is live. Wait until the “Share Your Results” thread is released for this assignment before discussing any solutions with your classmates.</a:t>
            </a:r>
            <a:endParaRPr sz="1400" i="1">
              <a:solidFill>
                <a:schemeClr val="accent5"/>
              </a:solidFill>
            </a:endParaRPr>
          </a:p>
          <a:p>
            <a:pPr marL="0" lvl="0" indent="0" algn="ctr" rtl="0">
              <a:lnSpc>
                <a:spcPct val="100000"/>
              </a:lnSpc>
              <a:spcBef>
                <a:spcPts val="800"/>
              </a:spcBef>
              <a:spcAft>
                <a:spcPts val="0"/>
              </a:spcAft>
              <a:buSzPts val="3000"/>
              <a:buNone/>
            </a:pPr>
            <a:r>
              <a:rPr lang="en-US" b="1">
                <a:solidFill>
                  <a:schemeClr val="accent6"/>
                </a:solidFill>
              </a:rPr>
              <a:t>Use additional slides as needed</a:t>
            </a:r>
            <a:endParaRPr/>
          </a:p>
          <a:p>
            <a:pPr marL="50799" lvl="0" indent="0" algn="l" rtl="0">
              <a:lnSpc>
                <a:spcPct val="100000"/>
              </a:lnSpc>
              <a:spcBef>
                <a:spcPts val="800"/>
              </a:spcBef>
              <a:spcAft>
                <a:spcPts val="0"/>
              </a:spcAft>
              <a:buSzPts val="3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Discussion &amp; Analysis</a:t>
            </a:r>
            <a:endParaRPr/>
          </a:p>
        </p:txBody>
      </p:sp>
      <p:sp>
        <p:nvSpPr>
          <p:cNvPr id="94" name="Google Shape;94;p9"/>
          <p:cNvSpPr txBox="1">
            <a:spLocks noGrp="1"/>
          </p:cNvSpPr>
          <p:nvPr>
            <p:ph type="body" idx="1"/>
          </p:nvPr>
        </p:nvSpPr>
        <p:spPr>
          <a:xfrm>
            <a:off x="609600" y="1289550"/>
            <a:ext cx="10972800" cy="5089800"/>
          </a:xfrm>
          <a:prstGeom prst="rect">
            <a:avLst/>
          </a:prstGeom>
          <a:noFill/>
          <a:ln>
            <a:noFill/>
          </a:ln>
        </p:spPr>
        <p:txBody>
          <a:bodyPr spcFirstLastPara="1" wrap="square" lIns="91425" tIns="91425" rIns="91425" bIns="91425" anchor="t" anchorCtr="0">
            <a:noAutofit/>
          </a:bodyPr>
          <a:lstStyle/>
          <a:p>
            <a:pPr marL="50798" lvl="0" indent="0" algn="l" rtl="0">
              <a:spcBef>
                <a:spcPts val="800"/>
              </a:spcBef>
              <a:spcAft>
                <a:spcPts val="0"/>
              </a:spcAft>
              <a:buNone/>
            </a:pPr>
            <a:r>
              <a:rPr lang="en-US" b="1" u="sng">
                <a:solidFill>
                  <a:schemeClr val="accent6"/>
                </a:solidFill>
              </a:rPr>
              <a:t>REMEMBER</a:t>
            </a:r>
            <a:r>
              <a:rPr lang="en-US" b="1">
                <a:solidFill>
                  <a:schemeClr val="accent6"/>
                </a:solidFill>
              </a:rPr>
              <a:t>: </a:t>
            </a:r>
            <a:r>
              <a:rPr lang="en-US">
                <a:solidFill>
                  <a:schemeClr val="accent6"/>
                </a:solidFill>
              </a:rPr>
              <a:t>We want to see</a:t>
            </a:r>
            <a:r>
              <a:rPr lang="en-US" b="1">
                <a:solidFill>
                  <a:schemeClr val="accent6"/>
                </a:solidFill>
              </a:rPr>
              <a:t> THOROUGH ANSWERS</a:t>
            </a:r>
            <a:r>
              <a:rPr lang="en-US">
                <a:solidFill>
                  <a:schemeClr val="accent6"/>
                </a:solidFill>
              </a:rPr>
              <a:t> for each of these questions! Include any images/drawings (as needed) to help in your discussion &amp; analysis. You should use additional slides for these questions. Again, we expect </a:t>
            </a:r>
            <a:r>
              <a:rPr lang="en-US" b="1" u="sng">
                <a:solidFill>
                  <a:schemeClr val="accent6"/>
                </a:solidFill>
              </a:rPr>
              <a:t>graduate-level answers</a:t>
            </a:r>
            <a:r>
              <a:rPr lang="en-US">
                <a:solidFill>
                  <a:schemeClr val="accent6"/>
                </a:solidFill>
              </a:rPr>
              <a:t> in the reports.</a:t>
            </a:r>
            <a:endParaRPr>
              <a:solidFill>
                <a:schemeClr val="accent6"/>
              </a:solidFill>
            </a:endParaRPr>
          </a:p>
          <a:p>
            <a:pPr marL="50798" lvl="0" indent="0" algn="l" rtl="0">
              <a:spcBef>
                <a:spcPts val="800"/>
              </a:spcBef>
              <a:spcAft>
                <a:spcPts val="0"/>
              </a:spcAft>
              <a:buNone/>
            </a:pPr>
            <a:endParaRPr sz="1400">
              <a:solidFill>
                <a:schemeClr val="accent6"/>
              </a:solidFill>
            </a:endParaRPr>
          </a:p>
          <a:p>
            <a:pPr marL="609584" lvl="0" indent="-558784" algn="l" rtl="0">
              <a:lnSpc>
                <a:spcPct val="100000"/>
              </a:lnSpc>
              <a:spcBef>
                <a:spcPts val="800"/>
              </a:spcBef>
              <a:spcAft>
                <a:spcPts val="0"/>
              </a:spcAft>
              <a:buSzPts val="3000"/>
              <a:buChar char="●"/>
            </a:pPr>
            <a:r>
              <a:rPr lang="en-US"/>
              <a:t>Consider your blend function and answer the following questions - What worked well? What did not work well? Were there any problems you could not solve? If you had more time, what would you do to improve upon your existing blend implementation?</a:t>
            </a:r>
            <a:endParaRPr/>
          </a:p>
          <a:p>
            <a:pPr marL="457200" lvl="0" indent="0" algn="l" rtl="0">
              <a:lnSpc>
                <a:spcPct val="100000"/>
              </a:lnSpc>
              <a:spcBef>
                <a:spcPts val="800"/>
              </a:spcBef>
              <a:spcAft>
                <a:spcPts val="0"/>
              </a:spcAft>
              <a:buNone/>
            </a:pPr>
            <a:endParaRPr/>
          </a:p>
          <a:p>
            <a:pPr marL="457200" lvl="0" indent="0" algn="l" rtl="0">
              <a:lnSpc>
                <a:spcPct val="100000"/>
              </a:lnSpc>
              <a:spcBef>
                <a:spcPts val="800"/>
              </a:spcBef>
              <a:spcAft>
                <a:spcPts val="0"/>
              </a:spcAft>
              <a:buNone/>
            </a:pPr>
            <a:endParaRPr/>
          </a:p>
          <a:p>
            <a:pPr marL="609584" lvl="0" indent="-558784" algn="l" rtl="0">
              <a:lnSpc>
                <a:spcPct val="100000"/>
              </a:lnSpc>
              <a:spcBef>
                <a:spcPts val="800"/>
              </a:spcBef>
              <a:spcAft>
                <a:spcPts val="0"/>
              </a:spcAft>
              <a:buSzPts val="3000"/>
              <a:buChar char="●"/>
            </a:pPr>
            <a:r>
              <a:rPr lang="en-US"/>
              <a:t>If you started the project over again, what could you do differently and how would you go about doing it? Do NOT say there is nothing you could do differently. There’s always a way to improve.</a:t>
            </a:r>
            <a:endParaRPr/>
          </a:p>
          <a:p>
            <a:pPr marL="914400" lvl="1" indent="-381000" algn="l" rtl="0">
              <a:spcBef>
                <a:spcPts val="0"/>
              </a:spcBef>
              <a:spcAft>
                <a:spcPts val="0"/>
              </a:spcAft>
              <a:buSzPts val="2400"/>
              <a:buChar char="○"/>
            </a:pPr>
            <a:r>
              <a:rPr lang="en-US" sz="1600" i="1">
                <a:solidFill>
                  <a:schemeClr val="accent5"/>
                </a:solidFill>
              </a:rPr>
              <a:t>Do not just repeat your answer to the “If you had more time..” question from above. This question covers anything about the project - maybe a different scene setup? Or perhaps a totally different idea for blending? If you have a different idea, discuss how you might go about implementing it. </a:t>
            </a:r>
            <a:endParaRPr/>
          </a:p>
          <a:p>
            <a:pPr marL="50798" lvl="0" indent="0" algn="l" rtl="0">
              <a:spcBef>
                <a:spcPts val="800"/>
              </a:spcBef>
              <a:spcAft>
                <a:spcPts val="0"/>
              </a:spcAft>
              <a:buNone/>
            </a:pPr>
            <a:endParaRPr/>
          </a:p>
          <a:p>
            <a:pPr marL="0" lvl="0" indent="0" algn="l" rtl="0">
              <a:spcBef>
                <a:spcPts val="800"/>
              </a:spcBef>
              <a:spcAft>
                <a:spcPts val="0"/>
              </a:spcAft>
              <a:buNone/>
            </a:pPr>
            <a:endParaRPr/>
          </a:p>
          <a:p>
            <a:pPr marL="50798" lvl="0" indent="0" algn="l" rtl="0">
              <a:lnSpc>
                <a:spcPct val="100000"/>
              </a:lnSpc>
              <a:spcBef>
                <a:spcPts val="800"/>
              </a:spcBef>
              <a:spcAft>
                <a:spcPts val="0"/>
              </a:spcAft>
              <a:buSzPts val="3000"/>
              <a:buNone/>
            </a:pPr>
            <a:endParaRPr/>
          </a:p>
          <a:p>
            <a:pPr marL="50798" lvl="0" indent="0" algn="l" rtl="0">
              <a:lnSpc>
                <a:spcPct val="100000"/>
              </a:lnSpc>
              <a:spcBef>
                <a:spcPts val="800"/>
              </a:spcBef>
              <a:spcAft>
                <a:spcPts val="0"/>
              </a:spcAft>
              <a:buSzPts val="3000"/>
              <a:buNone/>
            </a:pPr>
            <a:endParaRPr/>
          </a:p>
          <a:p>
            <a:pPr marL="609584" lvl="0" indent="-368284" algn="l" rtl="0">
              <a:lnSpc>
                <a:spcPct val="100000"/>
              </a:lnSpc>
              <a:spcBef>
                <a:spcPts val="800"/>
              </a:spcBef>
              <a:spcAft>
                <a:spcPts val="0"/>
              </a:spcAft>
              <a:buSzPts val="3000"/>
              <a:buNone/>
            </a:pPr>
            <a:endParaRPr/>
          </a:p>
          <a:p>
            <a:pPr marL="609584" lvl="0" indent="-368284" algn="l" rtl="0">
              <a:lnSpc>
                <a:spcPct val="100000"/>
              </a:lnSpc>
              <a:spcBef>
                <a:spcPts val="800"/>
              </a:spcBef>
              <a:spcAft>
                <a:spcPts val="0"/>
              </a:spcAft>
              <a:buSzPts val="3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Above &amp; Beyond </a:t>
            </a:r>
            <a:r>
              <a:rPr lang="en-US">
                <a:solidFill>
                  <a:schemeClr val="accent6"/>
                </a:solidFill>
              </a:rPr>
              <a:t>(optional: see the 90% rule on Piazza)</a:t>
            </a:r>
            <a:endParaRPr/>
          </a:p>
        </p:txBody>
      </p:sp>
      <p:sp>
        <p:nvSpPr>
          <p:cNvPr id="100" name="Google Shape;100;p10"/>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4" lvl="0" indent="-457184" algn="l" rtl="0">
              <a:lnSpc>
                <a:spcPct val="100000"/>
              </a:lnSpc>
              <a:spcBef>
                <a:spcPts val="800"/>
              </a:spcBef>
              <a:spcAft>
                <a:spcPts val="0"/>
              </a:spcAft>
              <a:buClr>
                <a:schemeClr val="accent5"/>
              </a:buClr>
              <a:buSzPts val="1400"/>
              <a:buChar char="●"/>
            </a:pPr>
            <a:r>
              <a:rPr lang="en-US" sz="1400" b="1">
                <a:solidFill>
                  <a:schemeClr val="accent5"/>
                </a:solidFill>
              </a:rPr>
              <a:t>blendImagePair() </a:t>
            </a:r>
            <a:r>
              <a:rPr lang="en-US" sz="1400">
                <a:solidFill>
                  <a:schemeClr val="accent5"/>
                </a:solidFill>
              </a:rPr>
              <a:t>is the main focus in grading the A&amp;B section of this assignment, although </a:t>
            </a:r>
            <a:r>
              <a:rPr lang="en-US" sz="1400" b="1">
                <a:solidFill>
                  <a:schemeClr val="accent5"/>
                </a:solidFill>
              </a:rPr>
              <a:t>other topics may be explored.</a:t>
            </a:r>
            <a:r>
              <a:rPr lang="en-US" sz="1400">
                <a:solidFill>
                  <a:schemeClr val="accent5"/>
                </a:solidFill>
              </a:rPr>
              <a:t> You may earn A&amp;B points by implementing and explaining a spectacular blending function (both horizontal and vertical). Effectively, this means that this function is worth 10 basic assignment points, and can be worth up to 20 points with full A&amp;B credit.</a:t>
            </a:r>
            <a:endParaRPr sz="1400">
              <a:solidFill>
                <a:schemeClr val="accent5"/>
              </a:solidFill>
            </a:endParaRPr>
          </a:p>
          <a:p>
            <a:pPr marL="0" lvl="0" indent="0" algn="l" rtl="0">
              <a:lnSpc>
                <a:spcPct val="100000"/>
              </a:lnSpc>
              <a:spcBef>
                <a:spcPts val="800"/>
              </a:spcBef>
              <a:spcAft>
                <a:spcPts val="0"/>
              </a:spcAft>
              <a:buNone/>
            </a:pPr>
            <a:endParaRPr sz="1400">
              <a:solidFill>
                <a:schemeClr val="accent5"/>
              </a:solidFill>
            </a:endParaRPr>
          </a:p>
          <a:p>
            <a:pPr marL="609584" lvl="0" indent="-457184" algn="l" rtl="0">
              <a:lnSpc>
                <a:spcPct val="100000"/>
              </a:lnSpc>
              <a:spcBef>
                <a:spcPts val="800"/>
              </a:spcBef>
              <a:spcAft>
                <a:spcPts val="0"/>
              </a:spcAft>
              <a:buClr>
                <a:schemeClr val="accent5"/>
              </a:buClr>
              <a:buSzPts val="1400"/>
              <a:buChar char="●"/>
            </a:pPr>
            <a:r>
              <a:rPr lang="en-US" sz="1400">
                <a:solidFill>
                  <a:schemeClr val="accent5"/>
                </a:solidFill>
              </a:rPr>
              <a:t>Do NOT confuse this with the assignment blending requirements: For blendImagePair(), the basic code requirement is to </a:t>
            </a:r>
            <a:r>
              <a:rPr lang="en-US" sz="1400" b="1">
                <a:solidFill>
                  <a:schemeClr val="accent5"/>
                </a:solidFill>
              </a:rPr>
              <a:t>REPLACE</a:t>
            </a:r>
            <a:r>
              <a:rPr lang="en-US" sz="1400">
                <a:solidFill>
                  <a:schemeClr val="accent5"/>
                </a:solidFill>
              </a:rPr>
              <a:t> the insertion blend with </a:t>
            </a:r>
            <a:r>
              <a:rPr lang="en-US" sz="1400" b="1">
                <a:solidFill>
                  <a:schemeClr val="accent5"/>
                </a:solidFill>
              </a:rPr>
              <a:t>YOUR OWN implementation </a:t>
            </a:r>
            <a:r>
              <a:rPr lang="en-US" sz="1400">
                <a:solidFill>
                  <a:schemeClr val="accent5"/>
                </a:solidFill>
              </a:rPr>
              <a:t>that results in a blend that is an </a:t>
            </a:r>
            <a:r>
              <a:rPr lang="en-US" sz="1400" b="1">
                <a:solidFill>
                  <a:schemeClr val="accent5"/>
                </a:solidFill>
              </a:rPr>
              <a:t>IMPROVEMENT</a:t>
            </a:r>
            <a:r>
              <a:rPr lang="en-US" sz="1400">
                <a:solidFill>
                  <a:schemeClr val="accent5"/>
                </a:solidFill>
              </a:rPr>
              <a:t> upon our sample blend that we provided.</a:t>
            </a:r>
            <a:endParaRPr sz="1400">
              <a:solidFill>
                <a:schemeClr val="accent5"/>
              </a:solidFill>
            </a:endParaRPr>
          </a:p>
          <a:p>
            <a:pPr marL="457200" lvl="0" indent="0" algn="l" rtl="0">
              <a:lnSpc>
                <a:spcPct val="100000"/>
              </a:lnSpc>
              <a:spcBef>
                <a:spcPts val="800"/>
              </a:spcBef>
              <a:spcAft>
                <a:spcPts val="0"/>
              </a:spcAft>
              <a:buNone/>
            </a:pPr>
            <a:endParaRPr sz="1400">
              <a:solidFill>
                <a:schemeClr val="accent5"/>
              </a:solidFill>
            </a:endParaRPr>
          </a:p>
          <a:p>
            <a:pPr marL="609584" lvl="0" indent="-457184" algn="l" rtl="0">
              <a:lnSpc>
                <a:spcPct val="100000"/>
              </a:lnSpc>
              <a:spcBef>
                <a:spcPts val="800"/>
              </a:spcBef>
              <a:spcAft>
                <a:spcPts val="0"/>
              </a:spcAft>
              <a:buClr>
                <a:schemeClr val="accent5"/>
              </a:buClr>
              <a:buSzPts val="1400"/>
              <a:buChar char="●"/>
            </a:pPr>
            <a:r>
              <a:rPr lang="en-US" sz="1400">
                <a:solidFill>
                  <a:schemeClr val="accent5"/>
                </a:solidFill>
              </a:rPr>
              <a:t>The A&amp;B section is optional.  It is more important to do well on the basic assignment before attempting A&amp;B.  You may choose to incorporate this material into your report instead of a separate section.  However, if you do so, then you must identify the work you feel was above and beyond the basic assignment requirements.</a:t>
            </a:r>
            <a:endParaRPr sz="1400">
              <a:solidFill>
                <a:schemeClr val="accent5"/>
              </a:solidFill>
            </a:endParaRPr>
          </a:p>
          <a:p>
            <a:pPr marL="0" lvl="0" indent="0" algn="l" rtl="0">
              <a:lnSpc>
                <a:spcPct val="100000"/>
              </a:lnSpc>
              <a:spcBef>
                <a:spcPts val="800"/>
              </a:spcBef>
              <a:spcAft>
                <a:spcPts val="0"/>
              </a:spcAft>
              <a:buNone/>
            </a:pPr>
            <a:endParaRPr sz="1400">
              <a:solidFill>
                <a:schemeClr val="accent5"/>
              </a:solidFill>
            </a:endParaRPr>
          </a:p>
          <a:p>
            <a:pPr marL="609585" lvl="0" indent="-457184" algn="l" rtl="0">
              <a:lnSpc>
                <a:spcPct val="100000"/>
              </a:lnSpc>
              <a:spcBef>
                <a:spcPts val="800"/>
              </a:spcBef>
              <a:spcAft>
                <a:spcPts val="0"/>
              </a:spcAft>
              <a:buClr>
                <a:schemeClr val="accent5"/>
              </a:buClr>
              <a:buSzPts val="1400"/>
              <a:buChar char="●"/>
            </a:pPr>
            <a:r>
              <a:rPr lang="en-US" sz="1400">
                <a:solidFill>
                  <a:schemeClr val="accent5"/>
                </a:solidFill>
              </a:rPr>
              <a:t>Clearly documenting your work and results is critical for high grades -- we cannot evaluate work that you don’t submit. </a:t>
            </a:r>
            <a:endParaRPr sz="1400">
              <a:solidFill>
                <a:schemeClr val="accent5"/>
              </a:solidFill>
            </a:endParaRPr>
          </a:p>
          <a:p>
            <a:pPr marL="609585" lvl="0" indent="-368284" algn="l" rtl="0">
              <a:lnSpc>
                <a:spcPct val="100000"/>
              </a:lnSpc>
              <a:spcBef>
                <a:spcPts val="800"/>
              </a:spcBef>
              <a:spcAft>
                <a:spcPts val="0"/>
              </a:spcAft>
              <a:buSzPts val="3000"/>
              <a:buNone/>
            </a:pPr>
            <a:endParaRPr sz="1400">
              <a:solidFill>
                <a:schemeClr val="accent5"/>
              </a:solidFill>
            </a:endParaRPr>
          </a:p>
          <a:p>
            <a:pPr marL="609585" lvl="0" indent="-457184" algn="l" rtl="0">
              <a:lnSpc>
                <a:spcPct val="100000"/>
              </a:lnSpc>
              <a:spcBef>
                <a:spcPts val="800"/>
              </a:spcBef>
              <a:spcAft>
                <a:spcPts val="0"/>
              </a:spcAft>
              <a:buClr>
                <a:schemeClr val="accent5"/>
              </a:buClr>
              <a:buSzPts val="1400"/>
              <a:buChar char="●"/>
            </a:pPr>
            <a:r>
              <a:rPr lang="en-US" sz="1400">
                <a:solidFill>
                  <a:schemeClr val="accent5"/>
                </a:solidFill>
              </a:rPr>
              <a:t>Include your references on the Resource page.</a:t>
            </a:r>
            <a:endParaRPr sz="1400">
              <a:solidFill>
                <a:schemeClr val="accent5"/>
              </a:solidFill>
            </a:endParaRPr>
          </a:p>
          <a:p>
            <a:pPr marL="609585" lvl="0" indent="-368284" algn="l" rtl="0">
              <a:lnSpc>
                <a:spcPct val="100000"/>
              </a:lnSpc>
              <a:spcBef>
                <a:spcPts val="800"/>
              </a:spcBef>
              <a:spcAft>
                <a:spcPts val="0"/>
              </a:spcAft>
              <a:buSzPts val="3000"/>
              <a:buNone/>
            </a:pPr>
            <a:endParaRPr sz="1400">
              <a:solidFill>
                <a:schemeClr val="accent5"/>
              </a:solidFill>
            </a:endParaRPr>
          </a:p>
          <a:p>
            <a:pPr marL="609585" lvl="0" indent="-457184" algn="l" rtl="0">
              <a:lnSpc>
                <a:spcPct val="100000"/>
              </a:lnSpc>
              <a:spcBef>
                <a:spcPts val="800"/>
              </a:spcBef>
              <a:spcAft>
                <a:spcPts val="0"/>
              </a:spcAft>
              <a:buClr>
                <a:schemeClr val="accent5"/>
              </a:buClr>
              <a:buSzPts val="1400"/>
              <a:buChar char="●"/>
            </a:pPr>
            <a:r>
              <a:rPr lang="en-US" sz="1400">
                <a:solidFill>
                  <a:schemeClr val="accent5"/>
                </a:solidFill>
              </a:rPr>
              <a:t>Use as many pages as necessary.</a:t>
            </a:r>
            <a:endParaRPr sz="1400">
              <a:solidFill>
                <a:schemeClr val="accent5"/>
              </a:solidFill>
            </a:endParaRPr>
          </a:p>
          <a:p>
            <a:pPr marL="0" lvl="0" indent="0" algn="ctr" rtl="0">
              <a:lnSpc>
                <a:spcPct val="100000"/>
              </a:lnSpc>
              <a:spcBef>
                <a:spcPts val="800"/>
              </a:spcBef>
              <a:spcAft>
                <a:spcPts val="0"/>
              </a:spcAft>
              <a:buSzPts val="3000"/>
              <a:buNone/>
            </a:pPr>
            <a:r>
              <a:rPr lang="en-US" sz="1200" b="1">
                <a:solidFill>
                  <a:schemeClr val="accent6"/>
                </a:solidFill>
              </a:rPr>
              <a:t>REMOVE THESE NOTES FROM YOUR SUBMISSION</a:t>
            </a:r>
            <a:endParaRPr sz="1200"/>
          </a:p>
          <a:p>
            <a:pPr marL="609585" lvl="0" indent="-368284" algn="l" rtl="0">
              <a:lnSpc>
                <a:spcPct val="100000"/>
              </a:lnSpc>
              <a:spcBef>
                <a:spcPts val="800"/>
              </a:spcBef>
              <a:spcAft>
                <a:spcPts val="0"/>
              </a:spcAft>
              <a:buSzPts val="3000"/>
              <a:buNone/>
            </a:pPr>
            <a:endParaRPr sz="1200"/>
          </a:p>
          <a:p>
            <a:pPr marL="609585" lvl="0" indent="-368284" algn="l" rtl="0">
              <a:lnSpc>
                <a:spcPct val="100000"/>
              </a:lnSpc>
              <a:spcBef>
                <a:spcPts val="800"/>
              </a:spcBef>
              <a:spcAft>
                <a:spcPts val="0"/>
              </a:spcAft>
              <a:buSzPts val="3000"/>
              <a:buNone/>
            </a:pPr>
            <a:endParaRPr sz="1200"/>
          </a:p>
        </p:txBody>
      </p:sp>
    </p:spTree>
  </p:cSld>
  <p:clrMapOvr>
    <a:masterClrMapping/>
  </p:clrMapOvr>
</p:sld>
</file>

<file path=ppt/theme/theme1.xml><?xml version="1.0" encoding="utf-8"?>
<a:theme xmlns:a="http://schemas.openxmlformats.org/drawingml/2006/main" name="GaTech-CS6475">
  <a:themeElements>
    <a:clrScheme name="Custom 4">
      <a:dk1>
        <a:srgbClr val="00234E"/>
      </a:dk1>
      <a:lt1>
        <a:srgbClr val="FFFFFF"/>
      </a:lt1>
      <a:dk2>
        <a:srgbClr val="00224E"/>
      </a:dk2>
      <a:lt2>
        <a:srgbClr val="FEFFFF"/>
      </a:lt2>
      <a:accent1>
        <a:srgbClr val="988950"/>
      </a:accent1>
      <a:accent2>
        <a:srgbClr val="EFAC00"/>
      </a:accent2>
      <a:accent3>
        <a:srgbClr val="B3C500"/>
      </a:accent3>
      <a:accent4>
        <a:srgbClr val="4D4E4D"/>
      </a:accent4>
      <a:accent5>
        <a:srgbClr val="006CD7"/>
      </a:accent5>
      <a:accent6>
        <a:srgbClr val="BD3617"/>
      </a:accent6>
      <a:hlink>
        <a:srgbClr val="004AA5"/>
      </a:hlink>
      <a:folHlink>
        <a:srgbClr val="0073E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1043</Words>
  <Application>Microsoft Office PowerPoint</Application>
  <PresentationFormat>Widescreen</PresentationFormat>
  <Paragraphs>92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GaTech-CS6475</vt:lpstr>
      <vt:lpstr>PowerPoint Presentation</vt:lpstr>
      <vt:lpstr>Results - Test Images</vt:lpstr>
      <vt:lpstr>Setup and Panorama Type</vt:lpstr>
      <vt:lpstr>Original Input Images</vt:lpstr>
      <vt:lpstr>Results - Original Images</vt:lpstr>
      <vt:lpstr>warpCanvas()</vt:lpstr>
      <vt:lpstr>blendImagePair()</vt:lpstr>
      <vt:lpstr>Discussion &amp; Analysis</vt:lpstr>
      <vt:lpstr>Above &amp; Beyond (optional: see the 90% rule on Piazza)</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Ward</dc:creator>
  <cp:lastModifiedBy>Adams, Joshua C</cp:lastModifiedBy>
  <cp:revision>6</cp:revision>
  <dcterms:created xsi:type="dcterms:W3CDTF">2019-08-29T21:08:27Z</dcterms:created>
  <dcterms:modified xsi:type="dcterms:W3CDTF">2019-10-21T17:57:07Z</dcterms:modified>
</cp:coreProperties>
</file>