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84a7a4812_1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84a7a4812_1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84a7a481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84a7a481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84a7a481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84a7a481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84a7a481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84a7a481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84a7a481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84a7a481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84a7a481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84a7a481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84a7a481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84a7a481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84a7a481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84a7a481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84a7a481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84a7a481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84a7a4812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84a7a4812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84a7a47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84a7a47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84a7a481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84a7a481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84a7a4812_1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84a7a4812_1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84a7a47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84a7a47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84a7a47f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84a7a47f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84a7a48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84a7a48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84a7a481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84a7a481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84a7a481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84a7a481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84a7a481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84a7a481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93827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D9D9D9"/>
                </a:solidFill>
              </a:rPr>
              <a:t>Damage Detection of Structures using AI</a:t>
            </a:r>
            <a:endParaRPr>
              <a:solidFill>
                <a:srgbClr val="D9D9D9"/>
              </a:solidFill>
            </a:endParaRPr>
          </a:p>
        </p:txBody>
      </p:sp>
      <p:sp>
        <p:nvSpPr>
          <p:cNvPr id="64" name="Google Shape;64;p13"/>
          <p:cNvSpPr txBox="1"/>
          <p:nvPr>
            <p:ph idx="1" type="subTitle"/>
          </p:nvPr>
        </p:nvSpPr>
        <p:spPr>
          <a:xfrm>
            <a:off x="1740450" y="2395675"/>
            <a:ext cx="5783400" cy="20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solidFill>
                  <a:srgbClr val="FFFFFF"/>
                </a:solidFill>
                <a:latin typeface="Arial"/>
                <a:ea typeface="Arial"/>
                <a:cs typeface="Arial"/>
                <a:sym typeface="Arial"/>
              </a:rPr>
              <a:t>Guide: </a:t>
            </a:r>
            <a:r>
              <a:rPr lang="en" sz="1900">
                <a:solidFill>
                  <a:srgbClr val="FFFFFF"/>
                </a:solidFill>
                <a:latin typeface="Arial"/>
                <a:ea typeface="Arial"/>
                <a:cs typeface="Arial"/>
                <a:sym typeface="Arial"/>
              </a:rPr>
              <a:t>Prof. Nilanjan Mallik</a:t>
            </a:r>
            <a:endParaRPr sz="19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FFFFFF"/>
                </a:solidFill>
                <a:latin typeface="Arial"/>
                <a:ea typeface="Arial"/>
                <a:cs typeface="Arial"/>
                <a:sym typeface="Arial"/>
              </a:rPr>
              <a:t>Team Members:</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Jadav Anand (17135044) </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Joel Joseph (17135047)</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Nasu Avinash (17135057)</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Roshan Roy (17135074)</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Velaga Girish (17135093)</a:t>
            </a:r>
            <a:endParaRPr sz="25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2"/>
          <p:cNvPicPr preferRelativeResize="0"/>
          <p:nvPr/>
        </p:nvPicPr>
        <p:blipFill>
          <a:blip r:embed="rId3">
            <a:alphaModFix/>
          </a:blip>
          <a:stretch>
            <a:fillRect/>
          </a:stretch>
        </p:blipFill>
        <p:spPr>
          <a:xfrm>
            <a:off x="1600200" y="673750"/>
            <a:ext cx="5943600" cy="2095500"/>
          </a:xfrm>
          <a:prstGeom prst="rect">
            <a:avLst/>
          </a:prstGeom>
          <a:noFill/>
          <a:ln>
            <a:noFill/>
          </a:ln>
        </p:spPr>
      </p:pic>
      <p:sp>
        <p:nvSpPr>
          <p:cNvPr id="133" name="Google Shape;133;p22"/>
          <p:cNvSpPr txBox="1"/>
          <p:nvPr/>
        </p:nvSpPr>
        <p:spPr>
          <a:xfrm>
            <a:off x="280725" y="3037975"/>
            <a:ext cx="8672700" cy="17445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rPr lang="en" sz="1700">
                <a:solidFill>
                  <a:srgbClr val="FFFFFF"/>
                </a:solidFill>
              </a:rPr>
              <a:t>Electrical converter and Laser connected to the Optical Fiber Sensors on top of the specimen (notch not shown).</a:t>
            </a:r>
            <a:endParaRPr sz="1700">
              <a:solidFill>
                <a:srgbClr val="FFFFFF"/>
              </a:solidFill>
            </a:endParaRPr>
          </a:p>
          <a:p>
            <a:pPr indent="457200" lvl="0" marL="0" rtl="0" algn="just">
              <a:lnSpc>
                <a:spcPct val="115000"/>
              </a:lnSpc>
              <a:spcBef>
                <a:spcPts val="0"/>
              </a:spcBef>
              <a:spcAft>
                <a:spcPts val="0"/>
              </a:spcAft>
              <a:buNone/>
            </a:pPr>
            <a:r>
              <a:rPr lang="en" sz="1700">
                <a:solidFill>
                  <a:srgbClr val="FFFFFF"/>
                </a:solidFill>
              </a:rPr>
              <a:t>It is assumed that three fibers of different lengths will give us more information about the crack than that obtained from a single one.</a:t>
            </a:r>
            <a:endParaRPr sz="1700">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2200">
                <a:solidFill>
                  <a:srgbClr val="C27BA0"/>
                </a:solidFill>
                <a:latin typeface="Georgia"/>
                <a:ea typeface="Georgia"/>
                <a:cs typeface="Georgia"/>
                <a:sym typeface="Georgia"/>
              </a:rPr>
              <a:t>Data Collection:</a:t>
            </a:r>
            <a:endParaRPr b="1" sz="2200">
              <a:solidFill>
                <a:srgbClr val="C27BA0"/>
              </a:solidFill>
              <a:latin typeface="Georgia"/>
              <a:ea typeface="Georgia"/>
              <a:cs typeface="Georgia"/>
              <a:sym typeface="Georgia"/>
            </a:endParaRPr>
          </a:p>
          <a:p>
            <a:pPr indent="457200" lvl="0" marL="0" rtl="0" algn="l">
              <a:lnSpc>
                <a:spcPct val="115000"/>
              </a:lnSpc>
              <a:spcBef>
                <a:spcPts val="600"/>
              </a:spcBef>
              <a:spcAft>
                <a:spcPts val="0"/>
              </a:spcAft>
              <a:buNone/>
            </a:pPr>
            <a:r>
              <a:rPr lang="en" sz="1600">
                <a:solidFill>
                  <a:srgbClr val="FFFFFF"/>
                </a:solidFill>
                <a:latin typeface="Georgia"/>
                <a:ea typeface="Georgia"/>
                <a:cs typeface="Georgia"/>
                <a:sym typeface="Georgia"/>
              </a:rPr>
              <a:t>Varying loads are applied starting from zero, and the signals are recorded for each of them for 5 seconds. The signal amplitude is collected each 100 microseconds. </a:t>
            </a:r>
            <a:endParaRPr sz="1600">
              <a:solidFill>
                <a:srgbClr val="FFFFFF"/>
              </a:solidFill>
              <a:latin typeface="Georgia"/>
              <a:ea typeface="Georgia"/>
              <a:cs typeface="Georgia"/>
              <a:sym typeface="Georgia"/>
            </a:endParaRPr>
          </a:p>
          <a:p>
            <a:pPr indent="457200" lvl="0" marL="0" rtl="0" algn="l">
              <a:lnSpc>
                <a:spcPct val="115000"/>
              </a:lnSpc>
              <a:spcBef>
                <a:spcPts val="0"/>
              </a:spcBef>
              <a:spcAft>
                <a:spcPts val="0"/>
              </a:spcAft>
              <a:buNone/>
            </a:pPr>
            <a:r>
              <a:t/>
            </a:r>
            <a:endParaRPr sz="1600">
              <a:solidFill>
                <a:srgbClr val="FFFFFF"/>
              </a:solidFill>
            </a:endParaRPr>
          </a:p>
          <a:p>
            <a:pPr indent="457200" lvl="0" marL="0" rtl="0" algn="l">
              <a:lnSpc>
                <a:spcPct val="115000"/>
              </a:lnSpc>
              <a:spcBef>
                <a:spcPts val="0"/>
              </a:spcBef>
              <a:spcAft>
                <a:spcPts val="0"/>
              </a:spcAft>
              <a:buNone/>
            </a:pPr>
            <a:r>
              <a:t/>
            </a:r>
            <a:endParaRPr sz="1100"/>
          </a:p>
        </p:txBody>
      </p:sp>
      <p:pic>
        <p:nvPicPr>
          <p:cNvPr id="139" name="Google Shape;139;p23"/>
          <p:cNvPicPr preferRelativeResize="0"/>
          <p:nvPr/>
        </p:nvPicPr>
        <p:blipFill rotWithShape="1">
          <a:blip r:embed="rId3">
            <a:alphaModFix/>
          </a:blip>
          <a:srcRect b="9420" l="0" r="0" t="0"/>
          <a:stretch/>
        </p:blipFill>
        <p:spPr>
          <a:xfrm>
            <a:off x="2234225" y="1463850"/>
            <a:ext cx="4675562" cy="342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2000">
                <a:solidFill>
                  <a:srgbClr val="E06666"/>
                </a:solidFill>
                <a:latin typeface="Georgia"/>
                <a:ea typeface="Georgia"/>
                <a:cs typeface="Georgia"/>
                <a:sym typeface="Georgia"/>
              </a:rPr>
              <a:t>Function Approximator:</a:t>
            </a:r>
            <a:endParaRPr b="1" sz="2000">
              <a:solidFill>
                <a:srgbClr val="E06666"/>
              </a:solidFill>
              <a:latin typeface="Georgia"/>
              <a:ea typeface="Georgia"/>
              <a:cs typeface="Georgia"/>
              <a:sym typeface="Georgia"/>
            </a:endParaRPr>
          </a:p>
          <a:p>
            <a:pPr indent="457200" lvl="0" marL="0" rtl="0" algn="l">
              <a:lnSpc>
                <a:spcPct val="115000"/>
              </a:lnSpc>
              <a:spcBef>
                <a:spcPts val="600"/>
              </a:spcBef>
              <a:spcAft>
                <a:spcPts val="0"/>
              </a:spcAft>
              <a:buNone/>
            </a:pPr>
            <a:r>
              <a:rPr lang="en" sz="1800">
                <a:solidFill>
                  <a:srgbClr val="FFFFFF"/>
                </a:solidFill>
                <a:latin typeface="Georgia"/>
                <a:ea typeface="Georgia"/>
                <a:cs typeface="Georgia"/>
                <a:sym typeface="Georgia"/>
              </a:rPr>
              <a:t>Function approximation is a technique for estimating an unknown underlying function using historical or available observations from a particular domain.</a:t>
            </a:r>
            <a:endParaRPr sz="1800">
              <a:solidFill>
                <a:srgbClr val="FFFFFF"/>
              </a:solidFill>
              <a:latin typeface="Georgia"/>
              <a:ea typeface="Georgia"/>
              <a:cs typeface="Georgia"/>
              <a:sym typeface="Georgia"/>
            </a:endParaRPr>
          </a:p>
          <a:p>
            <a:pPr indent="457200" lvl="0" marL="0" rtl="0" algn="l">
              <a:lnSpc>
                <a:spcPct val="115000"/>
              </a:lnSpc>
              <a:spcBef>
                <a:spcPts val="0"/>
              </a:spcBef>
              <a:spcAft>
                <a:spcPts val="0"/>
              </a:spcAft>
              <a:buNone/>
            </a:pPr>
            <a:r>
              <a:t/>
            </a:r>
            <a:endParaRPr sz="1500">
              <a:solidFill>
                <a:srgbClr val="FFFFFF"/>
              </a:solidFill>
              <a:latin typeface="Georgia"/>
              <a:ea typeface="Georgia"/>
              <a:cs typeface="Georgia"/>
              <a:sym typeface="Georgia"/>
            </a:endParaRPr>
          </a:p>
        </p:txBody>
      </p:sp>
      <p:pic>
        <p:nvPicPr>
          <p:cNvPr id="145" name="Google Shape;145;p24"/>
          <p:cNvPicPr preferRelativeResize="0"/>
          <p:nvPr/>
        </p:nvPicPr>
        <p:blipFill>
          <a:blip r:embed="rId3">
            <a:alphaModFix/>
          </a:blip>
          <a:stretch>
            <a:fillRect/>
          </a:stretch>
        </p:blipFill>
        <p:spPr>
          <a:xfrm>
            <a:off x="1600200" y="1706050"/>
            <a:ext cx="5943600" cy="324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nvSpPr>
        <p:spPr>
          <a:xfrm>
            <a:off x="53850" y="83700"/>
            <a:ext cx="9036300" cy="497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2400">
                <a:solidFill>
                  <a:srgbClr val="B6D7A8"/>
                </a:solidFill>
                <a:latin typeface="Georgia"/>
                <a:ea typeface="Georgia"/>
                <a:cs typeface="Georgia"/>
                <a:sym typeface="Georgia"/>
              </a:rPr>
              <a:t>Results:</a:t>
            </a:r>
            <a:endParaRPr sz="2400">
              <a:solidFill>
                <a:srgbClr val="B6D7A8"/>
              </a:solidFill>
              <a:latin typeface="Georgia"/>
              <a:ea typeface="Georgia"/>
              <a:cs typeface="Georgia"/>
              <a:sym typeface="Georgia"/>
            </a:endParaRPr>
          </a:p>
          <a:p>
            <a:pPr indent="0" lvl="0" marL="0" rtl="0" algn="l">
              <a:lnSpc>
                <a:spcPct val="115000"/>
              </a:lnSpc>
              <a:spcBef>
                <a:spcPts val="600"/>
              </a:spcBef>
              <a:spcAft>
                <a:spcPts val="0"/>
              </a:spcAft>
              <a:buNone/>
            </a:pPr>
            <a:r>
              <a:rPr lang="en" sz="1900">
                <a:solidFill>
                  <a:srgbClr val="FFFFFF"/>
                </a:solidFill>
                <a:latin typeface="Georgia"/>
                <a:ea typeface="Georgia"/>
                <a:cs typeface="Georgia"/>
                <a:sym typeface="Georgia"/>
              </a:rPr>
              <a:t>The output layer has 4 neurons corresponding to:</a:t>
            </a:r>
            <a:endParaRPr sz="190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t/>
            </a:r>
            <a:endParaRPr sz="1900">
              <a:solidFill>
                <a:srgbClr val="FFFFFF"/>
              </a:solidFill>
              <a:latin typeface="Georgia"/>
              <a:ea typeface="Georgia"/>
              <a:cs typeface="Georgia"/>
              <a:sym typeface="Georgia"/>
            </a:endParaRPr>
          </a:p>
          <a:p>
            <a:pPr indent="-349250" lvl="0" marL="457200" rtl="0" algn="l">
              <a:lnSpc>
                <a:spcPct val="115000"/>
              </a:lnSpc>
              <a:spcBef>
                <a:spcPts val="0"/>
              </a:spcBef>
              <a:spcAft>
                <a:spcPts val="0"/>
              </a:spcAft>
              <a:buClr>
                <a:srgbClr val="FFFFFF"/>
              </a:buClr>
              <a:buSzPts val="1900"/>
              <a:buFont typeface="Georgia"/>
              <a:buAutoNum type="arabicPeriod"/>
            </a:pPr>
            <a:r>
              <a:rPr lang="en" sz="1900">
                <a:solidFill>
                  <a:srgbClr val="FFFFFF"/>
                </a:solidFill>
                <a:latin typeface="Georgia"/>
                <a:ea typeface="Georgia"/>
                <a:cs typeface="Georgia"/>
                <a:sym typeface="Georgia"/>
              </a:rPr>
              <a:t>Detecting existence of damage. =&gt; 0 (no damage) or 1 (presence of damage)</a:t>
            </a:r>
            <a:endParaRPr sz="1900">
              <a:solidFill>
                <a:srgbClr val="FFFFFF"/>
              </a:solidFill>
              <a:latin typeface="Georgia"/>
              <a:ea typeface="Georgia"/>
              <a:cs typeface="Georgia"/>
              <a:sym typeface="Georgia"/>
            </a:endParaRPr>
          </a:p>
          <a:p>
            <a:pPr indent="-349250" lvl="0" marL="457200" rtl="0" algn="l">
              <a:lnSpc>
                <a:spcPct val="115000"/>
              </a:lnSpc>
              <a:spcBef>
                <a:spcPts val="0"/>
              </a:spcBef>
              <a:spcAft>
                <a:spcPts val="0"/>
              </a:spcAft>
              <a:buClr>
                <a:srgbClr val="FFFFFF"/>
              </a:buClr>
              <a:buSzPts val="1900"/>
              <a:buFont typeface="Georgia"/>
              <a:buAutoNum type="arabicPeriod"/>
            </a:pPr>
            <a:r>
              <a:rPr lang="en" sz="1900">
                <a:solidFill>
                  <a:srgbClr val="FFFFFF"/>
                </a:solidFill>
                <a:latin typeface="Georgia"/>
                <a:ea typeface="Georgia"/>
                <a:cs typeface="Georgia"/>
                <a:sym typeface="Georgia"/>
              </a:rPr>
              <a:t>Location of the crack. =&gt; Number between 0 and 1. (depicting the ratio of the location of crack to the total length of the specimen)</a:t>
            </a:r>
            <a:endParaRPr sz="1900">
              <a:solidFill>
                <a:srgbClr val="FFFFFF"/>
              </a:solidFill>
              <a:latin typeface="Georgia"/>
              <a:ea typeface="Georgia"/>
              <a:cs typeface="Georgia"/>
              <a:sym typeface="Georgia"/>
            </a:endParaRPr>
          </a:p>
          <a:p>
            <a:pPr indent="-349250" lvl="0" marL="457200" rtl="0" algn="l">
              <a:lnSpc>
                <a:spcPct val="115000"/>
              </a:lnSpc>
              <a:spcBef>
                <a:spcPts val="0"/>
              </a:spcBef>
              <a:spcAft>
                <a:spcPts val="0"/>
              </a:spcAft>
              <a:buClr>
                <a:srgbClr val="FFFFFF"/>
              </a:buClr>
              <a:buSzPts val="1900"/>
              <a:buFont typeface="Georgia"/>
              <a:buAutoNum type="arabicPeriod"/>
            </a:pPr>
            <a:r>
              <a:rPr lang="en" sz="1900">
                <a:solidFill>
                  <a:srgbClr val="FFFFFF"/>
                </a:solidFill>
                <a:latin typeface="Georgia"/>
                <a:ea typeface="Georgia"/>
                <a:cs typeface="Georgia"/>
                <a:sym typeface="Georgia"/>
              </a:rPr>
              <a:t>Depth of crack =&gt; Number between 0 and 1. (depicting ratio between depth of crack and total depth of specimen)</a:t>
            </a:r>
            <a:endParaRPr sz="1900">
              <a:solidFill>
                <a:srgbClr val="FFFFFF"/>
              </a:solidFill>
              <a:latin typeface="Georgia"/>
              <a:ea typeface="Georgia"/>
              <a:cs typeface="Georgia"/>
              <a:sym typeface="Georgia"/>
            </a:endParaRPr>
          </a:p>
          <a:p>
            <a:pPr indent="-349250" lvl="0" marL="457200" rtl="0" algn="l">
              <a:lnSpc>
                <a:spcPct val="115000"/>
              </a:lnSpc>
              <a:spcBef>
                <a:spcPts val="0"/>
              </a:spcBef>
              <a:spcAft>
                <a:spcPts val="0"/>
              </a:spcAft>
              <a:buClr>
                <a:srgbClr val="FFFFFF"/>
              </a:buClr>
              <a:buSzPts val="1900"/>
              <a:buFont typeface="Georgia"/>
              <a:buAutoNum type="arabicPeriod"/>
            </a:pPr>
            <a:r>
              <a:rPr lang="en" sz="1900">
                <a:solidFill>
                  <a:srgbClr val="FFFFFF"/>
                </a:solidFill>
                <a:latin typeface="Georgia"/>
                <a:ea typeface="Georgia"/>
                <a:cs typeface="Georgia"/>
                <a:sym typeface="Georgia"/>
              </a:rPr>
              <a:t>Average width of crack =&gt; Number between 0 and 1. (depicting ratio between average width of crack and total length of specimen)</a:t>
            </a:r>
            <a:endParaRPr sz="1900">
              <a:solidFill>
                <a:srgbClr val="FFFFFF"/>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2700">
                <a:solidFill>
                  <a:srgbClr val="FFD966"/>
                </a:solidFill>
                <a:latin typeface="Georgia"/>
                <a:ea typeface="Georgia"/>
                <a:cs typeface="Georgia"/>
                <a:sym typeface="Georgia"/>
              </a:rPr>
              <a:t>Conclusions and Future Scope:</a:t>
            </a:r>
            <a:endParaRPr sz="2700">
              <a:solidFill>
                <a:srgbClr val="FFD966"/>
              </a:solidFill>
              <a:latin typeface="Georgia"/>
              <a:ea typeface="Georgia"/>
              <a:cs typeface="Georgia"/>
              <a:sym typeface="Georgia"/>
            </a:endParaRPr>
          </a:p>
          <a:p>
            <a:pPr indent="0" lvl="0" marL="0" rtl="0" algn="l">
              <a:lnSpc>
                <a:spcPct val="115000"/>
              </a:lnSpc>
              <a:spcBef>
                <a:spcPts val="1800"/>
              </a:spcBef>
              <a:spcAft>
                <a:spcPts val="0"/>
              </a:spcAft>
              <a:buNone/>
            </a:pPr>
            <a:r>
              <a:t/>
            </a:r>
            <a:endParaRPr sz="600">
              <a:solidFill>
                <a:srgbClr val="FFD966"/>
              </a:solidFill>
              <a:latin typeface="Georgia"/>
              <a:ea typeface="Georgia"/>
              <a:cs typeface="Georgia"/>
              <a:sym typeface="Georgia"/>
            </a:endParaRPr>
          </a:p>
          <a:p>
            <a:pPr indent="457200" lvl="0" marL="0" rtl="0" algn="just">
              <a:lnSpc>
                <a:spcPct val="115000"/>
              </a:lnSpc>
              <a:spcBef>
                <a:spcPts val="600"/>
              </a:spcBef>
              <a:spcAft>
                <a:spcPts val="0"/>
              </a:spcAft>
              <a:buNone/>
            </a:pPr>
            <a:r>
              <a:rPr lang="en" sz="2000">
                <a:solidFill>
                  <a:srgbClr val="FFFFFF"/>
                </a:solidFill>
                <a:latin typeface="Georgia"/>
                <a:ea typeface="Georgia"/>
                <a:cs typeface="Georgia"/>
                <a:sym typeface="Georgia"/>
              </a:rPr>
              <a:t>We were unable to conduct experiments and collect data due to the lockdown. Our report shows how damage detection can be done using simple fiber optic sensors and neural network algorithms. Depending on the experimental experience we intend to expand the scope of this project and work on actual buildings, with the real time data processed and sent to a smartphone (data about the strain, reliability and life). This will include our project under the domain of </a:t>
            </a:r>
            <a:r>
              <a:rPr b="1" lang="en" sz="2000">
                <a:solidFill>
                  <a:srgbClr val="FFFFFF"/>
                </a:solidFill>
                <a:latin typeface="Georgia"/>
                <a:ea typeface="Georgia"/>
                <a:cs typeface="Georgia"/>
                <a:sym typeface="Georgia"/>
              </a:rPr>
              <a:t>Smart Sensors for Structural Health Monitoring </a:t>
            </a:r>
            <a:r>
              <a:rPr lang="en" sz="2000">
                <a:solidFill>
                  <a:srgbClr val="FFFFFF"/>
                </a:solidFill>
                <a:latin typeface="Georgia"/>
                <a:ea typeface="Georgia"/>
                <a:cs typeface="Georgia"/>
                <a:sym typeface="Georgia"/>
              </a:rPr>
              <a:t>and</a:t>
            </a:r>
            <a:r>
              <a:rPr b="1" lang="en" sz="2000">
                <a:solidFill>
                  <a:srgbClr val="FFFFFF"/>
                </a:solidFill>
                <a:latin typeface="Georgia"/>
                <a:ea typeface="Georgia"/>
                <a:cs typeface="Georgia"/>
                <a:sym typeface="Georgia"/>
              </a:rPr>
              <a:t> IoT</a:t>
            </a:r>
            <a:r>
              <a:rPr lang="en" sz="2000">
                <a:solidFill>
                  <a:srgbClr val="FFFFFF"/>
                </a:solidFill>
                <a:latin typeface="Georgia"/>
                <a:ea typeface="Georgia"/>
                <a:cs typeface="Georgia"/>
                <a:sym typeface="Georgia"/>
              </a:rPr>
              <a:t>, and will be able to publish our work in journals of this kind.</a:t>
            </a:r>
            <a:endParaRPr sz="2000">
              <a:solidFill>
                <a:srgbClr val="FFFFFF"/>
              </a:solidFill>
              <a:latin typeface="Georgia"/>
              <a:ea typeface="Georgia"/>
              <a:cs typeface="Georgia"/>
              <a:sym typeface="Georgia"/>
            </a:endParaRPr>
          </a:p>
          <a:p>
            <a:pPr indent="0" lvl="0" marL="0" rtl="0" algn="l">
              <a:lnSpc>
                <a:spcPct val="115000"/>
              </a:lnSpc>
              <a:spcBef>
                <a:spcPts val="1800"/>
              </a:spcBef>
              <a:spcAft>
                <a:spcPts val="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nvSpPr>
        <p:spPr>
          <a:xfrm>
            <a:off x="125325" y="155000"/>
            <a:ext cx="9043500" cy="11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 sz="1700">
                <a:solidFill>
                  <a:srgbClr val="DD7E6B"/>
                </a:solidFill>
                <a:latin typeface="Georgia"/>
                <a:ea typeface="Georgia"/>
                <a:cs typeface="Georgia"/>
                <a:sym typeface="Georgia"/>
              </a:rPr>
              <a:t>Structural Health Monitoring using Smart Sensing and Artificial Intelligence:</a:t>
            </a:r>
            <a:endParaRPr b="1" sz="1700">
              <a:solidFill>
                <a:srgbClr val="DD7E6B"/>
              </a:solidFill>
              <a:latin typeface="Georgia"/>
              <a:ea typeface="Georgia"/>
              <a:cs typeface="Georgia"/>
              <a:sym typeface="Georgia"/>
            </a:endParaRPr>
          </a:p>
          <a:p>
            <a:pPr indent="0" lvl="0" marL="0" rtl="0" algn="ctr">
              <a:lnSpc>
                <a:spcPct val="100000"/>
              </a:lnSpc>
              <a:spcBef>
                <a:spcPts val="1800"/>
              </a:spcBef>
              <a:spcAft>
                <a:spcPts val="0"/>
              </a:spcAft>
              <a:buNone/>
            </a:pPr>
            <a:r>
              <a:rPr b="1" lang="en" sz="1700">
                <a:solidFill>
                  <a:srgbClr val="E06666"/>
                </a:solidFill>
                <a:latin typeface="Georgia"/>
                <a:ea typeface="Georgia"/>
                <a:cs typeface="Georgia"/>
                <a:sym typeface="Georgia"/>
              </a:rPr>
              <a:t> </a:t>
            </a:r>
            <a:endParaRPr b="1" sz="1700">
              <a:solidFill>
                <a:srgbClr val="F6B26B"/>
              </a:solidFill>
              <a:latin typeface="Georgia"/>
              <a:ea typeface="Georgia"/>
              <a:cs typeface="Georgia"/>
              <a:sym typeface="Georgia"/>
            </a:endParaRPr>
          </a:p>
          <a:p>
            <a:pPr indent="0" lvl="0" marL="0" rtl="0" algn="ctr">
              <a:lnSpc>
                <a:spcPct val="100000"/>
              </a:lnSpc>
              <a:spcBef>
                <a:spcPts val="1800"/>
              </a:spcBef>
              <a:spcAft>
                <a:spcPts val="0"/>
              </a:spcAft>
              <a:buNone/>
            </a:pPr>
            <a:r>
              <a:t/>
            </a:r>
            <a:endParaRPr b="1" sz="1700">
              <a:solidFill>
                <a:srgbClr val="F6B26B"/>
              </a:solidFill>
              <a:latin typeface="Georgia"/>
              <a:ea typeface="Georgia"/>
              <a:cs typeface="Georgia"/>
              <a:sym typeface="Georgia"/>
            </a:endParaRPr>
          </a:p>
          <a:p>
            <a:pPr indent="0" lvl="0" marL="0" rtl="0" algn="ctr">
              <a:lnSpc>
                <a:spcPct val="100000"/>
              </a:lnSpc>
              <a:spcBef>
                <a:spcPts val="1800"/>
              </a:spcBef>
              <a:spcAft>
                <a:spcPts val="0"/>
              </a:spcAft>
              <a:buNone/>
            </a:pPr>
            <a:r>
              <a:t/>
            </a:r>
            <a:endParaRPr b="1" sz="1700">
              <a:solidFill>
                <a:srgbClr val="E06666"/>
              </a:solidFill>
              <a:latin typeface="Georgia"/>
              <a:ea typeface="Georgia"/>
              <a:cs typeface="Georgia"/>
              <a:sym typeface="Georgia"/>
            </a:endParaRPr>
          </a:p>
          <a:p>
            <a:pPr indent="0" lvl="0" marL="0" rtl="0" algn="l">
              <a:spcBef>
                <a:spcPts val="600"/>
              </a:spcBef>
              <a:spcAft>
                <a:spcPts val="0"/>
              </a:spcAft>
              <a:buNone/>
            </a:pPr>
            <a:r>
              <a:t/>
            </a:r>
            <a:endParaRPr>
              <a:latin typeface="Georgia"/>
              <a:ea typeface="Georgia"/>
              <a:cs typeface="Georgia"/>
              <a:sym typeface="Georgia"/>
            </a:endParaRPr>
          </a:p>
        </p:txBody>
      </p:sp>
      <p:sp>
        <p:nvSpPr>
          <p:cNvPr id="161" name="Google Shape;161;p27"/>
          <p:cNvSpPr txBox="1"/>
          <p:nvPr/>
        </p:nvSpPr>
        <p:spPr>
          <a:xfrm>
            <a:off x="265725" y="856975"/>
            <a:ext cx="8502000" cy="118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b="1" lang="en" sz="1600">
                <a:solidFill>
                  <a:srgbClr val="E69138"/>
                </a:solidFill>
                <a:latin typeface="Georgia"/>
                <a:ea typeface="Georgia"/>
                <a:cs typeface="Georgia"/>
                <a:sym typeface="Georgia"/>
              </a:rPr>
              <a:t>Sensors:</a:t>
            </a:r>
            <a:endParaRPr b="1" sz="1600">
              <a:solidFill>
                <a:srgbClr val="E69138"/>
              </a:solidFill>
              <a:latin typeface="Georgia"/>
              <a:ea typeface="Georgia"/>
              <a:cs typeface="Georgia"/>
              <a:sym typeface="Georgia"/>
            </a:endParaRPr>
          </a:p>
          <a:p>
            <a:pPr indent="457200" lvl="0" marL="0" rtl="0" algn="just">
              <a:lnSpc>
                <a:spcPct val="115000"/>
              </a:lnSpc>
              <a:spcBef>
                <a:spcPts val="400"/>
              </a:spcBef>
              <a:spcAft>
                <a:spcPts val="0"/>
              </a:spcAft>
              <a:buNone/>
            </a:pPr>
            <a:r>
              <a:rPr lang="en" sz="1500">
                <a:solidFill>
                  <a:srgbClr val="FFFFFF"/>
                </a:solidFill>
                <a:latin typeface="Georgia"/>
                <a:ea typeface="Georgia"/>
                <a:cs typeface="Georgia"/>
                <a:sym typeface="Georgia"/>
              </a:rPr>
              <a:t>Incidents such as building and bridge collapse are on rise in many parts of the world without little apparent warning.The sensors are very important to know the state of the health of the structures and technologies are like human brains to analyze the abnormal situation.</a:t>
            </a:r>
            <a:endParaRPr b="1" sz="1600">
              <a:solidFill>
                <a:srgbClr val="FFFFFF"/>
              </a:solidFill>
              <a:latin typeface="Georgia"/>
              <a:ea typeface="Georgia"/>
              <a:cs typeface="Georgia"/>
              <a:sym typeface="Georgia"/>
            </a:endParaRPr>
          </a:p>
        </p:txBody>
      </p:sp>
      <p:sp>
        <p:nvSpPr>
          <p:cNvPr id="162" name="Google Shape;162;p27"/>
          <p:cNvSpPr txBox="1"/>
          <p:nvPr/>
        </p:nvSpPr>
        <p:spPr>
          <a:xfrm>
            <a:off x="321000" y="2571750"/>
            <a:ext cx="8502000" cy="226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E69138"/>
                </a:solidFill>
                <a:latin typeface="Georgia"/>
                <a:ea typeface="Georgia"/>
                <a:cs typeface="Georgia"/>
                <a:sym typeface="Georgia"/>
              </a:rPr>
              <a:t>Characteristics of Sensors for Monitoring Health of Structures:</a:t>
            </a:r>
            <a:endParaRPr b="1">
              <a:solidFill>
                <a:srgbClr val="E69138"/>
              </a:solidFill>
              <a:latin typeface="Georgia"/>
              <a:ea typeface="Georgia"/>
              <a:cs typeface="Georgia"/>
              <a:sym typeface="Georgia"/>
            </a:endParaRPr>
          </a:p>
          <a:p>
            <a:pPr indent="-317500" lvl="0" marL="457200" rtl="0" algn="l">
              <a:lnSpc>
                <a:spcPct val="115000"/>
              </a:lnSpc>
              <a:spcBef>
                <a:spcPts val="0"/>
              </a:spcBef>
              <a:spcAft>
                <a:spcPts val="0"/>
              </a:spcAft>
              <a:buClr>
                <a:srgbClr val="FFFFFF"/>
              </a:buClr>
              <a:buSzPts val="1400"/>
              <a:buFont typeface="Georgia"/>
              <a:buAutoNum type="arabicPeriod"/>
            </a:pPr>
            <a:r>
              <a:rPr lang="en">
                <a:solidFill>
                  <a:srgbClr val="FFFFFF"/>
                </a:solidFill>
                <a:latin typeface="Georgia"/>
                <a:ea typeface="Georgia"/>
                <a:cs typeface="Georgia"/>
                <a:sym typeface="Georgia"/>
              </a:rPr>
              <a:t>Range </a:t>
            </a:r>
            <a:endParaRPr>
              <a:solidFill>
                <a:srgbClr val="FFFFFF"/>
              </a:solidFill>
              <a:latin typeface="Georgia"/>
              <a:ea typeface="Georgia"/>
              <a:cs typeface="Georgia"/>
              <a:sym typeface="Georgia"/>
            </a:endParaRPr>
          </a:p>
          <a:p>
            <a:pPr indent="-317500" lvl="0" marL="457200" rtl="0" algn="l">
              <a:lnSpc>
                <a:spcPct val="115000"/>
              </a:lnSpc>
              <a:spcBef>
                <a:spcPts val="0"/>
              </a:spcBef>
              <a:spcAft>
                <a:spcPts val="0"/>
              </a:spcAft>
              <a:buClr>
                <a:srgbClr val="FFFFFF"/>
              </a:buClr>
              <a:buSzPts val="1400"/>
              <a:buFont typeface="Georgia"/>
              <a:buAutoNum type="arabicPeriod"/>
            </a:pPr>
            <a:r>
              <a:rPr lang="en">
                <a:solidFill>
                  <a:srgbClr val="FFFFFF"/>
                </a:solidFill>
                <a:latin typeface="Georgia"/>
                <a:ea typeface="Georgia"/>
                <a:cs typeface="Georgia"/>
                <a:sym typeface="Georgia"/>
              </a:rPr>
              <a:t>Sensitivity </a:t>
            </a:r>
            <a:endParaRPr>
              <a:solidFill>
                <a:srgbClr val="FFFFFF"/>
              </a:solidFill>
              <a:latin typeface="Georgia"/>
              <a:ea typeface="Georgia"/>
              <a:cs typeface="Georgia"/>
              <a:sym typeface="Georgia"/>
            </a:endParaRPr>
          </a:p>
          <a:p>
            <a:pPr indent="-317500" lvl="0" marL="457200" rtl="0" algn="l">
              <a:lnSpc>
                <a:spcPct val="115000"/>
              </a:lnSpc>
              <a:spcBef>
                <a:spcPts val="0"/>
              </a:spcBef>
              <a:spcAft>
                <a:spcPts val="0"/>
              </a:spcAft>
              <a:buClr>
                <a:srgbClr val="FFFFFF"/>
              </a:buClr>
              <a:buSzPts val="1400"/>
              <a:buFont typeface="Georgia"/>
              <a:buAutoNum type="arabicPeriod"/>
            </a:pPr>
            <a:r>
              <a:rPr lang="en">
                <a:solidFill>
                  <a:srgbClr val="FFFFFF"/>
                </a:solidFill>
                <a:latin typeface="Georgia"/>
                <a:ea typeface="Georgia"/>
                <a:cs typeface="Georgia"/>
                <a:sym typeface="Georgia"/>
              </a:rPr>
              <a:t>Accuracy</a:t>
            </a:r>
            <a:endParaRPr>
              <a:solidFill>
                <a:srgbClr val="FFFFFF"/>
              </a:solidFill>
              <a:latin typeface="Georgia"/>
              <a:ea typeface="Georgia"/>
              <a:cs typeface="Georgia"/>
              <a:sym typeface="Georgia"/>
            </a:endParaRPr>
          </a:p>
          <a:p>
            <a:pPr indent="-317500" lvl="0" marL="457200" rtl="0" algn="l">
              <a:lnSpc>
                <a:spcPct val="115000"/>
              </a:lnSpc>
              <a:spcBef>
                <a:spcPts val="0"/>
              </a:spcBef>
              <a:spcAft>
                <a:spcPts val="0"/>
              </a:spcAft>
              <a:buClr>
                <a:srgbClr val="FFFFFF"/>
              </a:buClr>
              <a:buSzPts val="1400"/>
              <a:buFont typeface="Georgia"/>
              <a:buAutoNum type="arabicPeriod"/>
            </a:pPr>
            <a:r>
              <a:rPr lang="en">
                <a:solidFill>
                  <a:srgbClr val="FFFFFF"/>
                </a:solidFill>
                <a:latin typeface="Georgia"/>
                <a:ea typeface="Georgia"/>
                <a:cs typeface="Georgia"/>
                <a:sym typeface="Georgia"/>
              </a:rPr>
              <a:t>Stability </a:t>
            </a:r>
            <a:endParaRPr>
              <a:solidFill>
                <a:srgbClr val="FFFFFF"/>
              </a:solidFill>
              <a:latin typeface="Georgia"/>
              <a:ea typeface="Georgia"/>
              <a:cs typeface="Georgia"/>
              <a:sym typeface="Georgia"/>
            </a:endParaRPr>
          </a:p>
          <a:p>
            <a:pPr indent="-317500" lvl="0" marL="457200" rtl="0" algn="l">
              <a:lnSpc>
                <a:spcPct val="115000"/>
              </a:lnSpc>
              <a:spcBef>
                <a:spcPts val="0"/>
              </a:spcBef>
              <a:spcAft>
                <a:spcPts val="0"/>
              </a:spcAft>
              <a:buClr>
                <a:srgbClr val="FFFFFF"/>
              </a:buClr>
              <a:buSzPts val="1400"/>
              <a:buFont typeface="Georgia"/>
              <a:buAutoNum type="arabicPeriod"/>
            </a:pPr>
            <a:r>
              <a:rPr lang="en">
                <a:solidFill>
                  <a:srgbClr val="FFFFFF"/>
                </a:solidFill>
                <a:latin typeface="Georgia"/>
                <a:ea typeface="Georgia"/>
                <a:cs typeface="Georgia"/>
                <a:sym typeface="Georgia"/>
              </a:rPr>
              <a:t>Repeatability </a:t>
            </a:r>
            <a:endParaRPr>
              <a:solidFill>
                <a:srgbClr val="FFFFFF"/>
              </a:solidFill>
              <a:latin typeface="Georgia"/>
              <a:ea typeface="Georgia"/>
              <a:cs typeface="Georgia"/>
              <a:sym typeface="Georgia"/>
            </a:endParaRPr>
          </a:p>
          <a:p>
            <a:pPr indent="-317500" lvl="0" marL="457200" rtl="0" algn="l">
              <a:lnSpc>
                <a:spcPct val="115000"/>
              </a:lnSpc>
              <a:spcBef>
                <a:spcPts val="0"/>
              </a:spcBef>
              <a:spcAft>
                <a:spcPts val="0"/>
              </a:spcAft>
              <a:buClr>
                <a:srgbClr val="FFFFFF"/>
              </a:buClr>
              <a:buSzPts val="1400"/>
              <a:buFont typeface="Georgia"/>
              <a:buAutoNum type="arabicPeriod"/>
            </a:pPr>
            <a:r>
              <a:rPr lang="en">
                <a:solidFill>
                  <a:srgbClr val="FFFFFF"/>
                </a:solidFill>
                <a:latin typeface="Georgia"/>
                <a:ea typeface="Georgia"/>
                <a:cs typeface="Georgia"/>
                <a:sym typeface="Georgia"/>
              </a:rPr>
              <a:t>Static and dynamic characteristics </a:t>
            </a:r>
            <a:endParaRPr>
              <a:solidFill>
                <a:srgbClr val="FFFFFF"/>
              </a:solidFill>
              <a:latin typeface="Georgia"/>
              <a:ea typeface="Georgia"/>
              <a:cs typeface="Georgia"/>
              <a:sym typeface="Georgia"/>
            </a:endParaRPr>
          </a:p>
          <a:p>
            <a:pPr indent="-317500" lvl="0" marL="457200" rtl="0" algn="l">
              <a:lnSpc>
                <a:spcPct val="115000"/>
              </a:lnSpc>
              <a:spcBef>
                <a:spcPts val="0"/>
              </a:spcBef>
              <a:spcAft>
                <a:spcPts val="0"/>
              </a:spcAft>
              <a:buClr>
                <a:srgbClr val="FFFFFF"/>
              </a:buClr>
              <a:buSzPts val="1400"/>
              <a:buFont typeface="Georgia"/>
              <a:buAutoNum type="arabicPeriod"/>
            </a:pPr>
            <a:r>
              <a:rPr lang="en">
                <a:solidFill>
                  <a:srgbClr val="FFFFFF"/>
                </a:solidFill>
                <a:latin typeface="Georgia"/>
                <a:ea typeface="Georgia"/>
                <a:cs typeface="Georgia"/>
                <a:sym typeface="Georgia"/>
              </a:rPr>
              <a:t>Energy Harvesting </a:t>
            </a:r>
            <a:endParaRPr>
              <a:solidFill>
                <a:srgbClr val="FFFFFF"/>
              </a:solidFill>
              <a:latin typeface="Georgia"/>
              <a:ea typeface="Georgia"/>
              <a:cs typeface="Georgia"/>
              <a:sym typeface="Georgia"/>
            </a:endParaRPr>
          </a:p>
          <a:p>
            <a:pPr indent="-317500" lvl="0" marL="457200" rtl="0" algn="l">
              <a:lnSpc>
                <a:spcPct val="115000"/>
              </a:lnSpc>
              <a:spcBef>
                <a:spcPts val="0"/>
              </a:spcBef>
              <a:spcAft>
                <a:spcPts val="0"/>
              </a:spcAft>
              <a:buClr>
                <a:srgbClr val="FFFFFF"/>
              </a:buClr>
              <a:buSzPts val="1400"/>
              <a:buFont typeface="Georgia"/>
              <a:buAutoNum type="arabicPeriod"/>
            </a:pPr>
            <a:r>
              <a:rPr lang="en">
                <a:solidFill>
                  <a:srgbClr val="FFFFFF"/>
                </a:solidFill>
                <a:latin typeface="Georgia"/>
                <a:ea typeface="Georgia"/>
                <a:cs typeface="Georgia"/>
                <a:sym typeface="Georgia"/>
              </a:rPr>
              <a:t>Compensation due to change of temperature and other environmental parameters</a:t>
            </a:r>
            <a:endParaRPr>
              <a:solidFill>
                <a:srgbClr val="FFFFFF"/>
              </a:solidFill>
              <a:latin typeface="Georgia"/>
              <a:ea typeface="Georgia"/>
              <a:cs typeface="Georgia"/>
              <a:sym typeface="Georgia"/>
            </a:endParaRPr>
          </a:p>
          <a:p>
            <a:pPr indent="0" lvl="0" marL="0" rtl="0" algn="l">
              <a:spcBef>
                <a:spcPts val="0"/>
              </a:spcBef>
              <a:spcAft>
                <a:spcPts val="0"/>
              </a:spcAft>
              <a:buNone/>
            </a:pPr>
            <a:r>
              <a:t/>
            </a:r>
            <a:endParaRPr>
              <a:solidFill>
                <a:srgbClr val="FFFFFF"/>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nvSpPr>
        <p:spPr>
          <a:xfrm>
            <a:off x="210550" y="200525"/>
            <a:ext cx="3408900" cy="6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400"/>
              </a:spcAft>
              <a:buNone/>
            </a:pPr>
            <a:r>
              <a:rPr b="1" lang="en" sz="1500">
                <a:solidFill>
                  <a:srgbClr val="B6D7A8"/>
                </a:solidFill>
                <a:latin typeface="Georgia"/>
                <a:ea typeface="Georgia"/>
                <a:cs typeface="Georgia"/>
                <a:sym typeface="Georgia"/>
              </a:rPr>
              <a:t>Optical Fibre Sensor:</a:t>
            </a:r>
            <a:endParaRPr b="1" sz="1500">
              <a:solidFill>
                <a:srgbClr val="B6D7A8"/>
              </a:solidFill>
              <a:latin typeface="Georgia"/>
              <a:ea typeface="Georgia"/>
              <a:cs typeface="Georgia"/>
              <a:sym typeface="Georgia"/>
            </a:endParaRPr>
          </a:p>
        </p:txBody>
      </p:sp>
      <p:sp>
        <p:nvSpPr>
          <p:cNvPr id="168" name="Google Shape;168;p28"/>
          <p:cNvSpPr txBox="1"/>
          <p:nvPr/>
        </p:nvSpPr>
        <p:spPr>
          <a:xfrm>
            <a:off x="370975" y="982575"/>
            <a:ext cx="8512500" cy="11931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rPr lang="en">
                <a:solidFill>
                  <a:srgbClr val="FFFFFF"/>
                </a:solidFill>
                <a:latin typeface="Georgia"/>
                <a:ea typeface="Georgia"/>
                <a:cs typeface="Georgia"/>
                <a:sym typeface="Georgia"/>
              </a:rPr>
              <a:t>The advantages of optical fibre sensing in engineering structures are well known and these include their insensitivity to electromagnetic radiation (especially in the vicinity of power generators in construction sites), being spark-free, intrinsically safe, non-conductive and</a:t>
            </a:r>
            <a:endParaRPr>
              <a:solidFill>
                <a:srgbClr val="FFFFFF"/>
              </a:solidFill>
              <a:latin typeface="Georgia"/>
              <a:ea typeface="Georgia"/>
              <a:cs typeface="Georgia"/>
              <a:sym typeface="Georgia"/>
            </a:endParaRPr>
          </a:p>
          <a:p>
            <a:pPr indent="0" lvl="0" marL="0" rtl="0" algn="just">
              <a:lnSpc>
                <a:spcPct val="115000"/>
              </a:lnSpc>
              <a:spcBef>
                <a:spcPts val="0"/>
              </a:spcBef>
              <a:spcAft>
                <a:spcPts val="0"/>
              </a:spcAft>
              <a:buNone/>
            </a:pPr>
            <a:r>
              <a:rPr lang="en">
                <a:solidFill>
                  <a:srgbClr val="FFFFFF"/>
                </a:solidFill>
                <a:latin typeface="Georgia"/>
                <a:ea typeface="Georgia"/>
                <a:cs typeface="Georgia"/>
                <a:sym typeface="Georgia"/>
              </a:rPr>
              <a:t>lightweight, and also their suitability for embedding into structures.</a:t>
            </a:r>
            <a:endParaRPr>
              <a:solidFill>
                <a:srgbClr val="FFFFFF"/>
              </a:solidFill>
              <a:latin typeface="Georgia"/>
              <a:ea typeface="Georgia"/>
              <a:cs typeface="Georgia"/>
              <a:sym typeface="Georgia"/>
            </a:endParaRPr>
          </a:p>
        </p:txBody>
      </p:sp>
      <p:pic>
        <p:nvPicPr>
          <p:cNvPr id="169" name="Google Shape;169;p28"/>
          <p:cNvPicPr preferRelativeResize="0"/>
          <p:nvPr/>
        </p:nvPicPr>
        <p:blipFill>
          <a:blip r:embed="rId3">
            <a:alphaModFix/>
          </a:blip>
          <a:stretch>
            <a:fillRect/>
          </a:stretch>
        </p:blipFill>
        <p:spPr>
          <a:xfrm>
            <a:off x="1273350" y="2516600"/>
            <a:ext cx="6837950" cy="18519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nvSpPr>
        <p:spPr>
          <a:xfrm>
            <a:off x="2057400" y="1375725"/>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5" name="Google Shape;175;p29"/>
          <p:cNvSpPr txBox="1"/>
          <p:nvPr/>
        </p:nvSpPr>
        <p:spPr>
          <a:xfrm>
            <a:off x="0" y="0"/>
            <a:ext cx="3408900" cy="499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b="1" lang="en" sz="1800">
                <a:solidFill>
                  <a:srgbClr val="F9CB9C"/>
                </a:solidFill>
                <a:latin typeface="Georgia"/>
                <a:ea typeface="Georgia"/>
                <a:cs typeface="Georgia"/>
                <a:sym typeface="Georgia"/>
              </a:rPr>
              <a:t>Piezoelectric Sensors:</a:t>
            </a:r>
            <a:endParaRPr b="1" sz="1800">
              <a:solidFill>
                <a:srgbClr val="F9CB9C"/>
              </a:solidFill>
              <a:latin typeface="Georgia"/>
              <a:ea typeface="Georgia"/>
              <a:cs typeface="Georgia"/>
              <a:sym typeface="Georgia"/>
            </a:endParaRPr>
          </a:p>
          <a:p>
            <a:pPr indent="0" lvl="0" marL="0" rtl="0" algn="l">
              <a:lnSpc>
                <a:spcPct val="115000"/>
              </a:lnSpc>
              <a:spcBef>
                <a:spcPts val="1600"/>
              </a:spcBef>
              <a:spcAft>
                <a:spcPts val="0"/>
              </a:spcAft>
              <a:buNone/>
            </a:pPr>
            <a:r>
              <a:rPr b="1" lang="en" sz="1800">
                <a:solidFill>
                  <a:srgbClr val="F9CB9C"/>
                </a:solidFill>
                <a:latin typeface="Georgia"/>
                <a:ea typeface="Georgia"/>
                <a:cs typeface="Georgia"/>
                <a:sym typeface="Georgia"/>
              </a:rPr>
              <a:t> </a:t>
            </a:r>
            <a:r>
              <a:rPr lang="en" sz="1500">
                <a:solidFill>
                  <a:srgbClr val="FFFFFF"/>
                </a:solidFill>
                <a:latin typeface="Georgia"/>
                <a:ea typeface="Georgia"/>
                <a:cs typeface="Georgia"/>
                <a:sym typeface="Georgia"/>
              </a:rPr>
              <a:t>In general, piezoelectricity implies the production of an electrical charge from a piezoelectric material when stressed mechanically. A reverse mechanism is also true. From figure the piezoelectric sensing process, utilizing the direct or inverse response of the piezoelectric effect to monitor structures. In this context, piezoelectric materials have been used in different sensing devices as actuators, sensors, or both.</a:t>
            </a:r>
            <a:endParaRPr sz="1500">
              <a:solidFill>
                <a:srgbClr val="FFFFFF"/>
              </a:solidFill>
              <a:latin typeface="Georgia"/>
              <a:ea typeface="Georgia"/>
              <a:cs typeface="Georgia"/>
              <a:sym typeface="Georgia"/>
            </a:endParaRPr>
          </a:p>
          <a:p>
            <a:pPr indent="0" lvl="0" marL="0" rtl="0" algn="l">
              <a:lnSpc>
                <a:spcPct val="115000"/>
              </a:lnSpc>
              <a:spcBef>
                <a:spcPts val="400"/>
              </a:spcBef>
              <a:spcAft>
                <a:spcPts val="0"/>
              </a:spcAft>
              <a:buNone/>
            </a:pPr>
            <a:r>
              <a:t/>
            </a:r>
            <a:endParaRPr sz="1100"/>
          </a:p>
        </p:txBody>
      </p:sp>
      <p:pic>
        <p:nvPicPr>
          <p:cNvPr id="176" name="Google Shape;176;p29"/>
          <p:cNvPicPr preferRelativeResize="0"/>
          <p:nvPr/>
        </p:nvPicPr>
        <p:blipFill>
          <a:blip r:embed="rId3">
            <a:alphaModFix/>
          </a:blip>
          <a:stretch>
            <a:fillRect/>
          </a:stretch>
        </p:blipFill>
        <p:spPr>
          <a:xfrm>
            <a:off x="3489900" y="330875"/>
            <a:ext cx="5503700" cy="4662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nvSpPr>
        <p:spPr>
          <a:xfrm>
            <a:off x="370950" y="120325"/>
            <a:ext cx="8402100" cy="445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b="1" lang="en" sz="1700">
                <a:solidFill>
                  <a:srgbClr val="6AA84F"/>
                </a:solidFill>
                <a:latin typeface="Georgia"/>
                <a:ea typeface="Georgia"/>
                <a:cs typeface="Georgia"/>
                <a:sym typeface="Georgia"/>
              </a:rPr>
              <a:t>Machine Learning</a:t>
            </a:r>
            <a:endParaRPr b="1" sz="1800">
              <a:solidFill>
                <a:srgbClr val="FFFF00"/>
              </a:solidFill>
              <a:latin typeface="Georgia"/>
              <a:ea typeface="Georgia"/>
              <a:cs typeface="Georgia"/>
              <a:sym typeface="Georgia"/>
            </a:endParaRPr>
          </a:p>
          <a:p>
            <a:pPr indent="0" lvl="0" marL="0" rtl="0" algn="l">
              <a:lnSpc>
                <a:spcPct val="115000"/>
              </a:lnSpc>
              <a:spcBef>
                <a:spcPts val="400"/>
              </a:spcBef>
              <a:spcAft>
                <a:spcPts val="0"/>
              </a:spcAft>
              <a:buNone/>
            </a:pPr>
            <a:r>
              <a:t/>
            </a:r>
            <a:endParaRPr sz="1100"/>
          </a:p>
          <a:p>
            <a:pPr indent="457200" lvl="0" marL="0" rtl="0" algn="just">
              <a:lnSpc>
                <a:spcPct val="115000"/>
              </a:lnSpc>
              <a:spcBef>
                <a:spcPts val="0"/>
              </a:spcBef>
              <a:spcAft>
                <a:spcPts val="0"/>
              </a:spcAft>
              <a:buNone/>
            </a:pPr>
            <a:r>
              <a:rPr lang="en">
                <a:solidFill>
                  <a:srgbClr val="FFFFFF"/>
                </a:solidFill>
                <a:latin typeface="Georgia"/>
                <a:ea typeface="Georgia"/>
                <a:cs typeface="Georgia"/>
                <a:sym typeface="Georgia"/>
              </a:rPr>
              <a:t>Applications of Machine Learning (ML) algorithms in Structural Health Monitoring (SHM) have become of great interest in recent years owing to their superior ability to detect damage. ML can efficiently perform several analyses of clustering, regression and classification of damage in diverse structures, including bridges, buildings, dams, tunnels, wind turbines, etc. The diverse ML algorithms used in this domain have been classified into two major subfields: </a:t>
            </a:r>
            <a:r>
              <a:rPr b="1" lang="en">
                <a:solidFill>
                  <a:srgbClr val="FFFFFF"/>
                </a:solidFill>
                <a:latin typeface="Georgia"/>
                <a:ea typeface="Georgia"/>
                <a:cs typeface="Georgia"/>
                <a:sym typeface="Georgia"/>
              </a:rPr>
              <a:t>vibration-based SHM</a:t>
            </a:r>
            <a:r>
              <a:rPr lang="en">
                <a:solidFill>
                  <a:srgbClr val="FFFFFF"/>
                </a:solidFill>
                <a:latin typeface="Georgia"/>
                <a:ea typeface="Georgia"/>
                <a:cs typeface="Georgia"/>
                <a:sym typeface="Georgia"/>
              </a:rPr>
              <a:t> and </a:t>
            </a:r>
            <a:r>
              <a:rPr b="1" lang="en">
                <a:solidFill>
                  <a:srgbClr val="FFFFFF"/>
                </a:solidFill>
                <a:latin typeface="Georgia"/>
                <a:ea typeface="Georgia"/>
                <a:cs typeface="Georgia"/>
                <a:sym typeface="Georgia"/>
              </a:rPr>
              <a:t>image-based SHM.</a:t>
            </a:r>
            <a:endParaRPr>
              <a:solidFill>
                <a:srgbClr val="FFFFFF"/>
              </a:solidFill>
              <a:latin typeface="Georgia"/>
              <a:ea typeface="Georgia"/>
              <a:cs typeface="Georgia"/>
              <a:sym typeface="Georgia"/>
            </a:endParaRPr>
          </a:p>
        </p:txBody>
      </p:sp>
      <p:pic>
        <p:nvPicPr>
          <p:cNvPr id="182" name="Google Shape;182;p30"/>
          <p:cNvPicPr preferRelativeResize="0"/>
          <p:nvPr/>
        </p:nvPicPr>
        <p:blipFill>
          <a:blip r:embed="rId3">
            <a:alphaModFix/>
          </a:blip>
          <a:stretch>
            <a:fillRect/>
          </a:stretch>
        </p:blipFill>
        <p:spPr>
          <a:xfrm>
            <a:off x="1930450" y="2491494"/>
            <a:ext cx="5739750" cy="24436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nvSpPr>
        <p:spPr>
          <a:xfrm>
            <a:off x="210550" y="275700"/>
            <a:ext cx="8572500" cy="4592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000">
                <a:solidFill>
                  <a:srgbClr val="FFE599"/>
                </a:solidFill>
                <a:latin typeface="Georgia"/>
                <a:ea typeface="Georgia"/>
                <a:cs typeface="Georgia"/>
                <a:sym typeface="Georgia"/>
              </a:rPr>
              <a:t>Applications</a:t>
            </a:r>
            <a:r>
              <a:rPr lang="en" sz="1900">
                <a:solidFill>
                  <a:srgbClr val="FFE599"/>
                </a:solidFill>
                <a:latin typeface="Georgia"/>
                <a:ea typeface="Georgia"/>
                <a:cs typeface="Georgia"/>
                <a:sym typeface="Georgia"/>
              </a:rPr>
              <a:t>:  </a:t>
            </a:r>
            <a:endParaRPr sz="1900">
              <a:solidFill>
                <a:srgbClr val="FFFF00"/>
              </a:solidFill>
              <a:latin typeface="Georgia"/>
              <a:ea typeface="Georgia"/>
              <a:cs typeface="Georgia"/>
              <a:sym typeface="Georgia"/>
            </a:endParaRPr>
          </a:p>
          <a:p>
            <a:pPr indent="0" lvl="0" marL="0" rtl="0" algn="just">
              <a:lnSpc>
                <a:spcPct val="115000"/>
              </a:lnSpc>
              <a:spcBef>
                <a:spcPts val="0"/>
              </a:spcBef>
              <a:spcAft>
                <a:spcPts val="0"/>
              </a:spcAft>
              <a:buNone/>
            </a:pPr>
            <a:r>
              <a:rPr lang="en">
                <a:solidFill>
                  <a:srgbClr val="E69138"/>
                </a:solidFill>
                <a:latin typeface="Georgia"/>
                <a:ea typeface="Georgia"/>
                <a:cs typeface="Georgia"/>
                <a:sym typeface="Georgia"/>
              </a:rPr>
              <a:t>Bridge Health Monitoring (BHM):</a:t>
            </a:r>
            <a:endParaRPr>
              <a:solidFill>
                <a:srgbClr val="E69138"/>
              </a:solidFill>
              <a:latin typeface="Georgia"/>
              <a:ea typeface="Georgia"/>
              <a:cs typeface="Georgia"/>
              <a:sym typeface="Georgia"/>
            </a:endParaRPr>
          </a:p>
          <a:p>
            <a:pPr indent="457200" lvl="0" marL="0" rtl="0" algn="just">
              <a:lnSpc>
                <a:spcPct val="115000"/>
              </a:lnSpc>
              <a:spcBef>
                <a:spcPts val="0"/>
              </a:spcBef>
              <a:spcAft>
                <a:spcPts val="0"/>
              </a:spcAft>
              <a:buNone/>
            </a:pPr>
            <a:r>
              <a:rPr lang="en">
                <a:solidFill>
                  <a:srgbClr val="FFFFFF"/>
                </a:solidFill>
                <a:latin typeface="Georgia"/>
                <a:ea typeface="Georgia"/>
                <a:cs typeface="Georgia"/>
                <a:sym typeface="Georgia"/>
              </a:rPr>
              <a:t>BHM is the application of SHM and inspection techniques to bridge structures. Causes of degradation of bridge structures include materials aging , corrosion of metals  and structural supports , mechanical overloading and other damage mechanisms . Bridge Health Monitoring (BHM) consists of collecting quantitative data from various sensors located within or on the surface of the structure.</a:t>
            </a:r>
            <a:endParaRPr>
              <a:solidFill>
                <a:srgbClr val="FFFFFF"/>
              </a:solidFill>
              <a:latin typeface="Georgia"/>
              <a:ea typeface="Georgia"/>
              <a:cs typeface="Georgia"/>
              <a:sym typeface="Georgia"/>
            </a:endParaRPr>
          </a:p>
          <a:p>
            <a:pPr indent="457200" lvl="0" marL="0" rtl="0" algn="just">
              <a:lnSpc>
                <a:spcPct val="115000"/>
              </a:lnSpc>
              <a:spcBef>
                <a:spcPts val="0"/>
              </a:spcBef>
              <a:spcAft>
                <a:spcPts val="0"/>
              </a:spcAft>
              <a:buNone/>
            </a:pPr>
            <a:r>
              <a:t/>
            </a:r>
            <a:endParaRPr>
              <a:solidFill>
                <a:srgbClr val="FFFFFF"/>
              </a:solidFill>
              <a:latin typeface="Georgia"/>
              <a:ea typeface="Georgia"/>
              <a:cs typeface="Georgia"/>
              <a:sym typeface="Georgia"/>
            </a:endParaRPr>
          </a:p>
          <a:p>
            <a:pPr indent="0" lvl="0" marL="0" rtl="0" algn="just">
              <a:lnSpc>
                <a:spcPct val="115000"/>
              </a:lnSpc>
              <a:spcBef>
                <a:spcPts val="0"/>
              </a:spcBef>
              <a:spcAft>
                <a:spcPts val="0"/>
              </a:spcAft>
              <a:buNone/>
            </a:pPr>
            <a:r>
              <a:rPr lang="en">
                <a:solidFill>
                  <a:srgbClr val="E69138"/>
                </a:solidFill>
                <a:latin typeface="Georgia"/>
                <a:ea typeface="Georgia"/>
                <a:cs typeface="Georgia"/>
                <a:sym typeface="Georgia"/>
              </a:rPr>
              <a:t>Building Health Monitoring (BUHM):</a:t>
            </a:r>
            <a:endParaRPr>
              <a:solidFill>
                <a:srgbClr val="E69138"/>
              </a:solidFill>
              <a:latin typeface="Georgia"/>
              <a:ea typeface="Georgia"/>
              <a:cs typeface="Georgia"/>
              <a:sym typeface="Georgia"/>
            </a:endParaRPr>
          </a:p>
          <a:p>
            <a:pPr indent="0" lvl="0" marL="0" rtl="0" algn="just">
              <a:lnSpc>
                <a:spcPct val="115000"/>
              </a:lnSpc>
              <a:spcBef>
                <a:spcPts val="0"/>
              </a:spcBef>
              <a:spcAft>
                <a:spcPts val="0"/>
              </a:spcAft>
              <a:buNone/>
            </a:pPr>
            <a:r>
              <a:rPr lang="en">
                <a:solidFill>
                  <a:srgbClr val="FFFFFF"/>
                </a:solidFill>
                <a:latin typeface="Georgia"/>
                <a:ea typeface="Georgia"/>
                <a:cs typeface="Georgia"/>
                <a:sym typeface="Georgia"/>
              </a:rPr>
              <a:t>Recently, experts have introduced ML algorithms to monitor the condition of high-rise buildings considering their proven effectiveness in other fields.</a:t>
            </a:r>
            <a:endParaRPr>
              <a:solidFill>
                <a:srgbClr val="FFFFFF"/>
              </a:solidFill>
              <a:latin typeface="Georgia"/>
              <a:ea typeface="Georgia"/>
              <a:cs typeface="Georgia"/>
              <a:sym typeface="Georgia"/>
            </a:endParaRPr>
          </a:p>
          <a:p>
            <a:pPr indent="0" lvl="0" marL="0" rtl="0" algn="just">
              <a:lnSpc>
                <a:spcPct val="115000"/>
              </a:lnSpc>
              <a:spcBef>
                <a:spcPts val="0"/>
              </a:spcBef>
              <a:spcAft>
                <a:spcPts val="0"/>
              </a:spcAft>
              <a:buNone/>
            </a:pPr>
            <a:r>
              <a:t/>
            </a:r>
            <a:endParaRPr>
              <a:latin typeface="Georgia"/>
              <a:ea typeface="Georgia"/>
              <a:cs typeface="Georgia"/>
              <a:sym typeface="Georgia"/>
            </a:endParaRPr>
          </a:p>
          <a:p>
            <a:pPr indent="0" lvl="0" marL="0" rtl="0" algn="just">
              <a:lnSpc>
                <a:spcPct val="115000"/>
              </a:lnSpc>
              <a:spcBef>
                <a:spcPts val="0"/>
              </a:spcBef>
              <a:spcAft>
                <a:spcPts val="0"/>
              </a:spcAft>
              <a:buNone/>
            </a:pPr>
            <a:r>
              <a:rPr lang="en">
                <a:solidFill>
                  <a:srgbClr val="E69138"/>
                </a:solidFill>
                <a:latin typeface="Georgia"/>
                <a:ea typeface="Georgia"/>
                <a:cs typeface="Georgia"/>
                <a:sym typeface="Georgia"/>
              </a:rPr>
              <a:t>Wind Turbine Health Monitoring (WTHM):</a:t>
            </a:r>
            <a:endParaRPr>
              <a:solidFill>
                <a:srgbClr val="E69138"/>
              </a:solidFill>
              <a:latin typeface="Georgia"/>
              <a:ea typeface="Georgia"/>
              <a:cs typeface="Georgia"/>
              <a:sym typeface="Georgia"/>
            </a:endParaRPr>
          </a:p>
          <a:p>
            <a:pPr indent="457200" lvl="0" marL="0" rtl="0" algn="just">
              <a:lnSpc>
                <a:spcPct val="115000"/>
              </a:lnSpc>
              <a:spcBef>
                <a:spcPts val="0"/>
              </a:spcBef>
              <a:spcAft>
                <a:spcPts val="0"/>
              </a:spcAft>
              <a:buNone/>
            </a:pPr>
            <a:r>
              <a:rPr lang="en">
                <a:solidFill>
                  <a:srgbClr val="FFFFFF"/>
                </a:solidFill>
                <a:latin typeface="Georgia"/>
                <a:ea typeface="Georgia"/>
                <a:cs typeface="Georgia"/>
                <a:sym typeface="Georgia"/>
              </a:rPr>
              <a:t>Different problems faced by WTB during their lifecycle, and methods used to detect damage in WT, including acoustic emission event detection, thermal imaging, ultrasonic methods, model based approaches, fiber optics, laser doppler vibrometer, electrical resistance-based damage detection, strain memory alloy, X-radioscopy, eddy current and other methods have been reported. Accordingly, big data has accumulated.</a:t>
            </a:r>
            <a:endParaRPr>
              <a:solidFill>
                <a:srgbClr val="FFFFFF"/>
              </a:solidFill>
              <a:latin typeface="Georgia"/>
              <a:ea typeface="Georgia"/>
              <a:cs typeface="Georgia"/>
              <a:sym typeface="Georgia"/>
            </a:endParaRPr>
          </a:p>
          <a:p>
            <a:pPr indent="457200" lvl="0" marL="0" rtl="0" algn="just">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2245950" y="3702300"/>
            <a:ext cx="4652100" cy="59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  Damage Detection Disciplines</a:t>
            </a:r>
            <a:endParaRPr sz="2400">
              <a:solidFill>
                <a:srgbClr val="FFFFFF"/>
              </a:solidFill>
            </a:endParaRPr>
          </a:p>
        </p:txBody>
      </p:sp>
      <p:sp>
        <p:nvSpPr>
          <p:cNvPr id="70" name="Google Shape;70;p14"/>
          <p:cNvSpPr/>
          <p:nvPr/>
        </p:nvSpPr>
        <p:spPr>
          <a:xfrm>
            <a:off x="3568875" y="844198"/>
            <a:ext cx="1825500" cy="689700"/>
          </a:xfrm>
          <a:prstGeom prst="rect">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Damage Detection</a:t>
            </a:r>
            <a:endParaRPr b="1" sz="1600">
              <a:solidFill>
                <a:srgbClr val="FFFFFF"/>
              </a:solidFill>
            </a:endParaRPr>
          </a:p>
        </p:txBody>
      </p:sp>
      <p:sp>
        <p:nvSpPr>
          <p:cNvPr id="71" name="Google Shape;71;p14"/>
          <p:cNvSpPr/>
          <p:nvPr/>
        </p:nvSpPr>
        <p:spPr>
          <a:xfrm>
            <a:off x="1844000" y="2474575"/>
            <a:ext cx="1062900" cy="78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Condition</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Monitoring</a:t>
            </a:r>
            <a:endParaRPr sz="1000">
              <a:solidFill>
                <a:srgbClr val="FFFFFF"/>
              </a:solidFill>
              <a:latin typeface="Roboto"/>
              <a:ea typeface="Roboto"/>
              <a:cs typeface="Roboto"/>
              <a:sym typeface="Roboto"/>
            </a:endParaRPr>
          </a:p>
        </p:txBody>
      </p:sp>
      <p:sp>
        <p:nvSpPr>
          <p:cNvPr id="72" name="Google Shape;72;p14"/>
          <p:cNvSpPr/>
          <p:nvPr/>
        </p:nvSpPr>
        <p:spPr>
          <a:xfrm>
            <a:off x="401025" y="2498900"/>
            <a:ext cx="1062900" cy="78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Damage </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Prognosis</a:t>
            </a:r>
            <a:endParaRPr sz="1000">
              <a:solidFill>
                <a:srgbClr val="FFFFFF"/>
              </a:solidFill>
              <a:latin typeface="Roboto"/>
              <a:ea typeface="Roboto"/>
              <a:cs typeface="Roboto"/>
              <a:sym typeface="Roboto"/>
            </a:endParaRPr>
          </a:p>
        </p:txBody>
      </p:sp>
      <p:cxnSp>
        <p:nvCxnSpPr>
          <p:cNvPr id="73" name="Google Shape;73;p14"/>
          <p:cNvCxnSpPr>
            <a:stCxn id="70" idx="2"/>
          </p:cNvCxnSpPr>
          <p:nvPr/>
        </p:nvCxnSpPr>
        <p:spPr>
          <a:xfrm>
            <a:off x="4481625" y="1533898"/>
            <a:ext cx="10200" cy="511500"/>
          </a:xfrm>
          <a:prstGeom prst="straightConnector1">
            <a:avLst/>
          </a:prstGeom>
          <a:noFill/>
          <a:ln cap="flat" cmpd="sng" w="28575">
            <a:solidFill>
              <a:srgbClr val="B7B7B7"/>
            </a:solidFill>
            <a:prstDash val="solid"/>
            <a:round/>
            <a:headEnd len="med" w="med" type="oval"/>
            <a:tailEnd len="med" w="med" type="oval"/>
          </a:ln>
        </p:spPr>
      </p:cxnSp>
      <p:cxnSp>
        <p:nvCxnSpPr>
          <p:cNvPr id="74" name="Google Shape;74;p14"/>
          <p:cNvCxnSpPr/>
          <p:nvPr/>
        </p:nvCxnSpPr>
        <p:spPr>
          <a:xfrm flipH="1">
            <a:off x="892225" y="2055400"/>
            <a:ext cx="3609600" cy="20100"/>
          </a:xfrm>
          <a:prstGeom prst="straightConnector1">
            <a:avLst/>
          </a:prstGeom>
          <a:noFill/>
          <a:ln cap="flat" cmpd="sng" w="28575">
            <a:solidFill>
              <a:srgbClr val="999999"/>
            </a:solidFill>
            <a:prstDash val="solid"/>
            <a:round/>
            <a:headEnd len="med" w="med" type="none"/>
            <a:tailEnd len="med" w="med" type="none"/>
          </a:ln>
        </p:spPr>
      </p:cxnSp>
      <p:cxnSp>
        <p:nvCxnSpPr>
          <p:cNvPr id="75" name="Google Shape;75;p14"/>
          <p:cNvCxnSpPr/>
          <p:nvPr/>
        </p:nvCxnSpPr>
        <p:spPr>
          <a:xfrm>
            <a:off x="4501825" y="2055400"/>
            <a:ext cx="3800100" cy="0"/>
          </a:xfrm>
          <a:prstGeom prst="straightConnector1">
            <a:avLst/>
          </a:prstGeom>
          <a:noFill/>
          <a:ln cap="flat" cmpd="sng" w="28575">
            <a:solidFill>
              <a:srgbClr val="999999"/>
            </a:solidFill>
            <a:prstDash val="solid"/>
            <a:round/>
            <a:headEnd len="med" w="med" type="none"/>
            <a:tailEnd len="med" w="med" type="none"/>
          </a:ln>
        </p:spPr>
      </p:cxnSp>
      <p:cxnSp>
        <p:nvCxnSpPr>
          <p:cNvPr id="76" name="Google Shape;76;p14"/>
          <p:cNvCxnSpPr>
            <a:endCxn id="72" idx="0"/>
          </p:cNvCxnSpPr>
          <p:nvPr/>
        </p:nvCxnSpPr>
        <p:spPr>
          <a:xfrm>
            <a:off x="912375" y="2045600"/>
            <a:ext cx="20100" cy="453300"/>
          </a:xfrm>
          <a:prstGeom prst="straightConnector1">
            <a:avLst/>
          </a:prstGeom>
          <a:noFill/>
          <a:ln cap="flat" cmpd="sng" w="28575">
            <a:solidFill>
              <a:srgbClr val="999999"/>
            </a:solidFill>
            <a:prstDash val="solid"/>
            <a:round/>
            <a:headEnd len="med" w="med" type="oval"/>
            <a:tailEnd len="med" w="med" type="oval"/>
          </a:ln>
        </p:spPr>
      </p:cxnSp>
      <p:cxnSp>
        <p:nvCxnSpPr>
          <p:cNvPr id="77" name="Google Shape;77;p14"/>
          <p:cNvCxnSpPr/>
          <p:nvPr/>
        </p:nvCxnSpPr>
        <p:spPr>
          <a:xfrm rot="10800000">
            <a:off x="2376200" y="2035450"/>
            <a:ext cx="20100" cy="461100"/>
          </a:xfrm>
          <a:prstGeom prst="straightConnector1">
            <a:avLst/>
          </a:prstGeom>
          <a:noFill/>
          <a:ln cap="flat" cmpd="sng" w="28575">
            <a:solidFill>
              <a:srgbClr val="999999"/>
            </a:solidFill>
            <a:prstDash val="solid"/>
            <a:round/>
            <a:headEnd len="med" w="med" type="oval"/>
            <a:tailEnd len="med" w="med" type="oval"/>
          </a:ln>
        </p:spPr>
      </p:cxnSp>
      <p:cxnSp>
        <p:nvCxnSpPr>
          <p:cNvPr id="78" name="Google Shape;78;p14"/>
          <p:cNvCxnSpPr/>
          <p:nvPr/>
        </p:nvCxnSpPr>
        <p:spPr>
          <a:xfrm rot="10800000">
            <a:off x="3980450" y="2035275"/>
            <a:ext cx="0" cy="471300"/>
          </a:xfrm>
          <a:prstGeom prst="straightConnector1">
            <a:avLst/>
          </a:prstGeom>
          <a:noFill/>
          <a:ln cap="flat" cmpd="sng" w="28575">
            <a:solidFill>
              <a:srgbClr val="999999"/>
            </a:solidFill>
            <a:prstDash val="solid"/>
            <a:round/>
            <a:headEnd len="med" w="med" type="oval"/>
            <a:tailEnd len="med" w="med" type="oval"/>
          </a:ln>
        </p:spPr>
      </p:cxnSp>
      <p:cxnSp>
        <p:nvCxnSpPr>
          <p:cNvPr id="79" name="Google Shape;79;p14"/>
          <p:cNvCxnSpPr/>
          <p:nvPr/>
        </p:nvCxnSpPr>
        <p:spPr>
          <a:xfrm rot="10800000">
            <a:off x="5544550" y="2035350"/>
            <a:ext cx="0" cy="501300"/>
          </a:xfrm>
          <a:prstGeom prst="straightConnector1">
            <a:avLst/>
          </a:prstGeom>
          <a:noFill/>
          <a:ln cap="flat" cmpd="sng" w="28575">
            <a:solidFill>
              <a:srgbClr val="999999"/>
            </a:solidFill>
            <a:prstDash val="solid"/>
            <a:round/>
            <a:headEnd len="med" w="med" type="oval"/>
            <a:tailEnd len="med" w="med" type="oval"/>
          </a:ln>
        </p:spPr>
      </p:cxnSp>
      <p:cxnSp>
        <p:nvCxnSpPr>
          <p:cNvPr id="80" name="Google Shape;80;p14"/>
          <p:cNvCxnSpPr/>
          <p:nvPr/>
        </p:nvCxnSpPr>
        <p:spPr>
          <a:xfrm rot="10800000">
            <a:off x="6888200" y="2035350"/>
            <a:ext cx="9900" cy="501300"/>
          </a:xfrm>
          <a:prstGeom prst="straightConnector1">
            <a:avLst/>
          </a:prstGeom>
          <a:noFill/>
          <a:ln cap="flat" cmpd="sng" w="28575">
            <a:solidFill>
              <a:srgbClr val="999999"/>
            </a:solidFill>
            <a:prstDash val="solid"/>
            <a:round/>
            <a:headEnd len="med" w="med" type="oval"/>
            <a:tailEnd len="med" w="med" type="oval"/>
          </a:ln>
        </p:spPr>
      </p:cxnSp>
      <p:cxnSp>
        <p:nvCxnSpPr>
          <p:cNvPr id="81" name="Google Shape;81;p14"/>
          <p:cNvCxnSpPr/>
          <p:nvPr/>
        </p:nvCxnSpPr>
        <p:spPr>
          <a:xfrm rot="10800000">
            <a:off x="8301925" y="2045475"/>
            <a:ext cx="0" cy="461100"/>
          </a:xfrm>
          <a:prstGeom prst="straightConnector1">
            <a:avLst/>
          </a:prstGeom>
          <a:noFill/>
          <a:ln cap="flat" cmpd="sng" w="28575">
            <a:solidFill>
              <a:srgbClr val="999999"/>
            </a:solidFill>
            <a:prstDash val="solid"/>
            <a:round/>
            <a:headEnd len="med" w="med" type="oval"/>
            <a:tailEnd len="med" w="med" type="oval"/>
          </a:ln>
        </p:spPr>
      </p:cxnSp>
      <p:sp>
        <p:nvSpPr>
          <p:cNvPr id="82" name="Google Shape;82;p14"/>
          <p:cNvSpPr/>
          <p:nvPr/>
        </p:nvSpPr>
        <p:spPr>
          <a:xfrm>
            <a:off x="3343100" y="2498900"/>
            <a:ext cx="1254600" cy="78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Structural</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Health</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Monitoring</a:t>
            </a:r>
            <a:endParaRPr sz="1000">
              <a:solidFill>
                <a:srgbClr val="FFFFFF"/>
              </a:solidFill>
              <a:latin typeface="Roboto"/>
              <a:ea typeface="Roboto"/>
              <a:cs typeface="Roboto"/>
              <a:sym typeface="Roboto"/>
            </a:endParaRPr>
          </a:p>
        </p:txBody>
      </p:sp>
      <p:sp>
        <p:nvSpPr>
          <p:cNvPr id="83" name="Google Shape;83;p14"/>
          <p:cNvSpPr/>
          <p:nvPr/>
        </p:nvSpPr>
        <p:spPr>
          <a:xfrm>
            <a:off x="4971825" y="2498900"/>
            <a:ext cx="1152300" cy="78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Non</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Destructive</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Testing</a:t>
            </a:r>
            <a:endParaRPr sz="1000">
              <a:solidFill>
                <a:srgbClr val="FFFFFF"/>
              </a:solidFill>
              <a:latin typeface="Roboto"/>
              <a:ea typeface="Roboto"/>
              <a:cs typeface="Roboto"/>
              <a:sym typeface="Roboto"/>
            </a:endParaRPr>
          </a:p>
        </p:txBody>
      </p:sp>
      <p:sp>
        <p:nvSpPr>
          <p:cNvPr id="84" name="Google Shape;84;p14"/>
          <p:cNvSpPr/>
          <p:nvPr/>
        </p:nvSpPr>
        <p:spPr>
          <a:xfrm>
            <a:off x="6324388" y="2498900"/>
            <a:ext cx="1152300" cy="78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Statistical</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Process</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Control</a:t>
            </a:r>
            <a:endParaRPr sz="1000">
              <a:solidFill>
                <a:srgbClr val="FFFFFF"/>
              </a:solidFill>
              <a:latin typeface="Roboto"/>
              <a:ea typeface="Roboto"/>
              <a:cs typeface="Roboto"/>
              <a:sym typeface="Roboto"/>
            </a:endParaRPr>
          </a:p>
        </p:txBody>
      </p:sp>
      <p:sp>
        <p:nvSpPr>
          <p:cNvPr id="85" name="Google Shape;85;p14"/>
          <p:cNvSpPr/>
          <p:nvPr/>
        </p:nvSpPr>
        <p:spPr>
          <a:xfrm>
            <a:off x="7753175" y="2498900"/>
            <a:ext cx="1152300" cy="78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Health and</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Usage</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Monitoring</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System</a:t>
            </a:r>
            <a:endParaRPr sz="100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nvSpPr>
        <p:spPr>
          <a:xfrm>
            <a:off x="0" y="0"/>
            <a:ext cx="9607200" cy="608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900">
                <a:solidFill>
                  <a:srgbClr val="F9CB9C"/>
                </a:solidFill>
                <a:latin typeface="Georgia"/>
                <a:ea typeface="Georgia"/>
                <a:cs typeface="Georgia"/>
                <a:sym typeface="Georgia"/>
              </a:rPr>
              <a:t>References: </a:t>
            </a:r>
            <a:endParaRPr b="1" sz="1900">
              <a:solidFill>
                <a:srgbClr val="F9CB9C"/>
              </a:solidFill>
              <a:latin typeface="Georgia"/>
              <a:ea typeface="Georgia"/>
              <a:cs typeface="Georgia"/>
              <a:sym typeface="Georgia"/>
            </a:endParaRPr>
          </a:p>
          <a:p>
            <a:pPr indent="-317500" lvl="0" marL="457200" rtl="0" algn="l">
              <a:lnSpc>
                <a:spcPct val="115000"/>
              </a:lnSpc>
              <a:spcBef>
                <a:spcPts val="600"/>
              </a:spcBef>
              <a:spcAft>
                <a:spcPts val="0"/>
              </a:spcAft>
              <a:buClr>
                <a:srgbClr val="FFFFFF"/>
              </a:buClr>
              <a:buSzPts val="1400"/>
              <a:buFont typeface="Georgia"/>
              <a:buChar char="●"/>
            </a:pPr>
            <a:r>
              <a:rPr lang="en">
                <a:solidFill>
                  <a:srgbClr val="FFFFFF"/>
                </a:solidFill>
                <a:latin typeface="Georgia"/>
                <a:ea typeface="Georgia"/>
                <a:cs typeface="Georgia"/>
                <a:sym typeface="Georgia"/>
              </a:rPr>
              <a:t>Structural Health Monitoring: research and practice, Conference Paper, Andrea Enrico Del Grosso</a:t>
            </a:r>
            <a:endParaRPr>
              <a:solidFill>
                <a:srgbClr val="FFFFFF"/>
              </a:solidFill>
              <a:latin typeface="Georgia"/>
              <a:ea typeface="Georgia"/>
              <a:cs typeface="Georgia"/>
              <a:sym typeface="Georgia"/>
            </a:endParaRPr>
          </a:p>
          <a:p>
            <a:pPr indent="-317500" lvl="0" marL="457200" rtl="0" algn="l">
              <a:lnSpc>
                <a:spcPct val="115000"/>
              </a:lnSpc>
              <a:spcBef>
                <a:spcPts val="0"/>
              </a:spcBef>
              <a:spcAft>
                <a:spcPts val="0"/>
              </a:spcAft>
              <a:buClr>
                <a:srgbClr val="FFFFFF"/>
              </a:buClr>
              <a:buSzPts val="1400"/>
              <a:buFont typeface="Georgia"/>
              <a:buChar char="●"/>
            </a:pPr>
            <a:r>
              <a:rPr lang="en">
                <a:solidFill>
                  <a:srgbClr val="FFFFFF"/>
                </a:solidFill>
                <a:latin typeface="Georgia"/>
                <a:ea typeface="Georgia"/>
                <a:cs typeface="Georgia"/>
                <a:sym typeface="Georgia"/>
              </a:rPr>
              <a:t>European Code of Practice for Creep Crack Initiation and Growth Testing of Industrially Relevant Specimens, </a:t>
            </a:r>
            <a:endParaRPr>
              <a:solidFill>
                <a:srgbClr val="FFFFFF"/>
              </a:solidFill>
              <a:latin typeface="Georgia"/>
              <a:ea typeface="Georgia"/>
              <a:cs typeface="Georgia"/>
              <a:sym typeface="Georgia"/>
            </a:endParaRPr>
          </a:p>
          <a:p>
            <a:pPr indent="0" lvl="0" marL="457200" rtl="0" algn="l">
              <a:lnSpc>
                <a:spcPct val="115000"/>
              </a:lnSpc>
              <a:spcBef>
                <a:spcPts val="0"/>
              </a:spcBef>
              <a:spcAft>
                <a:spcPts val="0"/>
              </a:spcAft>
              <a:buNone/>
            </a:pPr>
            <a:r>
              <a:rPr lang="en">
                <a:solidFill>
                  <a:srgbClr val="FFFFFF"/>
                </a:solidFill>
                <a:latin typeface="Georgia"/>
                <a:ea typeface="Georgia"/>
                <a:cs typeface="Georgia"/>
                <a:sym typeface="Georgia"/>
              </a:rPr>
              <a:t>B. Dogan, U. Ceyhan, K. M. Nikbin, B. Petrovski, l and D. W. Dean, Journal of ASTM International, February 2006</a:t>
            </a:r>
            <a:endParaRPr>
              <a:solidFill>
                <a:srgbClr val="FFFFFF"/>
              </a:solidFill>
              <a:latin typeface="Georgia"/>
              <a:ea typeface="Georgia"/>
              <a:cs typeface="Georgia"/>
              <a:sym typeface="Georgia"/>
            </a:endParaRPr>
          </a:p>
          <a:p>
            <a:pPr indent="-317500" lvl="0" marL="457200" rtl="0" algn="l">
              <a:lnSpc>
                <a:spcPct val="115000"/>
              </a:lnSpc>
              <a:spcBef>
                <a:spcPts val="0"/>
              </a:spcBef>
              <a:spcAft>
                <a:spcPts val="0"/>
              </a:spcAft>
              <a:buClr>
                <a:srgbClr val="FFFFFF"/>
              </a:buClr>
              <a:buSzPts val="1400"/>
              <a:buFont typeface="Georgia"/>
              <a:buChar char="●"/>
            </a:pPr>
            <a:r>
              <a:rPr lang="en">
                <a:solidFill>
                  <a:srgbClr val="FFFFFF"/>
                </a:solidFill>
                <a:latin typeface="Georgia"/>
                <a:ea typeface="Georgia"/>
                <a:cs typeface="Georgia"/>
                <a:sym typeface="Georgia"/>
              </a:rPr>
              <a:t>Damage detection in composites using optical fibre sensors, N Takeda, Y Okabe, and T Mizutani, DOI: 10.1243/09544100JAERO148</a:t>
            </a:r>
            <a:endParaRPr>
              <a:solidFill>
                <a:srgbClr val="FFFFFF"/>
              </a:solidFill>
              <a:latin typeface="Georgia"/>
              <a:ea typeface="Georgia"/>
              <a:cs typeface="Georgia"/>
              <a:sym typeface="Georgia"/>
            </a:endParaRPr>
          </a:p>
          <a:p>
            <a:pPr indent="-317500" lvl="0" marL="457200" rtl="0" algn="l">
              <a:lnSpc>
                <a:spcPct val="115000"/>
              </a:lnSpc>
              <a:spcBef>
                <a:spcPts val="0"/>
              </a:spcBef>
              <a:spcAft>
                <a:spcPts val="0"/>
              </a:spcAft>
              <a:buClr>
                <a:srgbClr val="FFFFFF"/>
              </a:buClr>
              <a:buSzPts val="1400"/>
              <a:buFont typeface="Georgia"/>
              <a:buChar char="●"/>
            </a:pPr>
            <a:r>
              <a:rPr lang="en">
                <a:solidFill>
                  <a:srgbClr val="FFFFFF"/>
                </a:solidFill>
                <a:latin typeface="Georgia"/>
                <a:ea typeface="Georgia"/>
                <a:cs typeface="Georgia"/>
                <a:sym typeface="Georgia"/>
              </a:rPr>
              <a:t>Quantification of cracks in reinforced concrete structures using distributed fibre optic sensors, 9th European </a:t>
            </a:r>
            <a:endParaRPr>
              <a:solidFill>
                <a:srgbClr val="FFFFFF"/>
              </a:solidFill>
              <a:latin typeface="Georgia"/>
              <a:ea typeface="Georgia"/>
              <a:cs typeface="Georgia"/>
              <a:sym typeface="Georgia"/>
            </a:endParaRPr>
          </a:p>
          <a:p>
            <a:pPr indent="0" lvl="0" marL="457200" rtl="0" algn="l">
              <a:lnSpc>
                <a:spcPct val="115000"/>
              </a:lnSpc>
              <a:spcBef>
                <a:spcPts val="0"/>
              </a:spcBef>
              <a:spcAft>
                <a:spcPts val="0"/>
              </a:spcAft>
              <a:buNone/>
            </a:pPr>
            <a:r>
              <a:rPr lang="en">
                <a:solidFill>
                  <a:srgbClr val="FFFFFF"/>
                </a:solidFill>
                <a:latin typeface="Georgia"/>
                <a:ea typeface="Georgia"/>
                <a:cs typeface="Georgia"/>
                <a:sym typeface="Georgia"/>
              </a:rPr>
              <a:t>Workshop on Structural Health Monitoring</a:t>
            </a:r>
            <a:endParaRPr>
              <a:solidFill>
                <a:srgbClr val="FFFFFF"/>
              </a:solidFill>
              <a:latin typeface="Georgia"/>
              <a:ea typeface="Georgia"/>
              <a:cs typeface="Georgia"/>
              <a:sym typeface="Georgia"/>
            </a:endParaRPr>
          </a:p>
          <a:p>
            <a:pPr indent="-317500" lvl="0" marL="457200" rtl="0" algn="l">
              <a:lnSpc>
                <a:spcPct val="115000"/>
              </a:lnSpc>
              <a:spcBef>
                <a:spcPts val="0"/>
              </a:spcBef>
              <a:spcAft>
                <a:spcPts val="0"/>
              </a:spcAft>
              <a:buClr>
                <a:srgbClr val="FFFFFF"/>
              </a:buClr>
              <a:buSzPts val="1400"/>
              <a:buFont typeface="Georgia"/>
              <a:buChar char="●"/>
            </a:pPr>
            <a:r>
              <a:rPr lang="en">
                <a:solidFill>
                  <a:srgbClr val="FFFFFF"/>
                </a:solidFill>
                <a:latin typeface="Georgia"/>
                <a:ea typeface="Georgia"/>
                <a:cs typeface="Georgia"/>
                <a:sym typeface="Georgia"/>
              </a:rPr>
              <a:t>Use of optical fibre for damage and strain detection in composite materials, S. R. WAITE and R. P. TA TAM </a:t>
            </a:r>
            <a:endParaRPr>
              <a:solidFill>
                <a:srgbClr val="FFFFFF"/>
              </a:solidFill>
              <a:latin typeface="Georgia"/>
              <a:ea typeface="Georgia"/>
              <a:cs typeface="Georgia"/>
              <a:sym typeface="Georgia"/>
            </a:endParaRPr>
          </a:p>
          <a:p>
            <a:pPr indent="-317500" lvl="0" marL="457200" rtl="0" algn="l">
              <a:lnSpc>
                <a:spcPct val="115000"/>
              </a:lnSpc>
              <a:spcBef>
                <a:spcPts val="0"/>
              </a:spcBef>
              <a:spcAft>
                <a:spcPts val="0"/>
              </a:spcAft>
              <a:buClr>
                <a:srgbClr val="FFFFFF"/>
              </a:buClr>
              <a:buSzPts val="1400"/>
              <a:buFont typeface="Georgia"/>
              <a:buChar char="●"/>
            </a:pPr>
            <a:r>
              <a:rPr lang="en">
                <a:solidFill>
                  <a:srgbClr val="FFFFFF"/>
                </a:solidFill>
                <a:latin typeface="Georgia"/>
                <a:ea typeface="Georgia"/>
                <a:cs typeface="Georgia"/>
                <a:sym typeface="Georgia"/>
              </a:rPr>
              <a:t>Presentation on Structural Health Monitoring, IIT Kanpur</a:t>
            </a:r>
            <a:endParaRPr>
              <a:solidFill>
                <a:srgbClr val="FFFFFF"/>
              </a:solidFill>
              <a:latin typeface="Georgia"/>
              <a:ea typeface="Georgia"/>
              <a:cs typeface="Georgia"/>
              <a:sym typeface="Georgia"/>
            </a:endParaRPr>
          </a:p>
          <a:p>
            <a:pPr indent="-317500" lvl="0" marL="457200" rtl="0" algn="l">
              <a:lnSpc>
                <a:spcPct val="115000"/>
              </a:lnSpc>
              <a:spcBef>
                <a:spcPts val="0"/>
              </a:spcBef>
              <a:spcAft>
                <a:spcPts val="0"/>
              </a:spcAft>
              <a:buClr>
                <a:srgbClr val="FFFFFF"/>
              </a:buClr>
              <a:buSzPts val="1400"/>
              <a:buFont typeface="Georgia"/>
              <a:buChar char="●"/>
            </a:pPr>
            <a:r>
              <a:rPr lang="en">
                <a:solidFill>
                  <a:srgbClr val="FFFFFF"/>
                </a:solidFill>
                <a:latin typeface="Georgia"/>
                <a:ea typeface="Georgia"/>
                <a:cs typeface="Georgia"/>
                <a:sym typeface="Georgia"/>
              </a:rPr>
              <a:t>Structural Health Monitoring, Wikipedia</a:t>
            </a:r>
            <a:endParaRPr>
              <a:solidFill>
                <a:srgbClr val="FFFFFF"/>
              </a:solidFill>
              <a:latin typeface="Georgia"/>
              <a:ea typeface="Georgia"/>
              <a:cs typeface="Georgia"/>
              <a:sym typeface="Georgia"/>
            </a:endParaRPr>
          </a:p>
          <a:p>
            <a:pPr indent="-317500" lvl="0" marL="457200" rtl="0" algn="l">
              <a:lnSpc>
                <a:spcPct val="115000"/>
              </a:lnSpc>
              <a:spcBef>
                <a:spcPts val="0"/>
              </a:spcBef>
              <a:spcAft>
                <a:spcPts val="0"/>
              </a:spcAft>
              <a:buClr>
                <a:srgbClr val="FFFFFF"/>
              </a:buClr>
              <a:buSzPts val="1400"/>
              <a:buFont typeface="Georgia"/>
              <a:buChar char="●"/>
            </a:pPr>
            <a:r>
              <a:rPr lang="en">
                <a:solidFill>
                  <a:srgbClr val="FFFFFF"/>
                </a:solidFill>
                <a:latin typeface="Georgia"/>
                <a:ea typeface="Georgia"/>
                <a:cs typeface="Georgia"/>
                <a:sym typeface="Georgia"/>
              </a:rPr>
              <a:t>Machine Learning Algorithms in Civil Structural Health Monitoring: A Systematic Review (2020), Springer</a:t>
            </a:r>
            <a:endParaRPr>
              <a:solidFill>
                <a:srgbClr val="FFFFFF"/>
              </a:solidFill>
              <a:latin typeface="Georgia"/>
              <a:ea typeface="Georgia"/>
              <a:cs typeface="Georgia"/>
              <a:sym typeface="Georgia"/>
            </a:endParaRPr>
          </a:p>
          <a:p>
            <a:pPr indent="-317500" lvl="0" marL="457200" rtl="0" algn="l">
              <a:lnSpc>
                <a:spcPct val="115000"/>
              </a:lnSpc>
              <a:spcBef>
                <a:spcPts val="0"/>
              </a:spcBef>
              <a:spcAft>
                <a:spcPts val="0"/>
              </a:spcAft>
              <a:buClr>
                <a:srgbClr val="FFFFFF"/>
              </a:buClr>
              <a:buSzPts val="1400"/>
              <a:buFont typeface="Georgia"/>
              <a:buChar char="●"/>
            </a:pPr>
            <a:r>
              <a:rPr lang="en">
                <a:solidFill>
                  <a:srgbClr val="FFFFFF"/>
                </a:solidFill>
                <a:latin typeface="Georgia"/>
                <a:ea typeface="Georgia"/>
                <a:cs typeface="Georgia"/>
                <a:sym typeface="Georgia"/>
              </a:rPr>
              <a:t>Piezoelectric Sensing Techniques in Structural Health Monitoring: A State-of-the-Art Review. Sensors 2020</a:t>
            </a:r>
            <a:endParaRPr>
              <a:solidFill>
                <a:srgbClr val="FFFFFF"/>
              </a:solidFill>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3"/>
          <p:cNvPicPr preferRelativeResize="0"/>
          <p:nvPr/>
        </p:nvPicPr>
        <p:blipFill>
          <a:blip r:embed="rId3">
            <a:alphaModFix/>
          </a:blip>
          <a:stretch>
            <a:fillRect/>
          </a:stretch>
        </p:blipFill>
        <p:spPr>
          <a:xfrm>
            <a:off x="1293400" y="666750"/>
            <a:ext cx="6567225" cy="381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387900" y="240625"/>
            <a:ext cx="8368200" cy="6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rgbClr val="FFF2CC"/>
                </a:solidFill>
              </a:rPr>
              <a:t>Smart Sensing Technologies:</a:t>
            </a:r>
            <a:endParaRPr sz="2500">
              <a:solidFill>
                <a:srgbClr val="FFF2CC"/>
              </a:solidFill>
            </a:endParaRPr>
          </a:p>
        </p:txBody>
      </p:sp>
      <p:pic>
        <p:nvPicPr>
          <p:cNvPr id="91" name="Google Shape;91;p15"/>
          <p:cNvPicPr preferRelativeResize="0"/>
          <p:nvPr/>
        </p:nvPicPr>
        <p:blipFill>
          <a:blip r:embed="rId3">
            <a:alphaModFix/>
          </a:blip>
          <a:stretch>
            <a:fillRect/>
          </a:stretch>
        </p:blipFill>
        <p:spPr>
          <a:xfrm>
            <a:off x="387900" y="1144125"/>
            <a:ext cx="5823575" cy="3802525"/>
          </a:xfrm>
          <a:prstGeom prst="rect">
            <a:avLst/>
          </a:prstGeom>
          <a:noFill/>
          <a:ln>
            <a:noFill/>
          </a:ln>
        </p:spPr>
      </p:pic>
      <p:sp>
        <p:nvSpPr>
          <p:cNvPr id="92" name="Google Shape;92;p15"/>
          <p:cNvSpPr txBox="1"/>
          <p:nvPr/>
        </p:nvSpPr>
        <p:spPr>
          <a:xfrm>
            <a:off x="6436800" y="1233850"/>
            <a:ext cx="2571600" cy="32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Georgia"/>
                <a:ea typeface="Georgia"/>
                <a:cs typeface="Georgia"/>
                <a:sym typeface="Georgia"/>
              </a:rPr>
              <a:t>Key findings of various next‐generation sensing technologies</a:t>
            </a:r>
            <a:endParaRPr sz="1600">
              <a:solidFill>
                <a:srgbClr val="FFFFFF"/>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387900" y="2374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rgbClr val="FFF2CC"/>
                </a:solidFill>
              </a:rPr>
              <a:t>Smart Sensing Technologies:</a:t>
            </a:r>
            <a:endParaRPr sz="2500">
              <a:solidFill>
                <a:srgbClr val="FFF2CC"/>
              </a:solidFill>
            </a:endParaRPr>
          </a:p>
        </p:txBody>
      </p:sp>
      <p:pic>
        <p:nvPicPr>
          <p:cNvPr id="98" name="Google Shape;98;p16"/>
          <p:cNvPicPr preferRelativeResize="0"/>
          <p:nvPr/>
        </p:nvPicPr>
        <p:blipFill>
          <a:blip r:embed="rId3">
            <a:alphaModFix/>
          </a:blip>
          <a:stretch>
            <a:fillRect/>
          </a:stretch>
        </p:blipFill>
        <p:spPr>
          <a:xfrm>
            <a:off x="1624100" y="1144125"/>
            <a:ext cx="4433025" cy="3895325"/>
          </a:xfrm>
          <a:prstGeom prst="rect">
            <a:avLst/>
          </a:prstGeom>
          <a:noFill/>
          <a:ln>
            <a:noFill/>
          </a:ln>
        </p:spPr>
      </p:pic>
      <p:sp>
        <p:nvSpPr>
          <p:cNvPr id="99" name="Google Shape;99;p16"/>
          <p:cNvSpPr txBox="1"/>
          <p:nvPr/>
        </p:nvSpPr>
        <p:spPr>
          <a:xfrm>
            <a:off x="6336625" y="1263575"/>
            <a:ext cx="2211000" cy="19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Georgia"/>
                <a:ea typeface="Georgia"/>
                <a:cs typeface="Georgia"/>
                <a:sym typeface="Georgia"/>
              </a:rPr>
              <a:t> A schematic of various next‐generation sensing technology used in the Structural Health Monitoring.</a:t>
            </a:r>
            <a:endParaRPr sz="1500">
              <a:solidFill>
                <a:srgbClr val="FFFFFF"/>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nvSpPr>
        <p:spPr>
          <a:xfrm>
            <a:off x="0" y="43350"/>
            <a:ext cx="9144000" cy="514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800"/>
              </a:spcBef>
              <a:spcAft>
                <a:spcPts val="0"/>
              </a:spcAft>
              <a:buNone/>
            </a:pPr>
            <a:r>
              <a:rPr b="1" lang="en" sz="2300">
                <a:solidFill>
                  <a:srgbClr val="D5A6BD"/>
                </a:solidFill>
                <a:latin typeface="Georgia"/>
                <a:ea typeface="Georgia"/>
                <a:cs typeface="Georgia"/>
                <a:sym typeface="Georgia"/>
              </a:rPr>
              <a:t>Abstract</a:t>
            </a:r>
            <a:endParaRPr b="1" sz="2300">
              <a:solidFill>
                <a:srgbClr val="D5A6BD"/>
              </a:solidFill>
              <a:latin typeface="Georgia"/>
              <a:ea typeface="Georgia"/>
              <a:cs typeface="Georgia"/>
              <a:sym typeface="Georgia"/>
            </a:endParaRPr>
          </a:p>
          <a:p>
            <a:pPr indent="457200" lvl="0" marL="0" rtl="0" algn="l">
              <a:lnSpc>
                <a:spcPct val="115000"/>
              </a:lnSpc>
              <a:spcBef>
                <a:spcPts val="600"/>
              </a:spcBef>
              <a:spcAft>
                <a:spcPts val="0"/>
              </a:spcAft>
              <a:buNone/>
            </a:pPr>
            <a:r>
              <a:rPr lang="en" sz="1800">
                <a:solidFill>
                  <a:srgbClr val="FFFFFF"/>
                </a:solidFill>
                <a:latin typeface="Georgia"/>
                <a:ea typeface="Georgia"/>
                <a:cs typeface="Georgia"/>
                <a:sym typeface="Georgia"/>
              </a:rPr>
              <a:t>Damage Detection comes under the area of Structural Health Monitoring(SHM). We intend to find out information about cracks in metallic structures after the application of changing load. In our project we intend to find the following info about the cracks:</a:t>
            </a:r>
            <a:endParaRPr sz="1800">
              <a:solidFill>
                <a:srgbClr val="FFFFFF"/>
              </a:solidFill>
              <a:latin typeface="Georgia"/>
              <a:ea typeface="Georgia"/>
              <a:cs typeface="Georgia"/>
              <a:sym typeface="Georgia"/>
            </a:endParaRPr>
          </a:p>
          <a:p>
            <a:pPr indent="-342900" lvl="0" marL="457200" rtl="0" algn="l">
              <a:lnSpc>
                <a:spcPct val="115000"/>
              </a:lnSpc>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Presence</a:t>
            </a:r>
            <a:endParaRPr sz="1800">
              <a:solidFill>
                <a:srgbClr val="FFFFFF"/>
              </a:solidFill>
              <a:latin typeface="Georgia"/>
              <a:ea typeface="Georgia"/>
              <a:cs typeface="Georgia"/>
              <a:sym typeface="Georgia"/>
            </a:endParaRPr>
          </a:p>
          <a:p>
            <a:pPr indent="-342900" lvl="0" marL="457200" rtl="0" algn="l">
              <a:lnSpc>
                <a:spcPct val="115000"/>
              </a:lnSpc>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Location</a:t>
            </a:r>
            <a:endParaRPr sz="1800">
              <a:solidFill>
                <a:srgbClr val="FFFFFF"/>
              </a:solidFill>
              <a:latin typeface="Georgia"/>
              <a:ea typeface="Georgia"/>
              <a:cs typeface="Georgia"/>
              <a:sym typeface="Georgia"/>
            </a:endParaRPr>
          </a:p>
          <a:p>
            <a:pPr indent="-342900" lvl="0" marL="457200" rtl="0" algn="l">
              <a:lnSpc>
                <a:spcPct val="115000"/>
              </a:lnSpc>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Severity (Quantification)</a:t>
            </a:r>
            <a:endParaRPr sz="180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We intend to collect the data from experimentation under laboratory conditions. We take a standard rod, create a notch and create a crack using the fatigue machine available in the lab.</a:t>
            </a:r>
            <a:endParaRPr sz="180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We then intend to collect as much data as possible regarding the correlation between data from the sensor and the known observation regarding the cracks. We intend here to use optical fiber sensors for our purpose. </a:t>
            </a:r>
            <a:endParaRPr sz="180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t/>
            </a:r>
            <a:endParaRPr sz="1700">
              <a:solidFill>
                <a:srgbClr val="FFFF00"/>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nvSpPr>
        <p:spPr>
          <a:xfrm>
            <a:off x="-55800" y="0"/>
            <a:ext cx="92556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900">
                <a:solidFill>
                  <a:srgbClr val="FCE5CD"/>
                </a:solidFill>
                <a:latin typeface="Georgia"/>
                <a:ea typeface="Georgia"/>
                <a:cs typeface="Georgia"/>
                <a:sym typeface="Georgia"/>
              </a:rPr>
              <a:t>Introduction:</a:t>
            </a:r>
            <a:endParaRPr>
              <a:solidFill>
                <a:srgbClr val="FCE5CD"/>
              </a:solidFill>
              <a:latin typeface="Georgia"/>
              <a:ea typeface="Georgia"/>
              <a:cs typeface="Georgia"/>
              <a:sym typeface="Georgia"/>
            </a:endParaRPr>
          </a:p>
          <a:p>
            <a:pPr indent="0" lvl="0" marL="0" rtl="0" algn="l">
              <a:lnSpc>
                <a:spcPct val="115000"/>
              </a:lnSpc>
              <a:spcBef>
                <a:spcPts val="600"/>
              </a:spcBef>
              <a:spcAft>
                <a:spcPts val="0"/>
              </a:spcAft>
              <a:buNone/>
            </a:pPr>
            <a:r>
              <a:t/>
            </a:r>
            <a:endParaRPr sz="1100"/>
          </a:p>
          <a:p>
            <a:pPr indent="0" lvl="0" marL="0" rtl="0" algn="l">
              <a:lnSpc>
                <a:spcPct val="115000"/>
              </a:lnSpc>
              <a:spcBef>
                <a:spcPts val="0"/>
              </a:spcBef>
              <a:spcAft>
                <a:spcPts val="0"/>
              </a:spcAft>
              <a:buNone/>
            </a:pPr>
            <a:r>
              <a:rPr lang="en" sz="1550">
                <a:solidFill>
                  <a:srgbClr val="FFFFFF"/>
                </a:solidFill>
                <a:latin typeface="Georgia"/>
                <a:ea typeface="Georgia"/>
                <a:cs typeface="Georgia"/>
                <a:sym typeface="Georgia"/>
              </a:rPr>
              <a:t>Structural health monitoring (SHM) refers to the process of implementing a damage detection and characterization strategy for engineering structures such as bridges and buildings.</a:t>
            </a:r>
            <a:endParaRPr sz="155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t/>
            </a:r>
            <a:endParaRPr sz="1900">
              <a:solidFill>
                <a:srgbClr val="F3F3F3"/>
              </a:solidFill>
              <a:latin typeface="Georgia"/>
              <a:ea typeface="Georgia"/>
              <a:cs typeface="Georgia"/>
              <a:sym typeface="Georgia"/>
            </a:endParaRPr>
          </a:p>
          <a:p>
            <a:pPr indent="0" lvl="0" marL="0" rtl="0" algn="l">
              <a:lnSpc>
                <a:spcPct val="115000"/>
              </a:lnSpc>
              <a:spcBef>
                <a:spcPts val="0"/>
              </a:spcBef>
              <a:spcAft>
                <a:spcPts val="0"/>
              </a:spcAft>
              <a:buNone/>
            </a:pPr>
            <a:r>
              <a:t/>
            </a:r>
            <a:endParaRPr sz="1900">
              <a:solidFill>
                <a:srgbClr val="F3F3F3"/>
              </a:solidFill>
              <a:latin typeface="Georgia"/>
              <a:ea typeface="Georgia"/>
              <a:cs typeface="Georgia"/>
              <a:sym typeface="Georgia"/>
            </a:endParaRPr>
          </a:p>
        </p:txBody>
      </p:sp>
      <p:pic>
        <p:nvPicPr>
          <p:cNvPr id="110" name="Google Shape;110;p18"/>
          <p:cNvPicPr preferRelativeResize="0"/>
          <p:nvPr/>
        </p:nvPicPr>
        <p:blipFill>
          <a:blip r:embed="rId3">
            <a:alphaModFix/>
          </a:blip>
          <a:stretch>
            <a:fillRect/>
          </a:stretch>
        </p:blipFill>
        <p:spPr>
          <a:xfrm>
            <a:off x="2028550" y="1689750"/>
            <a:ext cx="5086900" cy="3222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2000">
              <a:solidFill>
                <a:srgbClr val="6AA84F"/>
              </a:solidFill>
              <a:latin typeface="Georgia"/>
              <a:ea typeface="Georgia"/>
              <a:cs typeface="Georgia"/>
              <a:sym typeface="Georgia"/>
            </a:endParaRPr>
          </a:p>
          <a:p>
            <a:pPr indent="0" lvl="0" marL="0" rtl="0" algn="l">
              <a:lnSpc>
                <a:spcPct val="115000"/>
              </a:lnSpc>
              <a:spcBef>
                <a:spcPts val="0"/>
              </a:spcBef>
              <a:spcAft>
                <a:spcPts val="0"/>
              </a:spcAft>
              <a:buNone/>
            </a:pPr>
            <a:r>
              <a:rPr b="1" lang="en" sz="2000">
                <a:solidFill>
                  <a:srgbClr val="6AA84F"/>
                </a:solidFill>
                <a:latin typeface="Georgia"/>
                <a:ea typeface="Georgia"/>
                <a:cs typeface="Georgia"/>
                <a:sym typeface="Georgia"/>
              </a:rPr>
              <a:t>Types of detection under SHM:</a:t>
            </a:r>
            <a:endParaRPr b="1" sz="2000">
              <a:solidFill>
                <a:srgbClr val="6AA84F"/>
              </a:solidFill>
              <a:latin typeface="Georgia"/>
              <a:ea typeface="Georgia"/>
              <a:cs typeface="Georgia"/>
              <a:sym typeface="Georgia"/>
            </a:endParaRPr>
          </a:p>
          <a:p>
            <a:pPr indent="0" lvl="0" marL="0" rtl="0" algn="l">
              <a:lnSpc>
                <a:spcPct val="115000"/>
              </a:lnSpc>
              <a:spcBef>
                <a:spcPts val="0"/>
              </a:spcBef>
              <a:spcAft>
                <a:spcPts val="0"/>
              </a:spcAft>
              <a:buNone/>
            </a:pPr>
            <a:r>
              <a:t/>
            </a:r>
            <a:endParaRPr b="1" sz="900">
              <a:solidFill>
                <a:srgbClr val="6AA84F"/>
              </a:solidFill>
              <a:latin typeface="Georgia"/>
              <a:ea typeface="Georgia"/>
              <a:cs typeface="Georgia"/>
              <a:sym typeface="Georgia"/>
            </a:endParaRPr>
          </a:p>
          <a:p>
            <a:pPr indent="-342900" lvl="0" marL="457200" rtl="0" algn="l">
              <a:lnSpc>
                <a:spcPct val="115000"/>
              </a:lnSpc>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Visual Inspection - fully experience based subjective evaluation.</a:t>
            </a:r>
            <a:endParaRPr sz="1800">
              <a:solidFill>
                <a:srgbClr val="FFFFFF"/>
              </a:solidFill>
              <a:latin typeface="Georgia"/>
              <a:ea typeface="Georgia"/>
              <a:cs typeface="Georgia"/>
              <a:sym typeface="Georgia"/>
            </a:endParaRPr>
          </a:p>
          <a:p>
            <a:pPr indent="-342900" lvl="0" marL="457200" rtl="0" algn="l">
              <a:lnSpc>
                <a:spcPct val="115000"/>
              </a:lnSpc>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Non-destructive Testing (NDT) - use of various technologies done by individuals with a high degree of technical knowledge</a:t>
            </a:r>
            <a:endParaRPr sz="1800">
              <a:solidFill>
                <a:srgbClr val="FFFFFF"/>
              </a:solidFill>
              <a:latin typeface="Georgia"/>
              <a:ea typeface="Georgia"/>
              <a:cs typeface="Georgia"/>
              <a:sym typeface="Georgia"/>
            </a:endParaRPr>
          </a:p>
          <a:p>
            <a:pPr indent="0" lvl="0" marL="457200" rtl="0" algn="l">
              <a:lnSpc>
                <a:spcPct val="115000"/>
              </a:lnSpc>
              <a:spcBef>
                <a:spcPts val="0"/>
              </a:spcBef>
              <a:spcAft>
                <a:spcPts val="0"/>
              </a:spcAft>
              <a:buNone/>
            </a:pPr>
            <a:r>
              <a:t/>
            </a:r>
            <a:endParaRPr sz="180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Our experiment comes under Non destructive testing</a:t>
            </a:r>
            <a:r>
              <a:rPr lang="en" sz="1800">
                <a:solidFill>
                  <a:schemeClr val="dk1"/>
                </a:solidFill>
                <a:latin typeface="Georgia"/>
                <a:ea typeface="Georgia"/>
                <a:cs typeface="Georgia"/>
                <a:sym typeface="Georgia"/>
              </a:rPr>
              <a:t>(NDT).</a:t>
            </a:r>
            <a:endParaRPr sz="1800">
              <a:solidFill>
                <a:srgbClr val="FFFFFF"/>
              </a:solidFill>
              <a:latin typeface="Georgia"/>
              <a:ea typeface="Georgia"/>
              <a:cs typeface="Georgia"/>
              <a:sym typeface="Georgia"/>
            </a:endParaRPr>
          </a:p>
          <a:p>
            <a:pPr indent="0" lvl="0" marL="457200" rtl="0" algn="l">
              <a:lnSpc>
                <a:spcPct val="115000"/>
              </a:lnSpc>
              <a:spcBef>
                <a:spcPts val="0"/>
              </a:spcBef>
              <a:spcAft>
                <a:spcPts val="0"/>
              </a:spcAft>
              <a:buNone/>
            </a:pPr>
            <a:r>
              <a:t/>
            </a:r>
            <a:endParaRPr sz="210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rPr lang="en" sz="2100">
                <a:solidFill>
                  <a:srgbClr val="FFFFFF"/>
                </a:solidFill>
                <a:latin typeface="Georgia"/>
                <a:ea typeface="Georgia"/>
                <a:cs typeface="Georgia"/>
                <a:sym typeface="Georgia"/>
              </a:rPr>
              <a:t> </a:t>
            </a:r>
            <a:r>
              <a:rPr b="1" lang="en" sz="1900">
                <a:solidFill>
                  <a:srgbClr val="EA9999"/>
                </a:solidFill>
                <a:latin typeface="Georgia"/>
                <a:ea typeface="Georgia"/>
                <a:cs typeface="Georgia"/>
                <a:sym typeface="Georgia"/>
              </a:rPr>
              <a:t>Pre-Experimental Preparation:</a:t>
            </a:r>
            <a:endParaRPr b="1" sz="1900">
              <a:solidFill>
                <a:srgbClr val="EA9999"/>
              </a:solidFill>
              <a:latin typeface="Georgia"/>
              <a:ea typeface="Georgia"/>
              <a:cs typeface="Georgia"/>
              <a:sym typeface="Georgia"/>
            </a:endParaRPr>
          </a:p>
          <a:p>
            <a:pPr indent="0" lvl="0" marL="0" rtl="0" algn="l">
              <a:lnSpc>
                <a:spcPct val="115000"/>
              </a:lnSpc>
              <a:spcBef>
                <a:spcPts val="0"/>
              </a:spcBef>
              <a:spcAft>
                <a:spcPts val="0"/>
              </a:spcAft>
              <a:buNone/>
            </a:pPr>
            <a:r>
              <a:t/>
            </a:r>
            <a:endParaRPr sz="100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rPr lang="en" sz="2100">
                <a:solidFill>
                  <a:srgbClr val="FFFFFF"/>
                </a:solidFill>
                <a:latin typeface="Georgia"/>
                <a:ea typeface="Georgia"/>
                <a:cs typeface="Georgia"/>
                <a:sym typeface="Georgia"/>
              </a:rPr>
              <a:t> </a:t>
            </a:r>
            <a:r>
              <a:rPr lang="en" sz="2100">
                <a:solidFill>
                  <a:srgbClr val="FF9900"/>
                </a:solidFill>
                <a:latin typeface="Georgia"/>
                <a:ea typeface="Georgia"/>
                <a:cs typeface="Georgia"/>
                <a:sym typeface="Georgia"/>
              </a:rPr>
              <a:t>Materials :</a:t>
            </a:r>
            <a:r>
              <a:rPr lang="en" sz="2100">
                <a:solidFill>
                  <a:srgbClr val="FFFFFF"/>
                </a:solidFill>
                <a:latin typeface="Georgia"/>
                <a:ea typeface="Georgia"/>
                <a:cs typeface="Georgia"/>
                <a:sym typeface="Georgia"/>
              </a:rPr>
              <a:t> </a:t>
            </a:r>
            <a:endParaRPr sz="210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t/>
            </a:r>
            <a:endParaRPr sz="70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Aluminium rods of various sizes are  collected. Three optical fiber strips of one-third, two-third and full length are mounted on the top surface of the beams. A second series of experiments concerning concrete rods will also be done after the aluminium rods.</a:t>
            </a:r>
            <a:endParaRPr sz="1800">
              <a:solidFill>
                <a:srgbClr val="FFFFFF"/>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nvSpPr>
        <p:spPr>
          <a:xfrm>
            <a:off x="36900" y="0"/>
            <a:ext cx="90702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2100">
                <a:solidFill>
                  <a:srgbClr val="E69138"/>
                </a:solidFill>
                <a:latin typeface="Georgia"/>
                <a:ea typeface="Georgia"/>
                <a:cs typeface="Georgia"/>
                <a:sym typeface="Georgia"/>
              </a:rPr>
              <a:t>Creating Notch:</a:t>
            </a:r>
            <a:endParaRPr sz="2100">
              <a:solidFill>
                <a:srgbClr val="E69138"/>
              </a:solidFill>
              <a:latin typeface="Georgia"/>
              <a:ea typeface="Georgia"/>
              <a:cs typeface="Georgia"/>
              <a:sym typeface="Georgia"/>
            </a:endParaRPr>
          </a:p>
          <a:p>
            <a:pPr indent="0" lvl="0" marL="0" rtl="0" algn="l">
              <a:lnSpc>
                <a:spcPct val="115000"/>
              </a:lnSpc>
              <a:spcBef>
                <a:spcPts val="400"/>
              </a:spcBef>
              <a:spcAft>
                <a:spcPts val="0"/>
              </a:spcAft>
              <a:buNone/>
            </a:pPr>
            <a:r>
              <a:rPr lang="en" sz="1600">
                <a:solidFill>
                  <a:srgbClr val="FFFFFF"/>
                </a:solidFill>
                <a:latin typeface="Georgia"/>
                <a:ea typeface="Georgia"/>
                <a:cs typeface="Georgia"/>
                <a:sym typeface="Georgia"/>
              </a:rPr>
              <a:t>Notch is required to create cracks. In accordance with the European Code of Practice for Creep Crack Initiation and Growth Testing of Industrially Relevant Specimens, we chose Single Edge Notched Bend model for creating notches in our specimens.</a:t>
            </a:r>
            <a:endParaRPr sz="160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t/>
            </a:r>
            <a:endParaRPr sz="180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t/>
            </a:r>
            <a:endParaRPr sz="1800">
              <a:solidFill>
                <a:srgbClr val="FFFFFF"/>
              </a:solidFill>
              <a:latin typeface="Georgia"/>
              <a:ea typeface="Georgia"/>
              <a:cs typeface="Georgia"/>
              <a:sym typeface="Georgia"/>
            </a:endParaRPr>
          </a:p>
        </p:txBody>
      </p:sp>
      <p:pic>
        <p:nvPicPr>
          <p:cNvPr id="121" name="Google Shape;121;p20"/>
          <p:cNvPicPr preferRelativeResize="0"/>
          <p:nvPr/>
        </p:nvPicPr>
        <p:blipFill>
          <a:blip r:embed="rId3">
            <a:alphaModFix/>
          </a:blip>
          <a:stretch>
            <a:fillRect/>
          </a:stretch>
        </p:blipFill>
        <p:spPr>
          <a:xfrm>
            <a:off x="1943100" y="1800075"/>
            <a:ext cx="5257800" cy="273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1"/>
          <p:cNvPicPr preferRelativeResize="0"/>
          <p:nvPr/>
        </p:nvPicPr>
        <p:blipFill rotWithShape="1">
          <a:blip r:embed="rId3">
            <a:alphaModFix/>
          </a:blip>
          <a:srcRect b="13154" l="5286" r="5872" t="6096"/>
          <a:stretch/>
        </p:blipFill>
        <p:spPr>
          <a:xfrm>
            <a:off x="2115550" y="1834825"/>
            <a:ext cx="4953000" cy="2827400"/>
          </a:xfrm>
          <a:prstGeom prst="rect">
            <a:avLst/>
          </a:prstGeom>
          <a:noFill/>
          <a:ln>
            <a:noFill/>
          </a:ln>
        </p:spPr>
      </p:pic>
      <p:sp>
        <p:nvSpPr>
          <p:cNvPr id="127" name="Google Shape;127;p21"/>
          <p:cNvSpPr txBox="1"/>
          <p:nvPr/>
        </p:nvSpPr>
        <p:spPr>
          <a:xfrm>
            <a:off x="0" y="0"/>
            <a:ext cx="8849700" cy="205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800">
                <a:solidFill>
                  <a:srgbClr val="6AA84F"/>
                </a:solidFill>
                <a:latin typeface="Georgia"/>
                <a:ea typeface="Georgia"/>
                <a:cs typeface="Georgia"/>
                <a:sym typeface="Georgia"/>
              </a:rPr>
              <a:t>Experimental Setup:</a:t>
            </a:r>
            <a:endParaRPr b="1" sz="1800">
              <a:solidFill>
                <a:srgbClr val="6AA84F"/>
              </a:solidFill>
              <a:latin typeface="Georgia"/>
              <a:ea typeface="Georgia"/>
              <a:cs typeface="Georgia"/>
              <a:sym typeface="Georgia"/>
            </a:endParaRPr>
          </a:p>
          <a:p>
            <a:pPr indent="0" lvl="0" marL="0" rtl="0" algn="l">
              <a:lnSpc>
                <a:spcPct val="115000"/>
              </a:lnSpc>
              <a:spcBef>
                <a:spcPts val="600"/>
              </a:spcBef>
              <a:spcAft>
                <a:spcPts val="0"/>
              </a:spcAft>
              <a:buNone/>
            </a:pPr>
            <a:r>
              <a:rPr lang="en" sz="1700">
                <a:solidFill>
                  <a:srgbClr val="FFFFFF"/>
                </a:solidFill>
                <a:latin typeface="Georgia"/>
                <a:ea typeface="Georgia"/>
                <a:cs typeface="Georgia"/>
                <a:sym typeface="Georgia"/>
              </a:rPr>
              <a:t>The beam is loaded like a cantilever beam with a free end and other end attached to the support. A load is put on the free end.</a:t>
            </a:r>
            <a:endParaRPr b="1" sz="1700">
              <a:solidFill>
                <a:srgbClr val="FFFFFF"/>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