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899AE-DD48-4E15-9030-1EDEE75CD9E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E67C6-B8C3-4618-BA41-C18AD4CB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4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you have a summer</a:t>
            </a:r>
            <a:r>
              <a:rPr lang="en-US" baseline="0" dirty="0"/>
              <a:t> research photo shoot? Use the pictures from that on your poster. </a:t>
            </a:r>
          </a:p>
          <a:p>
            <a:endParaRPr lang="en-US" baseline="0" dirty="0"/>
          </a:p>
          <a:p>
            <a:r>
              <a:rPr lang="en-US" baseline="0" dirty="0"/>
              <a:t>This template option has “boundary boxes” around the sections. This is one way of organizing the poster – but the boxes are not required. See the slide that follows.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CCE4A-28BE-4578-AECC-E7A7E3FBE26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1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4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909A-B5AB-449E-B6C2-382039331EF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E332-AACD-4AEA-A848-C506F206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commons.wikimedia.org/wiki/File:Aparelho_de_Stern-Gerlach.png" TargetMode="External"/><Relationship Id="rId3" Type="http://schemas.openxmlformats.org/officeDocument/2006/relationships/hyperlink" Target="https://doi.org/10.1007/s10825-018-1287-5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commons.wikimedia.org/wiki/File:Deutsch-Jozsa_Algorithm.sv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commons.wikimedia.org/wiki/File:Simple_qubits.svg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3888" y="0"/>
            <a:ext cx="6215831" cy="1185168"/>
          </a:xfrm>
        </p:spPr>
        <p:txBody>
          <a:bodyPr/>
          <a:lstStyle/>
          <a:p>
            <a:r>
              <a:rPr lang="en-US" sz="1935" dirty="0"/>
              <a:t>Emulating a Quantum Computer with an FPGA</a:t>
            </a:r>
            <a:br>
              <a:rPr lang="en-US" sz="1935" dirty="0"/>
            </a:br>
            <a:r>
              <a:rPr lang="en-US" sz="1403" dirty="0"/>
              <a:t>Jackson Davis and Dr. Charles Collett</a:t>
            </a:r>
            <a:br>
              <a:rPr lang="en-US" sz="1403" dirty="0"/>
            </a:br>
            <a:r>
              <a:rPr lang="en-US" sz="1185" dirty="0"/>
              <a:t>Department of Physics, Muhlenberg College</a:t>
            </a:r>
            <a:br>
              <a:rPr lang="en-US" sz="1185" dirty="0"/>
            </a:br>
            <a:r>
              <a:rPr lang="en-US" sz="1185" dirty="0"/>
              <a:t>Funded By: Muhlenberg Dean of Academic Life</a:t>
            </a:r>
            <a:endParaRPr lang="en-US" sz="1403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720" y="1333502"/>
            <a:ext cx="2451919" cy="3760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403" u="sng" dirty="0"/>
              <a:t>Introduction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561121" y="1333500"/>
            <a:ext cx="2796048" cy="23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403" u="sng" dirty="0"/>
              <a:t>Procedure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84356" y="1643064"/>
            <a:ext cx="2365887" cy="152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Quantum computing is one of the most promising modern applications of quantum mechanics, which could be used for cryptography, quantum simulation, and other tasks</a:t>
            </a:r>
          </a:p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Currently, quantum computers are quite difficult to build, but emulators could be valuable for those wishing to familiarize themselves with how they work</a:t>
            </a:r>
          </a:p>
          <a:p>
            <a:pPr algn="just" defTabSz="1193681">
              <a:lnSpc>
                <a:spcPct val="90000"/>
              </a:lnSpc>
              <a:spcBef>
                <a:spcPct val="20000"/>
              </a:spcBef>
            </a:pPr>
            <a:endParaRPr lang="en-US" sz="1000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3731" y="4282766"/>
            <a:ext cx="2796048" cy="23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403" u="sng" dirty="0"/>
              <a:t>Results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937387" y="1638437"/>
            <a:ext cx="2676832" cy="103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64" dirty="0"/>
              <a:t>Emulating a quantum computer grows exponentially with the number of qubits</a:t>
            </a:r>
          </a:p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64" dirty="0"/>
              <a:t>An FPGA can shift this growth from time to hardware, as it builds a circuit rather than performing sequential computations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7241073" y="1333500"/>
            <a:ext cx="174215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403" u="sng" dirty="0"/>
              <a:t>Conclusions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7131460" y="4810125"/>
            <a:ext cx="191421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700" u="sng" dirty="0"/>
              <a:t>References</a:t>
            </a:r>
          </a:p>
          <a:p>
            <a:pPr marL="218647" indent="-218647" defTabSz="1030163">
              <a:lnSpc>
                <a:spcPct val="90000"/>
              </a:lnSpc>
              <a:spcBef>
                <a:spcPct val="20000"/>
              </a:spcBef>
              <a:buAutoNum type="arabicPeriod"/>
            </a:pPr>
            <a:r>
              <a:rPr lang="en-US" sz="700" dirty="0" err="1"/>
              <a:t>Pilch</a:t>
            </a:r>
            <a:r>
              <a:rPr lang="en-US" sz="700" dirty="0"/>
              <a:t>, J., </a:t>
            </a:r>
            <a:r>
              <a:rPr lang="en-US" sz="700" dirty="0" err="1"/>
              <a:t>Długopolski</a:t>
            </a:r>
            <a:r>
              <a:rPr lang="en-US" sz="700" dirty="0"/>
              <a:t>, J. An FPGA-based real quantum computer emulator. </a:t>
            </a:r>
            <a:r>
              <a:rPr lang="en-US" sz="700" i="1" dirty="0"/>
              <a:t>J </a:t>
            </a:r>
            <a:r>
              <a:rPr lang="en-US" sz="700" i="1" dirty="0" err="1"/>
              <a:t>Comput</a:t>
            </a:r>
            <a:r>
              <a:rPr lang="en-US" sz="700" i="1" dirty="0"/>
              <a:t> Electron</a:t>
            </a:r>
            <a:r>
              <a:rPr lang="en-US" sz="700" dirty="0"/>
              <a:t> </a:t>
            </a:r>
            <a:r>
              <a:rPr lang="en-US" sz="700" b="1" dirty="0"/>
              <a:t>18, </a:t>
            </a:r>
            <a:r>
              <a:rPr lang="en-US" sz="700" dirty="0"/>
              <a:t>329–342 (2019). </a:t>
            </a:r>
            <a:r>
              <a:rPr lang="en-US" sz="700" dirty="0">
                <a:hlinkClick r:id="rId3"/>
              </a:rPr>
              <a:t>https://doi.org/10.1007/s10825-018-1287-5</a:t>
            </a:r>
            <a:endParaRPr lang="en-US" sz="700" dirty="0"/>
          </a:p>
          <a:p>
            <a:pPr marL="218647" indent="-218647" defTabSz="1030163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sz="700" dirty="0"/>
              <a:t>Wick, K. (2017). </a:t>
            </a:r>
            <a:r>
              <a:rPr lang="en-US" sz="700" i="1" dirty="0"/>
              <a:t>Applied Digital Logic Exercises Using FPGAs</a:t>
            </a:r>
            <a:r>
              <a:rPr lang="en-US" sz="700" dirty="0"/>
              <a:t>. San Rafael (40 Oak Drive, San Rafael, CA, 94903, USA): Morgan &amp; Claypool Publishers.</a:t>
            </a:r>
          </a:p>
          <a:p>
            <a:pPr marL="218647" indent="-218647" defTabSz="1030163">
              <a:lnSpc>
                <a:spcPct val="90000"/>
              </a:lnSpc>
              <a:spcBef>
                <a:spcPct val="20000"/>
              </a:spcBef>
              <a:buAutoNum type="arabicPeriod"/>
            </a:pPr>
            <a:endParaRPr lang="en-US" sz="700" dirty="0"/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7131460" y="6072188"/>
            <a:ext cx="2000250" cy="67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306" u="sng" dirty="0"/>
              <a:t>Acknowledgments</a:t>
            </a:r>
          </a:p>
          <a:p>
            <a:pPr algn="ctr" defTabSz="1030163">
              <a:lnSpc>
                <a:spcPct val="90000"/>
              </a:lnSpc>
              <a:spcBef>
                <a:spcPct val="20000"/>
              </a:spcBef>
            </a:pPr>
            <a:r>
              <a:rPr lang="en-US" sz="1064" dirty="0"/>
              <a:t>Alexander Gardner, Jose Maldonado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19831" y="1333501"/>
            <a:ext cx="2580968" cy="278606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19830" y="4286251"/>
            <a:ext cx="2559460" cy="24288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786832" y="1333500"/>
            <a:ext cx="4258597" cy="54054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52968" y="1333501"/>
            <a:ext cx="1914218" cy="33813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152968" y="4833938"/>
            <a:ext cx="1935726" cy="12144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52968" y="6119814"/>
            <a:ext cx="1935726" cy="6191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26914" tIns="13457" rIns="26914" bIns="13457" numCol="1" rtlCol="0" anchor="t" anchorCtr="0" compatLnSpc="1">
            <a:prstTxWarp prst="textNoShape">
              <a:avLst/>
            </a:prstTxWarp>
          </a:bodyPr>
          <a:lstStyle/>
          <a:p>
            <a:pPr defTabSz="1030163"/>
            <a:endParaRPr lang="en-US" sz="435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0" name="Picture 6" descr="C:\Users\Keri\Dropbox\Administrative\Student Research and Scholarship\New College Graphics for Posters\muhl_icon_RGB_color cop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53" y="217788"/>
            <a:ext cx="939131" cy="7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F9BF1-449D-4526-84E6-B8F44416B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806" y="3330259"/>
            <a:ext cx="753462" cy="447674"/>
          </a:xfrm>
          <a:prstGeom prst="rect">
            <a:avLst/>
          </a:prstGeom>
        </p:spPr>
      </p:pic>
      <p:sp>
        <p:nvSpPr>
          <p:cNvPr id="47" name="Rectangle 5">
            <a:extLst>
              <a:ext uri="{FF2B5EF4-FFF2-40B4-BE49-F238E27FC236}">
                <a16:creationId xmlns:a16="http://schemas.microsoft.com/office/drawing/2014/main" id="{CA7DB891-43EA-4B2A-AF50-6E424BB3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60" y="3213295"/>
            <a:ext cx="1191054" cy="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algn="just" defTabSz="1193681">
              <a:lnSpc>
                <a:spcPct val="90000"/>
              </a:lnSpc>
              <a:spcBef>
                <a:spcPct val="20000"/>
              </a:spcBef>
            </a:pPr>
            <a:endParaRPr lang="en-US" sz="1064" dirty="0"/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2B2CFE20-9A8C-4920-9471-E5C963B7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2" y="3129314"/>
            <a:ext cx="1580733" cy="159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037" tIns="51519" rIns="103037" bIns="51519"/>
          <a:lstStyle/>
          <a:p>
            <a:pPr marL="171450" indent="-171450" algn="just" defTabSz="119368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Using a Field-Programmable Gate Array rather than a classical computer can create a faster emulator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33E99-6E59-4AD1-B59C-E8090B157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79" y="1659701"/>
            <a:ext cx="1320596" cy="862834"/>
          </a:xfrm>
          <a:prstGeom prst="rect">
            <a:avLst/>
          </a:prstGeom>
        </p:spPr>
      </p:pic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E44684CA-038B-4B2D-B0B5-10188090F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64209" y="2781757"/>
            <a:ext cx="1330978" cy="790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ABB465-4971-45C0-BBD1-8CBC3CAA990D}"/>
              </a:ext>
            </a:extLst>
          </p:cNvPr>
          <p:cNvSpPr txBox="1"/>
          <p:nvPr/>
        </p:nvSpPr>
        <p:spPr>
          <a:xfrm>
            <a:off x="219172" y="4541214"/>
            <a:ext cx="2331071" cy="156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I was able to fit a 2-qubit emulator on my FPGA, or a 3-qubit emulator under the assumption that all the elements in the input state and gates are real numbers, not complex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My emulator successfully performed the Deutsch-</a:t>
            </a:r>
            <a:r>
              <a:rPr lang="en-US" sz="1060" dirty="0" err="1"/>
              <a:t>Josza</a:t>
            </a:r>
            <a:r>
              <a:rPr lang="en-US" sz="1060" dirty="0"/>
              <a:t> Algorithm for both 2 and 3 qubits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6A9A764D-4620-4B2E-8B83-AAF43BF0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1" y="6144897"/>
            <a:ext cx="1669035" cy="47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FB8F56-0FA4-4806-9A78-F6C586E70B2A}"/>
              </a:ext>
            </a:extLst>
          </p:cNvPr>
          <p:cNvSpPr txBox="1"/>
          <p:nvPr/>
        </p:nvSpPr>
        <p:spPr>
          <a:xfrm>
            <a:off x="4672564" y="2653945"/>
            <a:ext cx="2250972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A quantum computer consists of a series of gates acting on an input state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We can emulate this behavior with a circuit on the FPGA that multiplies a matrix (gate) by a vector (state)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AA6C9-54D0-4982-8404-B6D446FFBE46}"/>
              </a:ext>
            </a:extLst>
          </p:cNvPr>
          <p:cNvSpPr txBox="1"/>
          <p:nvPr/>
        </p:nvSpPr>
        <p:spPr>
          <a:xfrm>
            <a:off x="2918337" y="4029770"/>
            <a:ext cx="252043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We then must emulate the process of measuring the output state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I chose to do this on the PC to save space on the FPGA and fit a larger emulator on it</a:t>
            </a:r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F9CD64A9-04CF-4BBB-BB3C-414418B9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14" y="4115495"/>
            <a:ext cx="1602344" cy="7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ircuit board&#10;&#10;Description automatically generated">
            <a:extLst>
              <a:ext uri="{FF2B5EF4-FFF2-40B4-BE49-F238E27FC236}">
                <a16:creationId xmlns:a16="http://schemas.microsoft.com/office/drawing/2014/main" id="{02FC57B4-4C07-4206-B40E-9D605015B7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09" y="5266882"/>
            <a:ext cx="1407243" cy="1055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3F1482-8C29-4D0C-AD75-D6E60DCE39AE}"/>
              </a:ext>
            </a:extLst>
          </p:cNvPr>
          <p:cNvSpPr txBox="1"/>
          <p:nvPr/>
        </p:nvSpPr>
        <p:spPr>
          <a:xfrm>
            <a:off x="4793162" y="5149916"/>
            <a:ext cx="1990725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Finally, I had to communicate between the PC and FPGA to send gate/state data back and forth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60" dirty="0"/>
              <a:t>I used UART communication with a finite state machine on the FPGA to handle this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EFD18C-8A41-43FB-89F1-E4C63E99F3B9}"/>
              </a:ext>
            </a:extLst>
          </p:cNvPr>
          <p:cNvSpPr txBox="1"/>
          <p:nvPr/>
        </p:nvSpPr>
        <p:spPr>
          <a:xfrm>
            <a:off x="5857947" y="1428096"/>
            <a:ext cx="1064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Exponential runtime growth of state measurement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9D3A1-93AD-4DC7-8D01-CA17F28E4182}"/>
              </a:ext>
            </a:extLst>
          </p:cNvPr>
          <p:cNvSpPr txBox="1"/>
          <p:nvPr/>
        </p:nvSpPr>
        <p:spPr>
          <a:xfrm>
            <a:off x="7241073" y="1582263"/>
            <a:ext cx="1742153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0" dirty="0"/>
              <a:t>For more expensive FPGAs, emulating a quantum computer is a viable task and much simpler than creating a real quantum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0" dirty="0"/>
              <a:t>This work can be adapted into a CUE-like project for anyone interested in quantum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0" dirty="0"/>
              <a:t>Possibilities for further work include optimization to fit more qubits on a smaller board and testing larger algorithms (e.g. Shor’s) on a larger board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12AF2-5B00-43B3-85D0-69D001F20969}"/>
              </a:ext>
            </a:extLst>
          </p:cNvPr>
          <p:cNvSpPr txBox="1"/>
          <p:nvPr/>
        </p:nvSpPr>
        <p:spPr>
          <a:xfrm>
            <a:off x="1657983" y="3722744"/>
            <a:ext cx="11352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/>
              <a:t>Source: Clemens </a:t>
            </a:r>
            <a:r>
              <a:rPr lang="en-US" sz="300" dirty="0" err="1"/>
              <a:t>Adolphs</a:t>
            </a:r>
            <a:r>
              <a:rPr lang="en-US" sz="300" dirty="0"/>
              <a:t>, </a:t>
            </a:r>
          </a:p>
          <a:p>
            <a:r>
              <a:rPr lang="en-US" sz="300" dirty="0">
                <a:hlinkClick r:id="rId11"/>
              </a:rPr>
              <a:t>https://commons.wikimedia.org/wiki/File:Simple_qubits.svg</a:t>
            </a:r>
            <a:endParaRPr lang="en-US" sz="3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88C085-823F-4F6C-B079-14C2278DB66F}"/>
              </a:ext>
            </a:extLst>
          </p:cNvPr>
          <p:cNvSpPr txBox="1"/>
          <p:nvPr/>
        </p:nvSpPr>
        <p:spPr>
          <a:xfrm>
            <a:off x="460288" y="6561613"/>
            <a:ext cx="174152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Source: </a:t>
            </a:r>
            <a:r>
              <a:rPr lang="en-US" sz="300" dirty="0" err="1"/>
              <a:t>Skippydo</a:t>
            </a:r>
            <a:r>
              <a:rPr lang="en-US" sz="300" dirty="0"/>
              <a:t>, </a:t>
            </a:r>
            <a:r>
              <a:rPr lang="en-US" sz="300" dirty="0">
                <a:hlinkClick r:id="rId12"/>
              </a:rPr>
              <a:t>https://commons.wikimedia.org/wiki/File:Deutsch-Jozsa_Algorithm.svg</a:t>
            </a:r>
            <a:endParaRPr lang="en-US" sz="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A88756-2091-499D-B975-C27E359197A1}"/>
              </a:ext>
            </a:extLst>
          </p:cNvPr>
          <p:cNvSpPr txBox="1"/>
          <p:nvPr/>
        </p:nvSpPr>
        <p:spPr>
          <a:xfrm>
            <a:off x="5456284" y="4733050"/>
            <a:ext cx="13564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/>
              <a:t>Source: </a:t>
            </a:r>
            <a:r>
              <a:rPr lang="pt-BR" sz="300" dirty="0"/>
              <a:t>André Luis Bonfim Bathista e Silva</a:t>
            </a:r>
            <a:r>
              <a:rPr lang="en-US" sz="300" dirty="0"/>
              <a:t>, </a:t>
            </a:r>
          </a:p>
          <a:p>
            <a:r>
              <a:rPr lang="en-US" sz="300" dirty="0">
                <a:hlinkClick r:id="rId13"/>
              </a:rPr>
              <a:t>https://commons.wikimedia.org/wiki/File:Aparelho_de_Stern-Gerlach.png</a:t>
            </a:r>
            <a:endParaRPr lang="en-US" sz="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</TotalTime>
  <Words>558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Emulating a Quantum Computer with an FPGA Jackson Davis and Dr. Charles Collett Department of Physics, Muhlenberg College Funded By: Muhlenberg Dean of Academic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Emulating a Quantum Computer with an FPGA Jackson Davis and Dr. Charles Collett Department of Physics, Muhlenberg College Funded By: Muhlenberg Dean of Academic Life</dc:title>
  <dc:creator>Jackson Davis</dc:creator>
  <cp:lastModifiedBy>Jackson Davis</cp:lastModifiedBy>
  <cp:revision>13</cp:revision>
  <dcterms:created xsi:type="dcterms:W3CDTF">2020-07-01T14:07:56Z</dcterms:created>
  <dcterms:modified xsi:type="dcterms:W3CDTF">2020-07-02T18:42:44Z</dcterms:modified>
</cp:coreProperties>
</file>