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59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Droid Serif" panose="020B0604020202020204" charset="0"/>
      <p:regular r:id="rId32"/>
      <p:bold r:id="rId33"/>
      <p:italic r:id="rId34"/>
      <p:boldItalic r:id="rId35"/>
    </p:embeddedFont>
    <p:embeddedFont>
      <p:font typeface="Pontano San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327C9-1100-4CD6-889D-35E5B9C6905C}">
  <a:tblStyle styleId="{969327C9-1100-4CD6-889D-35E5B9C6905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Present </a:t>
            </a:r>
            <a:r>
              <a:rPr lang="sv-SE" dirty="0" err="1"/>
              <a:t>ourselves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noProof="0" dirty="0"/>
              <a:t>This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be </a:t>
            </a:r>
            <a:r>
              <a:rPr lang="en-US" baseline="0" noProof="0" dirty="0"/>
              <a:t>in the introduction: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noProof="0" dirty="0"/>
              <a:t>Motivation of </a:t>
            </a:r>
            <a:r>
              <a:rPr lang="sv-SE" baseline="0" dirty="0" err="1"/>
              <a:t>work</a:t>
            </a:r>
            <a:endParaRPr lang="sv-SE" baseline="0" dirty="0"/>
          </a:p>
          <a:p>
            <a:pPr lvl="0">
              <a:spcBef>
                <a:spcPts val="0"/>
              </a:spcBef>
              <a:buNone/>
            </a:pPr>
            <a:r>
              <a:rPr lang="sv-SE" baseline="0" dirty="0"/>
              <a:t>Motivation </a:t>
            </a:r>
            <a:r>
              <a:rPr lang="sv-SE" baseline="0" dirty="0" err="1"/>
              <a:t>of</a:t>
            </a:r>
            <a:r>
              <a:rPr lang="sv-SE" baseline="0" dirty="0"/>
              <a:t> Perlin </a:t>
            </a:r>
            <a:r>
              <a:rPr lang="sv-SE" baseline="0" dirty="0" err="1"/>
              <a:t>noise</a:t>
            </a:r>
            <a:endParaRPr lang="sv-SE" baseline="0" dirty="0"/>
          </a:p>
          <a:p>
            <a:pPr lvl="0">
              <a:spcBef>
                <a:spcPts val="0"/>
              </a:spcBef>
              <a:buNone/>
            </a:pPr>
            <a:r>
              <a:rPr lang="sv-SE" baseline="0" dirty="0"/>
              <a:t>Video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noProof="0" dirty="0"/>
              <a:t>Summarize</a:t>
            </a:r>
            <a:r>
              <a:rPr lang="sv-SE" baseline="0" dirty="0"/>
              <a:t> the </a:t>
            </a:r>
            <a:r>
              <a:rPr lang="en-US" baseline="0" noProof="0" dirty="0"/>
              <a:t>work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3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 flipH="1">
            <a:off x="3558544" y="-125"/>
            <a:ext cx="953311" cy="5143625"/>
            <a:chOff x="1962000" y="-125"/>
            <a:chExt cx="953311" cy="5143625"/>
          </a:xfrm>
        </p:grpSpPr>
        <p:sp>
          <p:nvSpPr>
            <p:cNvPr id="12" name="Shape 12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4692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74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2908099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1pPr>
            <a:lvl2pPr lvl="1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2pPr>
            <a:lvl3pPr lvl="2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3pPr>
            <a:lvl4pPr lvl="3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4pPr>
            <a:lvl5pPr lvl="4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5pPr>
            <a:lvl6pPr lvl="5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6pPr>
            <a:lvl7pPr lvl="6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7pPr>
            <a:lvl8pPr lvl="7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8pPr>
            <a:lvl9pPr lvl="8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lang="en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0" y="785282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lang="en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 rot="10800000" flipH="1">
            <a:off x="4095344" y="-125"/>
            <a:ext cx="953311" cy="5143625"/>
            <a:chOff x="1962000" y="-125"/>
            <a:chExt cx="953311" cy="5143625"/>
          </a:xfrm>
        </p:grpSpPr>
        <p:sp>
          <p:nvSpPr>
            <p:cNvPr id="81" name="Shape 81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4305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5426"/>
            <a:ext cx="3142200" cy="265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3CCFF"/>
              </a:buClr>
              <a:buSzPct val="1000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" sz="1200">
              <a:solidFill>
                <a:srgbClr val="33CC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roid-seri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1001fonts.com/pontano-sans-fon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gnette1.wikia.nocookie.net/batman/images/3/32/BatmanArkhamKnightGothamCity.jpg/revision/latest?cb=20140530010522" TargetMode="External"/><Relationship Id="rId2" Type="http://schemas.openxmlformats.org/officeDocument/2006/relationships/hyperlink" Target="https://disegnodaily.imgix.net/system/dragonfly/production/2013/10/02/12_32_29_314_481_1280.jpg?w=200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4518604" y="1718172"/>
            <a:ext cx="449858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Procedural city generation using Perlin noise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 descr="photo-1453872787409-dc25a2913da0"/>
          <p:cNvPicPr preferRelativeResize="0"/>
          <p:nvPr/>
        </p:nvPicPr>
        <p:blipFill rotWithShape="1">
          <a:blip r:embed="rId3">
            <a:alphaModFix/>
          </a:blip>
          <a:srcRect l="26172" r="28920"/>
          <a:stretch/>
        </p:blipFill>
        <p:spPr>
          <a:xfrm>
            <a:off x="4618721" y="0"/>
            <a:ext cx="4525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725426"/>
            <a:ext cx="3142200" cy="26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4305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 idx="4294967295"/>
          </p:nvPr>
        </p:nvSpPr>
        <p:spPr>
          <a:xfrm>
            <a:off x="441225" y="429800"/>
            <a:ext cx="4754100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13" name="Shape 213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Shape 214"/>
          <p:cNvGrpSpPr/>
          <p:nvPr/>
        </p:nvGrpSpPr>
        <p:grpSpPr>
          <a:xfrm>
            <a:off x="595408" y="1542379"/>
            <a:ext cx="3168932" cy="3157508"/>
            <a:chOff x="3618600" y="537300"/>
            <a:chExt cx="4271950" cy="4256550"/>
          </a:xfrm>
        </p:grpSpPr>
        <p:sp>
          <p:nvSpPr>
            <p:cNvPr id="215" name="Shape 215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1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Clr>
                  <a:srgbClr val="000000"/>
                </a:buClr>
                <a:buSzPct val="91666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A7EA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4</a:t>
              </a:r>
            </a:p>
          </p:txBody>
        </p:sp>
      </p:grpSp>
      <p:sp>
        <p:nvSpPr>
          <p:cNvPr id="219" name="Shape 219"/>
          <p:cNvSpPr/>
          <p:nvPr/>
        </p:nvSpPr>
        <p:spPr>
          <a:xfrm>
            <a:off x="1398584" y="2339766"/>
            <a:ext cx="1562699" cy="15626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THE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CONCEPT</a:t>
            </a:r>
          </a:p>
        </p:txBody>
      </p:sp>
      <p:sp>
        <p:nvSpPr>
          <p:cNvPr id="220" name="Shape 220"/>
          <p:cNvSpPr/>
          <p:nvPr/>
        </p:nvSpPr>
        <p:spPr>
          <a:xfrm>
            <a:off x="1501605" y="2438522"/>
            <a:ext cx="1356599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588500" y="1564481"/>
          <a:ext cx="4225100" cy="2807200"/>
        </p:xfrm>
        <a:graphic>
          <a:graphicData uri="http://schemas.openxmlformats.org/drawingml/2006/table">
            <a:tbl>
              <a:tblPr>
                <a:noFill/>
                <a:tableStyleId>{969327C9-1100-4CD6-889D-35E5B9C6905C}</a:tableStyleId>
              </a:tblPr>
              <a:tblGrid>
                <a:gridCol w="105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28" name="Shape 228" descr="photo-1485056275338-73391179709e"/>
          <p:cNvPicPr preferRelativeResize="0"/>
          <p:nvPr/>
        </p:nvPicPr>
        <p:blipFill rotWithShape="1">
          <a:blip r:embed="rId3">
            <a:alphaModFix/>
          </a:blip>
          <a:srcRect l="47270" r="27134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14725" y="1018774"/>
            <a:ext cx="7505223" cy="357532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457200" y="136174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35" name="Shape 235"/>
          <p:cNvSpPr/>
          <p:nvPr/>
        </p:nvSpPr>
        <p:spPr>
          <a:xfrm>
            <a:off x="1857525" y="1856550"/>
            <a:ext cx="591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62D5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37" name="Shape 237"/>
          <p:cNvSpPr/>
          <p:nvPr/>
        </p:nvSpPr>
        <p:spPr>
          <a:xfrm>
            <a:off x="1124950" y="224390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636925" y="37077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625525" y="19892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250400" y="2484525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182975" y="3984475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825900" y="40165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7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33CCFF"/>
                </a:solidFill>
              </a:rPr>
              <a:t>89,526,124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37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33CCFF"/>
                </a:solidFill>
              </a:rPr>
              <a:t>89,526,124$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7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That’s a lot of money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ctrTitle" idx="4294967295"/>
          </p:nvPr>
        </p:nvSpPr>
        <p:spPr>
          <a:xfrm>
            <a:off x="685800" y="3353093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A7EA52"/>
                </a:solidFill>
              </a:rPr>
              <a:t>100%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4294967295"/>
          </p:nvPr>
        </p:nvSpPr>
        <p:spPr>
          <a:xfrm>
            <a:off x="685800" y="3964001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46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33CCCC"/>
                </a:solidFill>
              </a:rPr>
              <a:t>185,244 users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And a lot of users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 idx="4294967295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cxnSp>
        <p:nvCxnSpPr>
          <p:cNvPr id="267" name="Shape 267"/>
          <p:cNvCxnSpPr/>
          <p:nvPr/>
        </p:nvCxnSpPr>
        <p:spPr>
          <a:xfrm>
            <a:off x="-4800" y="2823848"/>
            <a:ext cx="8198400" cy="0"/>
          </a:xfrm>
          <a:prstGeom prst="straightConnector1">
            <a:avLst/>
          </a:prstGeom>
          <a:noFill/>
          <a:ln w="9525" cap="flat" cmpd="sng">
            <a:solidFill>
              <a:srgbClr val="162D5A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" name="Shape 268"/>
          <p:cNvSpPr/>
          <p:nvPr/>
        </p:nvSpPr>
        <p:spPr>
          <a:xfrm>
            <a:off x="1697021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1884836" y="2073172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70" name="Shape 270"/>
          <p:cNvSpPr/>
          <p:nvPr/>
        </p:nvSpPr>
        <p:spPr>
          <a:xfrm>
            <a:off x="3906669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116048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A7EA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2" name="Shape 272"/>
          <p:cNvCxnSpPr/>
          <p:nvPr/>
        </p:nvCxnSpPr>
        <p:spPr>
          <a:xfrm>
            <a:off x="4094350" y="2781194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6303863" y="2073172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326093" y="1717675"/>
            <a:ext cx="1117499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first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535607" y="351769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second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745120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799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86" name="Shape 286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30097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2"/>
          </p:nvPr>
        </p:nvSpPr>
        <p:spPr>
          <a:xfrm>
            <a:off x="2253487" y="3009700"/>
            <a:ext cx="1708799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3"/>
          </p:nvPr>
        </p:nvSpPr>
        <p:spPr>
          <a:xfrm>
            <a:off x="4049774" y="30097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</a:rPr>
              <a:t>You can insert graphs from </a:t>
            </a:r>
            <a:r>
              <a:rPr lang="en" u="sng">
                <a:solidFill>
                  <a:srgbClr val="162D5A"/>
                </a:solidFill>
                <a:hlinkClick r:id="rId3"/>
              </a:rPr>
              <a:t>Google Sheets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96" name="Shape 29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75" y="489300"/>
            <a:ext cx="6150768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 idx="4294967295"/>
          </p:nvPr>
        </p:nvSpPr>
        <p:spPr>
          <a:xfrm>
            <a:off x="648335" y="69679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16A3E0"/>
                </a:solidFill>
              </a:rPr>
              <a:t>Welcome!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648335" y="154690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Presented by: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Niclas Olsson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Elias Frank</a:t>
            </a:r>
          </a:p>
        </p:txBody>
      </p:sp>
      <p:pic>
        <p:nvPicPr>
          <p:cNvPr id="129" name="Shape 129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2025" y="-5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452406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03" name="Shape 303"/>
          <p:cNvSpPr/>
          <p:nvPr/>
        </p:nvSpPr>
        <p:spPr>
          <a:xfrm>
            <a:off x="461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629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766774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121873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3149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20" name="Shape 320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3635942" y="1012244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797265" y="117162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34" name="Shape 334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16A3E0"/>
                </a:solidFill>
              </a:rPr>
              <a:t>Thanks!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pic>
        <p:nvPicPr>
          <p:cNvPr id="336" name="Shape 3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solidFill>
                  <a:srgbClr val="16A3E0"/>
                </a:solidFill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solidFill>
                  <a:srgbClr val="16A3E0"/>
                </a:solidFill>
                <a:hlinkClick r:id="rId4"/>
              </a:rPr>
              <a:t>Unsplash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Droid serif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Pontano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16A3E0"/>
                </a:solidFill>
                <a:hlinkClick r:id="rId3"/>
              </a:rPr>
              <a:t>https://www.fontsquirrel.com/fonts/droid-serif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16A3E0"/>
                </a:solidFill>
                <a:hlinkClick r:id="rId4"/>
              </a:rPr>
              <a:t>http://www.1001fonts.com/pontano-sans-font.html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Cyan </a:t>
            </a:r>
            <a:r>
              <a:rPr lang="en" sz="1400" b="1">
                <a:solidFill>
                  <a:srgbClr val="33CCFF"/>
                </a:solidFill>
              </a:rPr>
              <a:t>#33ccff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Navy </a:t>
            </a:r>
            <a:r>
              <a:rPr lang="en" sz="1400" b="1">
                <a:solidFill>
                  <a:srgbClr val="162D5A"/>
                </a:solidFill>
              </a:rPr>
              <a:t>#162d5a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Turquoise </a:t>
            </a:r>
            <a:r>
              <a:rPr lang="en" sz="1400" b="1">
                <a:solidFill>
                  <a:srgbClr val="33CCCC"/>
                </a:solidFill>
              </a:rPr>
              <a:t>#33cccc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Fluor green </a:t>
            </a:r>
            <a:r>
              <a:rPr lang="en" sz="1400" b="1">
                <a:solidFill>
                  <a:srgbClr val="A7EA52"/>
                </a:solidFill>
              </a:rPr>
              <a:t>#a7ea52</a:t>
            </a:r>
            <a:r>
              <a:rPr lang="en" sz="1400">
                <a:solidFill>
                  <a:srgbClr val="162D5A"/>
                </a:solidFill>
              </a:rPr>
              <a:t>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364925" y="964875"/>
            <a:ext cx="1558200" cy="37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Shape 356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57" name="Shape 35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64" name="Shape 3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67" name="Shape 36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72" name="Shape 37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76" name="Shape 376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82" name="Shape 38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403" name="Shape 40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406" name="Shape 406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410" name="Shape 41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414" name="Shape 4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8" name="Shape 418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423" name="Shape 42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426" name="Shape 4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429" name="Shape 42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432" name="Shape 43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435" name="Shape 43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440" name="Shape 4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443" name="Shape 44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448" name="Shape 4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451" name="Shape 45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57" name="Shape 45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0" name="Shape 46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66" name="Shape 46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72" name="Shape 47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80" name="Shape 48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83" name="Shape 48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86" name="Shape 48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90" name="Shape 49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93" name="Shape 4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99" name="Shape 49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504" name="Shape 50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507" name="Shape 50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511" name="Shape 51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514" name="Shape 51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520" name="Shape 52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523" name="Shape 52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528" name="Shape 52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532" name="Shape 53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535" name="Shape 53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539" name="Shape 5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545" name="Shape 5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548" name="Shape 5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3" name="Shape 553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55" name="Shape 55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58" name="Shape 5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2" name="Shape 562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64" name="Shape 564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68" name="Shape 56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75" name="Shape 57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80" name="Shape 58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85" name="Shape 58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91" name="Shape 59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95" name="Shape 59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99" name="Shape 59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605" name="Shape 60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611" name="Shape 61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614" name="Shape 61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0" name="Shape 620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1" name="Shape 621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622" name="Shape 62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6359617" y="2410998"/>
            <a:ext cx="432570" cy="421333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0" name="Shape 630"/>
          <p:cNvSpPr/>
          <p:nvPr/>
        </p:nvSpPr>
        <p:spPr>
          <a:xfrm>
            <a:off x="65535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7244605" y="2390379"/>
            <a:ext cx="432570" cy="421333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74385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5" name="Shape 635"/>
          <p:cNvGrpSpPr/>
          <p:nvPr/>
        </p:nvGrpSpPr>
        <p:grpSpPr>
          <a:xfrm>
            <a:off x="6359884" y="3139421"/>
            <a:ext cx="1075936" cy="1047988"/>
            <a:chOff x="5926225" y="921350"/>
            <a:chExt cx="517800" cy="504350"/>
          </a:xfrm>
        </p:grpSpPr>
        <p:sp>
          <p:nvSpPr>
            <p:cNvPr id="636" name="Shape 6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8" name="Shape 638"/>
          <p:cNvSpPr/>
          <p:nvPr/>
        </p:nvSpPr>
        <p:spPr>
          <a:xfrm>
            <a:off x="68421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6248575" y="312075"/>
            <a:ext cx="17835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9352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5795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33CC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r>
              <a:rPr lang="en" sz="2400" dirty="0">
                <a:solidFill>
                  <a:srgbClr val="FFFF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and many more...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420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A7EA52"/>
                </a:solidFill>
              </a:rPr>
              <a:t>😉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0"/>
            <a:ext cx="5301300" cy="727800"/>
          </a:xfrm>
        </p:spPr>
        <p:txBody>
          <a:bodyPr/>
          <a:lstStyle/>
          <a:p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727800"/>
            <a:ext cx="5301300" cy="4022050"/>
          </a:xfrm>
        </p:spPr>
        <p:txBody>
          <a:bodyPr/>
          <a:lstStyle/>
          <a:p>
            <a:r>
              <a:rPr lang="sv-SE" sz="1200" dirty="0"/>
              <a:t>GTA V image: </a:t>
            </a:r>
            <a:r>
              <a:rPr lang="sv-SE" sz="1200" dirty="0">
                <a:hlinkClick r:id="rId2"/>
              </a:rPr>
              <a:t>https://disegnodaily.imgix.net/system/dragonfly/production/2013/10/02/12_32_29_314_481_1280.jpg?w=2000</a:t>
            </a:r>
            <a:endParaRPr lang="sv-SE" sz="1200" dirty="0"/>
          </a:p>
          <a:p>
            <a:r>
              <a:rPr lang="sv-SE" sz="1200" dirty="0"/>
              <a:t>Batman image: </a:t>
            </a:r>
            <a:r>
              <a:rPr lang="sv-SE" sz="1200" dirty="0">
                <a:hlinkClick r:id="rId3"/>
              </a:rPr>
              <a:t>http://vignette1.wikia.nocookie.net/batman/images/3/32/BatmanArkhamKnightGothamCity.jpg/revision/latest?cb=20140530010522</a:t>
            </a:r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007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Motivation and summary</a:t>
            </a:r>
          </a:p>
        </p:txBody>
      </p:sp>
      <p:sp>
        <p:nvSpPr>
          <p:cNvPr id="137" name="Shape 137"/>
          <p:cNvSpPr/>
          <p:nvPr/>
        </p:nvSpPr>
        <p:spPr>
          <a:xfrm>
            <a:off x="709450" y="2151150"/>
            <a:ext cx="548299" cy="841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games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GTA V</a:t>
            </a:r>
          </a:p>
          <a:p>
            <a:r>
              <a:rPr lang="sv-SE" dirty="0"/>
              <a:t>Batman </a:t>
            </a:r>
            <a:r>
              <a:rPr lang="sv-SE" dirty="0" err="1"/>
              <a:t>Arkham</a:t>
            </a:r>
            <a:r>
              <a:rPr lang="sv-SE" dirty="0"/>
              <a:t> city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35" y="-1"/>
            <a:ext cx="4829339" cy="271650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35" y="2435756"/>
            <a:ext cx="4813765" cy="27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</a:t>
            </a:r>
            <a:r>
              <a:rPr lang="en" dirty="0">
                <a:solidFill>
                  <a:srgbClr val="16A3E0"/>
                </a:solidFill>
              </a:rPr>
              <a:t>inspiration </a:t>
            </a:r>
            <a:r>
              <a:rPr lang="en" dirty="0"/>
              <a:t>and to invoke philosophical thoughts from the reader.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45" name="Shape 145" descr="buildings2.jpg"/>
          <p:cNvPicPr preferRelativeResize="0"/>
          <p:nvPr/>
        </p:nvPicPr>
        <p:blipFill rotWithShape="1">
          <a:blip r:embed="rId3">
            <a:alphaModFix/>
          </a:blip>
          <a:srcRect l="71384" r="7018"/>
          <a:stretch/>
        </p:blipFill>
        <p:spPr>
          <a:xfrm>
            <a:off x="6747872" y="0"/>
            <a:ext cx="23961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53" name="Shape 153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685800" y="2878750"/>
            <a:ext cx="6542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60" name="Shape 160"/>
          <p:cNvSpPr/>
          <p:nvPr/>
        </p:nvSpPr>
        <p:spPr>
          <a:xfrm>
            <a:off x="6068197" y="2435700"/>
            <a:ext cx="218603" cy="2087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5725191" y="493180"/>
            <a:ext cx="1478364" cy="1478741"/>
            <a:chOff x="6654650" y="3665275"/>
            <a:chExt cx="409100" cy="409125"/>
          </a:xfrm>
        </p:grpSpPr>
        <p:sp>
          <p:nvSpPr>
            <p:cNvPr id="162" name="Shape 16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4" name="Shape 164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-1609080">
            <a:off x="5338909" y="1128184"/>
            <a:ext cx="218604" cy="2087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2926152">
            <a:off x="7230014" y="1548701"/>
            <a:ext cx="163711" cy="156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 rot="-1609210">
            <a:off x="7270041" y="862992"/>
            <a:ext cx="83659" cy="79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69" name="Shape 169"/>
          <p:cNvGrpSpPr/>
          <p:nvPr/>
        </p:nvGrpSpPr>
        <p:grpSpPr>
          <a:xfrm rot="1056990">
            <a:off x="4094029" y="1826099"/>
            <a:ext cx="883247" cy="883313"/>
            <a:chOff x="570875" y="4322250"/>
            <a:chExt cx="443300" cy="443325"/>
          </a:xfrm>
        </p:grpSpPr>
        <p:sp>
          <p:nvSpPr>
            <p:cNvPr id="170" name="Shape 17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82" name="Shape 182" descr="photo-1483560403379-e98150f47baa"/>
          <p:cNvPicPr preferRelativeResize="0"/>
          <p:nvPr/>
        </p:nvPicPr>
        <p:blipFill rotWithShape="1">
          <a:blip r:embed="rId3">
            <a:alphaModFix/>
          </a:blip>
          <a:srcRect l="33875" r="40528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92" name="Shape 192" descr="create_0009__lzctgpjyge-gaelle-marcel.jpg"/>
          <p:cNvPicPr preferRelativeResize="0"/>
          <p:nvPr/>
        </p:nvPicPr>
        <p:blipFill rotWithShape="1">
          <a:blip r:embed="rId3">
            <a:alphaModFix/>
          </a:blip>
          <a:srcRect l="36941" r="41461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873</Words>
  <Application>Microsoft Office PowerPoint</Application>
  <PresentationFormat>Bildspel på skärmen (16:9)</PresentationFormat>
  <Paragraphs>178</Paragraphs>
  <Slides>29</Slides>
  <Notes>28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3" baseType="lpstr">
      <vt:lpstr>Arial</vt:lpstr>
      <vt:lpstr>Droid Serif</vt:lpstr>
      <vt:lpstr>Pontano Sans</vt:lpstr>
      <vt:lpstr>Nestor template</vt:lpstr>
      <vt:lpstr>Procedural city generation using Perlin noise</vt:lpstr>
      <vt:lpstr>Welcome!</vt:lpstr>
      <vt:lpstr>Introduction</vt:lpstr>
      <vt:lpstr>Successful games</vt:lpstr>
      <vt:lpstr>PowerPoint-presentation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Thanks!</vt:lpstr>
      <vt:lpstr>Credits</vt:lpstr>
      <vt:lpstr>Presentation design</vt:lpstr>
      <vt:lpstr>PowerPoint-presentation</vt:lpstr>
      <vt:lpstr>PowerPoint-presentation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Elias Frank</dc:creator>
  <cp:lastModifiedBy>ELIAS FRANK</cp:lastModifiedBy>
  <cp:revision>7</cp:revision>
  <dcterms:modified xsi:type="dcterms:W3CDTF">2017-05-26T19:36:44Z</dcterms:modified>
</cp:coreProperties>
</file>