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2"/>
  </p:notesMasterIdLst>
  <p:sldIdLst>
    <p:sldId id="256" r:id="rId2"/>
    <p:sldId id="258" r:id="rId3"/>
    <p:sldId id="257" r:id="rId4"/>
    <p:sldId id="270" r:id="rId5"/>
    <p:sldId id="301" r:id="rId6"/>
    <p:sldId id="304" r:id="rId7"/>
    <p:sldId id="305" r:id="rId8"/>
    <p:sldId id="302" r:id="rId9"/>
    <p:sldId id="303" r:id="rId10"/>
    <p:sldId id="30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E8EC8-BFF8-42C3-9ECD-B05128305A91}">
  <a:tblStyle styleId="{D55E8EC8-BFF8-42C3-9ECD-B05128305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2"/>
    <p:restoredTop sz="95700"/>
  </p:normalViewPr>
  <p:slideViewPr>
    <p:cSldViewPr snapToGrid="0">
      <p:cViewPr varScale="1">
        <p:scale>
          <a:sx n="159" d="100"/>
          <a:sy n="159" d="100"/>
        </p:scale>
        <p:origin x="184" y="456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5ab39b25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5ab39b25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25ab39b25a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25ab39b25a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Plotly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3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49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4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7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38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 hasCustomPrompt="1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 idx="2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1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 idx="3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4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5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6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7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8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 idx="9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13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3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4" r:id="rId4"/>
    <p:sldLayoutId id="2147483669" r:id="rId5"/>
    <p:sldLayoutId id="2147483682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www.omdbapi.com/" TargetMode="External"/><Relationship Id="rId4" Type="http://schemas.openxmlformats.org/officeDocument/2006/relationships/hyperlink" Target="https://www.kag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786798" y="2749841"/>
            <a:ext cx="2300936" cy="311046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Movies on</a:t>
            </a:r>
            <a:br>
              <a:rPr lang="en" dirty="0"/>
            </a:br>
            <a:r>
              <a:rPr lang="en" sz="5950" dirty="0">
                <a:solidFill>
                  <a:schemeClr val="lt1"/>
                </a:solidFill>
              </a:rPr>
              <a:t>Netflix</a:t>
            </a:r>
            <a:endParaRPr sz="5950" dirty="0">
              <a:solidFill>
                <a:schemeClr val="lt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08486" y="1137515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859851" y="2803771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95"/>
          <p:cNvSpPr txBox="1">
            <a:spLocks noGrp="1"/>
          </p:cNvSpPr>
          <p:nvPr>
            <p:ph type="title"/>
          </p:nvPr>
        </p:nvSpPr>
        <p:spPr>
          <a:xfrm>
            <a:off x="638561" y="709391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The </a:t>
            </a:r>
            <a:r>
              <a:rPr lang="en" sz="4800" dirty="0">
                <a:solidFill>
                  <a:schemeClr val="lt1"/>
                </a:solidFill>
              </a:rPr>
              <a:t>TEAM</a:t>
            </a:r>
            <a:endParaRPr sz="4800" dirty="0">
              <a:solidFill>
                <a:schemeClr val="lt1"/>
              </a:solidFill>
            </a:endParaRPr>
          </a:p>
        </p:txBody>
      </p:sp>
      <p:grpSp>
        <p:nvGrpSpPr>
          <p:cNvPr id="3031" name="Google Shape;3031;p9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032" name="Google Shape;3032;p9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5"/>
            <p:cNvSpPr/>
            <p:nvPr/>
          </p:nvSpPr>
          <p:spPr>
            <a:xfrm>
              <a:off x="891425" y="4642050"/>
              <a:ext cx="6735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4" name="Google Shape;3034;p9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9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9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9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9" name="Google Shape;3039;p95"/>
          <p:cNvGrpSpPr/>
          <p:nvPr/>
        </p:nvGrpSpPr>
        <p:grpSpPr>
          <a:xfrm>
            <a:off x="4542025" y="963130"/>
            <a:ext cx="4083747" cy="1788438"/>
            <a:chOff x="4542025" y="963130"/>
            <a:chExt cx="4083747" cy="1788438"/>
          </a:xfrm>
        </p:grpSpPr>
        <p:sp>
          <p:nvSpPr>
            <p:cNvPr id="3040" name="Google Shape;3040;p95"/>
            <p:cNvSpPr/>
            <p:nvPr/>
          </p:nvSpPr>
          <p:spPr>
            <a:xfrm>
              <a:off x="5466723" y="2603407"/>
              <a:ext cx="93031" cy="145160"/>
            </a:xfrm>
            <a:custGeom>
              <a:avLst/>
              <a:gdLst/>
              <a:ahLst/>
              <a:cxnLst/>
              <a:rect l="l" t="t" r="r" b="b"/>
              <a:pathLst>
                <a:path w="464" h="724" extrusionOk="0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5"/>
            <p:cNvSpPr/>
            <p:nvPr/>
          </p:nvSpPr>
          <p:spPr>
            <a:xfrm>
              <a:off x="7578973" y="2601602"/>
              <a:ext cx="93031" cy="144960"/>
            </a:xfrm>
            <a:custGeom>
              <a:avLst/>
              <a:gdLst/>
              <a:ahLst/>
              <a:cxnLst/>
              <a:rect l="l" t="t" r="r" b="b"/>
              <a:pathLst>
                <a:path w="464" h="723" extrusionOk="0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5"/>
            <p:cNvSpPr/>
            <p:nvPr/>
          </p:nvSpPr>
          <p:spPr>
            <a:xfrm>
              <a:off x="4542025" y="975962"/>
              <a:ext cx="695325" cy="1775606"/>
            </a:xfrm>
            <a:custGeom>
              <a:avLst/>
              <a:gdLst/>
              <a:ahLst/>
              <a:cxnLst/>
              <a:rect l="l" t="t" r="r" b="b"/>
              <a:pathLst>
                <a:path w="3468" h="8856" fill="none" extrusionOk="0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5"/>
            <p:cNvSpPr/>
            <p:nvPr/>
          </p:nvSpPr>
          <p:spPr>
            <a:xfrm>
              <a:off x="7896362" y="972353"/>
              <a:ext cx="729410" cy="1743927"/>
            </a:xfrm>
            <a:custGeom>
              <a:avLst/>
              <a:gdLst/>
              <a:ahLst/>
              <a:cxnLst/>
              <a:rect l="l" t="t" r="r" b="b"/>
              <a:pathLst>
                <a:path w="3638" h="8698" fill="none" extrusionOk="0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5"/>
            <p:cNvSpPr/>
            <p:nvPr/>
          </p:nvSpPr>
          <p:spPr>
            <a:xfrm>
              <a:off x="5227128" y="963130"/>
              <a:ext cx="2678847" cy="1680771"/>
            </a:xfrm>
            <a:custGeom>
              <a:avLst/>
              <a:gdLst/>
              <a:ahLst/>
              <a:cxnLst/>
              <a:rect l="l" t="t" r="r" b="b"/>
              <a:pathLst>
                <a:path w="13361" h="8383" extrusionOk="0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95"/>
          <p:cNvGrpSpPr/>
          <p:nvPr/>
        </p:nvGrpSpPr>
        <p:grpSpPr>
          <a:xfrm>
            <a:off x="5287275" y="1033505"/>
            <a:ext cx="2556149" cy="1619225"/>
            <a:chOff x="5287275" y="1033505"/>
            <a:chExt cx="2556149" cy="1619225"/>
          </a:xfrm>
        </p:grpSpPr>
        <p:sp>
          <p:nvSpPr>
            <p:cNvPr id="3046" name="Google Shape;3046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5"/>
            <p:cNvSpPr/>
            <p:nvPr/>
          </p:nvSpPr>
          <p:spPr>
            <a:xfrm>
              <a:off x="6047366" y="1103679"/>
              <a:ext cx="691115" cy="184458"/>
            </a:xfrm>
            <a:custGeom>
              <a:avLst/>
              <a:gdLst/>
              <a:ahLst/>
              <a:cxnLst/>
              <a:rect l="l" t="t" r="r" b="b"/>
              <a:pathLst>
                <a:path w="3447" h="920" extrusionOk="0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5"/>
            <p:cNvSpPr/>
            <p:nvPr/>
          </p:nvSpPr>
          <p:spPr>
            <a:xfrm>
              <a:off x="5828823" y="1079820"/>
              <a:ext cx="233580" cy="55337"/>
            </a:xfrm>
            <a:custGeom>
              <a:avLst/>
              <a:gdLst/>
              <a:ahLst/>
              <a:cxnLst/>
              <a:rect l="l" t="t" r="r" b="b"/>
              <a:pathLst>
                <a:path w="1165" h="276" extrusionOk="0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5"/>
            <p:cNvSpPr/>
            <p:nvPr/>
          </p:nvSpPr>
          <p:spPr>
            <a:xfrm>
              <a:off x="7158528" y="1073404"/>
              <a:ext cx="170423" cy="38095"/>
            </a:xfrm>
            <a:custGeom>
              <a:avLst/>
              <a:gdLst/>
              <a:ahLst/>
              <a:cxnLst/>
              <a:rect l="l" t="t" r="r" b="b"/>
              <a:pathLst>
                <a:path w="850" h="190" extrusionOk="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5"/>
            <p:cNvSpPr/>
            <p:nvPr/>
          </p:nvSpPr>
          <p:spPr>
            <a:xfrm>
              <a:off x="5287275" y="1098675"/>
              <a:ext cx="2545757" cy="910849"/>
            </a:xfrm>
            <a:custGeom>
              <a:avLst/>
              <a:gdLst/>
              <a:ahLst/>
              <a:cxnLst/>
              <a:rect l="l" t="t" r="r" b="b"/>
              <a:pathLst>
                <a:path w="12795" h="4543" extrusionOk="0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5"/>
            <p:cNvSpPr/>
            <p:nvPr/>
          </p:nvSpPr>
          <p:spPr>
            <a:xfrm>
              <a:off x="6173680" y="1262674"/>
              <a:ext cx="1193762" cy="539338"/>
            </a:xfrm>
            <a:custGeom>
              <a:avLst/>
              <a:gdLst/>
              <a:ahLst/>
              <a:cxnLst/>
              <a:rect l="l" t="t" r="r" b="b"/>
              <a:pathLst>
                <a:path w="5954" h="2690" extrusionOk="0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5"/>
            <p:cNvSpPr/>
            <p:nvPr/>
          </p:nvSpPr>
          <p:spPr>
            <a:xfrm>
              <a:off x="5933483" y="1061374"/>
              <a:ext cx="1844377" cy="1033966"/>
            </a:xfrm>
            <a:custGeom>
              <a:avLst/>
              <a:gdLst/>
              <a:ahLst/>
              <a:cxnLst/>
              <a:rect l="l" t="t" r="r" b="b"/>
              <a:pathLst>
                <a:path w="9199" h="5157" extrusionOk="0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5"/>
            <p:cNvSpPr/>
            <p:nvPr/>
          </p:nvSpPr>
          <p:spPr>
            <a:xfrm>
              <a:off x="6390419" y="1401820"/>
              <a:ext cx="624149" cy="588460"/>
            </a:xfrm>
            <a:custGeom>
              <a:avLst/>
              <a:gdLst/>
              <a:ahLst/>
              <a:cxnLst/>
              <a:rect l="l" t="t" r="r" b="b"/>
              <a:pathLst>
                <a:path w="3113" h="2935" extrusionOk="0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5"/>
            <p:cNvSpPr/>
            <p:nvPr/>
          </p:nvSpPr>
          <p:spPr>
            <a:xfrm>
              <a:off x="7102790" y="1551191"/>
              <a:ext cx="94434" cy="191475"/>
            </a:xfrm>
            <a:custGeom>
              <a:avLst/>
              <a:gdLst/>
              <a:ahLst/>
              <a:cxnLst/>
              <a:rect l="l" t="t" r="r" b="b"/>
              <a:pathLst>
                <a:path w="471" h="955" extrusionOk="0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5"/>
            <p:cNvSpPr/>
            <p:nvPr/>
          </p:nvSpPr>
          <p:spPr>
            <a:xfrm>
              <a:off x="5345422" y="1290544"/>
              <a:ext cx="410619" cy="586455"/>
            </a:xfrm>
            <a:custGeom>
              <a:avLst/>
              <a:gdLst/>
              <a:ahLst/>
              <a:cxnLst/>
              <a:rect l="l" t="t" r="r" b="b"/>
              <a:pathLst>
                <a:path w="2048" h="2925" extrusionOk="0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5"/>
            <p:cNvSpPr/>
            <p:nvPr/>
          </p:nvSpPr>
          <p:spPr>
            <a:xfrm>
              <a:off x="5457500" y="1489238"/>
              <a:ext cx="422448" cy="387762"/>
            </a:xfrm>
            <a:custGeom>
              <a:avLst/>
              <a:gdLst/>
              <a:ahLst/>
              <a:cxnLst/>
              <a:rect l="l" t="t" r="r" b="b"/>
              <a:pathLst>
                <a:path w="2107" h="1934" extrusionOk="0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5"/>
            <p:cNvSpPr/>
            <p:nvPr/>
          </p:nvSpPr>
          <p:spPr>
            <a:xfrm>
              <a:off x="5943890" y="1566034"/>
              <a:ext cx="1888686" cy="1086696"/>
            </a:xfrm>
            <a:custGeom>
              <a:avLst/>
              <a:gdLst/>
              <a:ahLst/>
              <a:cxnLst/>
              <a:rect l="l" t="t" r="r" b="b"/>
              <a:pathLst>
                <a:path w="9420" h="5420" extrusionOk="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5"/>
            <p:cNvSpPr/>
            <p:nvPr/>
          </p:nvSpPr>
          <p:spPr>
            <a:xfrm>
              <a:off x="5291688" y="1647631"/>
              <a:ext cx="1999562" cy="921888"/>
            </a:xfrm>
            <a:custGeom>
              <a:avLst/>
              <a:gdLst/>
              <a:ahLst/>
              <a:cxnLst/>
              <a:rect l="l" t="t" r="r" b="b"/>
              <a:pathLst>
                <a:path w="9973" h="4598" extrusionOk="0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5"/>
            <p:cNvSpPr/>
            <p:nvPr/>
          </p:nvSpPr>
          <p:spPr>
            <a:xfrm>
              <a:off x="5447676" y="1233602"/>
              <a:ext cx="1030758" cy="1335915"/>
            </a:xfrm>
            <a:custGeom>
              <a:avLst/>
              <a:gdLst/>
              <a:ahLst/>
              <a:cxnLst/>
              <a:rect l="l" t="t" r="r" b="b"/>
              <a:pathLst>
                <a:path w="5141" h="6663" extrusionOk="0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5"/>
            <p:cNvSpPr/>
            <p:nvPr/>
          </p:nvSpPr>
          <p:spPr>
            <a:xfrm>
              <a:off x="5448277" y="1233602"/>
              <a:ext cx="968202" cy="1341529"/>
            </a:xfrm>
            <a:custGeom>
              <a:avLst/>
              <a:gdLst/>
              <a:ahLst/>
              <a:cxnLst/>
              <a:rect l="l" t="t" r="r" b="b"/>
              <a:pathLst>
                <a:path w="4829" h="6691" extrusionOk="0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5"/>
            <p:cNvSpPr/>
            <p:nvPr/>
          </p:nvSpPr>
          <p:spPr>
            <a:xfrm>
              <a:off x="6205961" y="1151999"/>
              <a:ext cx="1636862" cy="1416916"/>
            </a:xfrm>
            <a:custGeom>
              <a:avLst/>
              <a:gdLst/>
              <a:ahLst/>
              <a:cxnLst/>
              <a:rect l="l" t="t" r="r" b="b"/>
              <a:pathLst>
                <a:path w="8164" h="7067" extrusionOk="0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5"/>
            <p:cNvSpPr/>
            <p:nvPr/>
          </p:nvSpPr>
          <p:spPr>
            <a:xfrm>
              <a:off x="6205359" y="1153403"/>
              <a:ext cx="1638065" cy="1416715"/>
            </a:xfrm>
            <a:custGeom>
              <a:avLst/>
              <a:gdLst/>
              <a:ahLst/>
              <a:cxnLst/>
              <a:rect l="l" t="t" r="r" b="b"/>
              <a:pathLst>
                <a:path w="8170" h="7066" extrusionOk="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95"/>
          <p:cNvGrpSpPr/>
          <p:nvPr/>
        </p:nvGrpSpPr>
        <p:grpSpPr>
          <a:xfrm>
            <a:off x="7507412" y="2928738"/>
            <a:ext cx="846610" cy="1020259"/>
            <a:chOff x="7744513" y="2759370"/>
            <a:chExt cx="846610" cy="1020259"/>
          </a:xfrm>
        </p:grpSpPr>
        <p:sp>
          <p:nvSpPr>
            <p:cNvPr id="3065" name="Google Shape;3065;p95"/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5"/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5"/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5"/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5"/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5"/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5"/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5"/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5"/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5"/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5"/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5"/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5"/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5"/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5"/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5"/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5"/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2" name="Google Shape;3082;p95"/>
          <p:cNvGrpSpPr/>
          <p:nvPr/>
        </p:nvGrpSpPr>
        <p:grpSpPr>
          <a:xfrm>
            <a:off x="5451000" y="2903985"/>
            <a:ext cx="2265804" cy="1082339"/>
            <a:chOff x="5101575" y="2903985"/>
            <a:chExt cx="2265804" cy="1082339"/>
          </a:xfrm>
        </p:grpSpPr>
        <p:sp>
          <p:nvSpPr>
            <p:cNvPr id="3083" name="Google Shape;3083;p95"/>
            <p:cNvSpPr/>
            <p:nvPr/>
          </p:nvSpPr>
          <p:spPr>
            <a:xfrm>
              <a:off x="5101575" y="3677891"/>
              <a:ext cx="2265804" cy="306459"/>
            </a:xfrm>
            <a:custGeom>
              <a:avLst/>
              <a:gdLst/>
              <a:ahLst/>
              <a:cxnLst/>
              <a:rect l="l" t="t" r="r" b="b"/>
              <a:pathLst>
                <a:path w="18395" h="2488" extrusionOk="0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5"/>
            <p:cNvSpPr/>
            <p:nvPr/>
          </p:nvSpPr>
          <p:spPr>
            <a:xfrm>
              <a:off x="6576714" y="3651408"/>
              <a:ext cx="536304" cy="272094"/>
            </a:xfrm>
            <a:custGeom>
              <a:avLst/>
              <a:gdLst/>
              <a:ahLst/>
              <a:cxnLst/>
              <a:rect l="l" t="t" r="r" b="b"/>
              <a:pathLst>
                <a:path w="4354" h="2209" extrusionOk="0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5"/>
            <p:cNvSpPr/>
            <p:nvPr/>
          </p:nvSpPr>
          <p:spPr>
            <a:xfrm>
              <a:off x="6576714" y="3653256"/>
              <a:ext cx="302395" cy="269137"/>
            </a:xfrm>
            <a:custGeom>
              <a:avLst/>
              <a:gdLst/>
              <a:ahLst/>
              <a:cxnLst/>
              <a:rect l="l" t="t" r="r" b="b"/>
              <a:pathLst>
                <a:path w="2455" h="2185" extrusionOk="0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5"/>
            <p:cNvSpPr/>
            <p:nvPr/>
          </p:nvSpPr>
          <p:spPr>
            <a:xfrm>
              <a:off x="6721197" y="3790842"/>
              <a:ext cx="382335" cy="133029"/>
            </a:xfrm>
            <a:custGeom>
              <a:avLst/>
              <a:gdLst/>
              <a:ahLst/>
              <a:cxnLst/>
              <a:rect l="l" t="t" r="r" b="b"/>
              <a:pathLst>
                <a:path w="3104" h="1080" extrusionOk="0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5"/>
            <p:cNvSpPr/>
            <p:nvPr/>
          </p:nvSpPr>
          <p:spPr>
            <a:xfrm>
              <a:off x="6776010" y="3846147"/>
              <a:ext cx="320255" cy="76122"/>
            </a:xfrm>
            <a:custGeom>
              <a:avLst/>
              <a:gdLst/>
              <a:ahLst/>
              <a:cxnLst/>
              <a:rect l="l" t="t" r="r" b="b"/>
              <a:pathLst>
                <a:path w="2600" h="618" extrusionOk="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5"/>
            <p:cNvSpPr/>
            <p:nvPr/>
          </p:nvSpPr>
          <p:spPr>
            <a:xfrm>
              <a:off x="6818505" y="3871768"/>
              <a:ext cx="135985" cy="37568"/>
            </a:xfrm>
            <a:custGeom>
              <a:avLst/>
              <a:gdLst/>
              <a:ahLst/>
              <a:cxnLst/>
              <a:rect l="l" t="t" r="r" b="b"/>
              <a:pathLst>
                <a:path w="1104" h="305" extrusionOk="0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5"/>
            <p:cNvSpPr/>
            <p:nvPr/>
          </p:nvSpPr>
          <p:spPr>
            <a:xfrm>
              <a:off x="6676731" y="3747854"/>
              <a:ext cx="62819" cy="148795"/>
            </a:xfrm>
            <a:custGeom>
              <a:avLst/>
              <a:gdLst/>
              <a:ahLst/>
              <a:cxnLst/>
              <a:rect l="l" t="t" r="r" b="b"/>
              <a:pathLst>
                <a:path w="510" h="1208" extrusionOk="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5"/>
            <p:cNvSpPr/>
            <p:nvPr/>
          </p:nvSpPr>
          <p:spPr>
            <a:xfrm>
              <a:off x="6611695" y="3661878"/>
              <a:ext cx="45328" cy="203978"/>
            </a:xfrm>
            <a:custGeom>
              <a:avLst/>
              <a:gdLst/>
              <a:ahLst/>
              <a:cxnLst/>
              <a:rect l="l" t="t" r="r" b="b"/>
              <a:pathLst>
                <a:path w="368" h="1656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5"/>
            <p:cNvSpPr/>
            <p:nvPr/>
          </p:nvSpPr>
          <p:spPr>
            <a:xfrm>
              <a:off x="6655792" y="3687375"/>
              <a:ext cx="23650" cy="117632"/>
            </a:xfrm>
            <a:custGeom>
              <a:avLst/>
              <a:gdLst/>
              <a:ahLst/>
              <a:cxnLst/>
              <a:rect l="l" t="t" r="r" b="b"/>
              <a:pathLst>
                <a:path w="192" h="955" extrusionOk="0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5"/>
            <p:cNvSpPr/>
            <p:nvPr/>
          </p:nvSpPr>
          <p:spPr>
            <a:xfrm>
              <a:off x="6692621" y="3656212"/>
              <a:ext cx="211984" cy="105068"/>
            </a:xfrm>
            <a:custGeom>
              <a:avLst/>
              <a:gdLst/>
              <a:ahLst/>
              <a:cxnLst/>
              <a:rect l="l" t="t" r="r" b="b"/>
              <a:pathLst>
                <a:path w="1721" h="853" extrusionOk="0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5"/>
            <p:cNvSpPr/>
            <p:nvPr/>
          </p:nvSpPr>
          <p:spPr>
            <a:xfrm>
              <a:off x="6763446" y="3661878"/>
              <a:ext cx="217281" cy="122682"/>
            </a:xfrm>
            <a:custGeom>
              <a:avLst/>
              <a:gdLst/>
              <a:ahLst/>
              <a:cxnLst/>
              <a:rect l="l" t="t" r="r" b="b"/>
              <a:pathLst>
                <a:path w="1764" h="996" extrusionOk="0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5"/>
            <p:cNvSpPr/>
            <p:nvPr/>
          </p:nvSpPr>
          <p:spPr>
            <a:xfrm>
              <a:off x="6838337" y="3673333"/>
              <a:ext cx="210013" cy="127486"/>
            </a:xfrm>
            <a:custGeom>
              <a:avLst/>
              <a:gdLst/>
              <a:ahLst/>
              <a:cxnLst/>
              <a:rect l="l" t="t" r="r" b="b"/>
              <a:pathLst>
                <a:path w="1705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5"/>
            <p:cNvSpPr/>
            <p:nvPr/>
          </p:nvSpPr>
          <p:spPr>
            <a:xfrm>
              <a:off x="6745956" y="3811166"/>
              <a:ext cx="343535" cy="79078"/>
            </a:xfrm>
            <a:custGeom>
              <a:avLst/>
              <a:gdLst/>
              <a:ahLst/>
              <a:cxnLst/>
              <a:rect l="l" t="t" r="r" b="b"/>
              <a:pathLst>
                <a:path w="2789" h="642" extrusionOk="0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5"/>
            <p:cNvSpPr/>
            <p:nvPr/>
          </p:nvSpPr>
          <p:spPr>
            <a:xfrm>
              <a:off x="6162970" y="3031840"/>
              <a:ext cx="253371" cy="250415"/>
            </a:xfrm>
            <a:custGeom>
              <a:avLst/>
              <a:gdLst/>
              <a:ahLst/>
              <a:cxnLst/>
              <a:rect l="l" t="t" r="r" b="b"/>
              <a:pathLst>
                <a:path w="2057" h="2033" extrusionOk="0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5"/>
            <p:cNvSpPr/>
            <p:nvPr/>
          </p:nvSpPr>
          <p:spPr>
            <a:xfrm>
              <a:off x="6150776" y="2909774"/>
              <a:ext cx="293649" cy="299069"/>
            </a:xfrm>
            <a:custGeom>
              <a:avLst/>
              <a:gdLst/>
              <a:ahLst/>
              <a:cxnLst/>
              <a:rect l="l" t="t" r="r" b="b"/>
              <a:pathLst>
                <a:path w="2384" h="2428" extrusionOk="0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5"/>
            <p:cNvSpPr/>
            <p:nvPr/>
          </p:nvSpPr>
          <p:spPr>
            <a:xfrm>
              <a:off x="6537175" y="3600783"/>
              <a:ext cx="66268" cy="153969"/>
            </a:xfrm>
            <a:custGeom>
              <a:avLst/>
              <a:gdLst/>
              <a:ahLst/>
              <a:cxnLst/>
              <a:rect l="l" t="t" r="r" b="b"/>
              <a:pathLst>
                <a:path w="538" h="1250" extrusionOk="0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5"/>
            <p:cNvSpPr/>
            <p:nvPr/>
          </p:nvSpPr>
          <p:spPr>
            <a:xfrm>
              <a:off x="6165557" y="3403704"/>
              <a:ext cx="432960" cy="459566"/>
            </a:xfrm>
            <a:custGeom>
              <a:avLst/>
              <a:gdLst/>
              <a:ahLst/>
              <a:cxnLst/>
              <a:rect l="l" t="t" r="r" b="b"/>
              <a:pathLst>
                <a:path w="3515" h="3731" extrusionOk="0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5"/>
            <p:cNvSpPr/>
            <p:nvPr/>
          </p:nvSpPr>
          <p:spPr>
            <a:xfrm>
              <a:off x="6462161" y="3402226"/>
              <a:ext cx="87208" cy="239329"/>
            </a:xfrm>
            <a:custGeom>
              <a:avLst/>
              <a:gdLst/>
              <a:ahLst/>
              <a:cxnLst/>
              <a:rect l="l" t="t" r="r" b="b"/>
              <a:pathLst>
                <a:path w="708" h="1943" extrusionOk="0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5"/>
            <p:cNvSpPr/>
            <p:nvPr/>
          </p:nvSpPr>
          <p:spPr>
            <a:xfrm>
              <a:off x="6553064" y="3473667"/>
              <a:ext cx="9238" cy="214571"/>
            </a:xfrm>
            <a:custGeom>
              <a:avLst/>
              <a:gdLst/>
              <a:ahLst/>
              <a:cxnLst/>
              <a:rect l="l" t="t" r="r" b="b"/>
              <a:pathLst>
                <a:path w="75" h="1742" extrusionOk="0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5"/>
            <p:cNvSpPr/>
            <p:nvPr/>
          </p:nvSpPr>
          <p:spPr>
            <a:xfrm>
              <a:off x="6470168" y="3378577"/>
              <a:ext cx="150397" cy="178234"/>
            </a:xfrm>
            <a:custGeom>
              <a:avLst/>
              <a:gdLst/>
              <a:ahLst/>
              <a:cxnLst/>
              <a:rect l="l" t="t" r="r" b="b"/>
              <a:pathLst>
                <a:path w="1221" h="1447" extrusionOk="0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5"/>
            <p:cNvSpPr/>
            <p:nvPr/>
          </p:nvSpPr>
          <p:spPr>
            <a:xfrm>
              <a:off x="6090667" y="3247396"/>
              <a:ext cx="477796" cy="493932"/>
            </a:xfrm>
            <a:custGeom>
              <a:avLst/>
              <a:gdLst/>
              <a:ahLst/>
              <a:cxnLst/>
              <a:rect l="l" t="t" r="r" b="b"/>
              <a:pathLst>
                <a:path w="3879" h="4010" extrusionOk="0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5"/>
            <p:cNvSpPr/>
            <p:nvPr/>
          </p:nvSpPr>
          <p:spPr>
            <a:xfrm>
              <a:off x="5481445" y="3358130"/>
              <a:ext cx="371249" cy="510068"/>
            </a:xfrm>
            <a:custGeom>
              <a:avLst/>
              <a:gdLst/>
              <a:ahLst/>
              <a:cxnLst/>
              <a:rect l="l" t="t" r="r" b="b"/>
              <a:pathLst>
                <a:path w="3014" h="4141" extrusionOk="0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5"/>
            <p:cNvSpPr/>
            <p:nvPr/>
          </p:nvSpPr>
          <p:spPr>
            <a:xfrm>
              <a:off x="5510761" y="3842945"/>
              <a:ext cx="62450" cy="13057"/>
            </a:xfrm>
            <a:custGeom>
              <a:avLst/>
              <a:gdLst/>
              <a:ahLst/>
              <a:cxnLst/>
              <a:rect l="l" t="t" r="r" b="b"/>
              <a:pathLst>
                <a:path w="507" h="106" extrusionOk="0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5"/>
            <p:cNvSpPr/>
            <p:nvPr/>
          </p:nvSpPr>
          <p:spPr>
            <a:xfrm>
              <a:off x="5484525" y="3828533"/>
              <a:ext cx="83389" cy="26359"/>
            </a:xfrm>
            <a:custGeom>
              <a:avLst/>
              <a:gdLst/>
              <a:ahLst/>
              <a:cxnLst/>
              <a:rect l="l" t="t" r="r" b="b"/>
              <a:pathLst>
                <a:path w="677" h="214" extrusionOk="0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5"/>
            <p:cNvSpPr/>
            <p:nvPr/>
          </p:nvSpPr>
          <p:spPr>
            <a:xfrm>
              <a:off x="6177751" y="3228427"/>
              <a:ext cx="325305" cy="436655"/>
            </a:xfrm>
            <a:custGeom>
              <a:avLst/>
              <a:gdLst/>
              <a:ahLst/>
              <a:cxnLst/>
              <a:rect l="l" t="t" r="r" b="b"/>
              <a:pathLst>
                <a:path w="2641" h="3545" extrusionOk="0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5"/>
            <p:cNvSpPr/>
            <p:nvPr/>
          </p:nvSpPr>
          <p:spPr>
            <a:xfrm>
              <a:off x="6440113" y="3230644"/>
              <a:ext cx="17614" cy="53827"/>
            </a:xfrm>
            <a:custGeom>
              <a:avLst/>
              <a:gdLst/>
              <a:ahLst/>
              <a:cxnLst/>
              <a:rect l="l" t="t" r="r" b="b"/>
              <a:pathLst>
                <a:path w="143" h="437" extrusionOk="0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5"/>
            <p:cNvSpPr/>
            <p:nvPr/>
          </p:nvSpPr>
          <p:spPr>
            <a:xfrm>
              <a:off x="6459205" y="3243208"/>
              <a:ext cx="19831" cy="52596"/>
            </a:xfrm>
            <a:custGeom>
              <a:avLst/>
              <a:gdLst/>
              <a:ahLst/>
              <a:cxnLst/>
              <a:rect l="l" t="t" r="r" b="b"/>
              <a:pathLst>
                <a:path w="161" h="427" extrusionOk="0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5"/>
            <p:cNvSpPr/>
            <p:nvPr/>
          </p:nvSpPr>
          <p:spPr>
            <a:xfrm>
              <a:off x="5898638" y="3048345"/>
              <a:ext cx="252262" cy="222824"/>
            </a:xfrm>
            <a:custGeom>
              <a:avLst/>
              <a:gdLst/>
              <a:ahLst/>
              <a:cxnLst/>
              <a:rect l="l" t="t" r="r" b="b"/>
              <a:pathLst>
                <a:path w="2048" h="1809" extrusionOk="0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95"/>
            <p:cNvSpPr/>
            <p:nvPr/>
          </p:nvSpPr>
          <p:spPr>
            <a:xfrm>
              <a:off x="5907753" y="2903985"/>
              <a:ext cx="227504" cy="328261"/>
            </a:xfrm>
            <a:custGeom>
              <a:avLst/>
              <a:gdLst/>
              <a:ahLst/>
              <a:cxnLst/>
              <a:rect l="l" t="t" r="r" b="b"/>
              <a:pathLst>
                <a:path w="1847" h="2665" extrusionOk="0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5"/>
            <p:cNvSpPr/>
            <p:nvPr/>
          </p:nvSpPr>
          <p:spPr>
            <a:xfrm>
              <a:off x="5832493" y="3704496"/>
              <a:ext cx="355237" cy="186241"/>
            </a:xfrm>
            <a:custGeom>
              <a:avLst/>
              <a:gdLst/>
              <a:ahLst/>
              <a:cxnLst/>
              <a:rect l="l" t="t" r="r" b="b"/>
              <a:pathLst>
                <a:path w="2884" h="1512" extrusionOk="0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5"/>
            <p:cNvSpPr/>
            <p:nvPr/>
          </p:nvSpPr>
          <p:spPr>
            <a:xfrm>
              <a:off x="5739619" y="3240991"/>
              <a:ext cx="532609" cy="548252"/>
            </a:xfrm>
            <a:custGeom>
              <a:avLst/>
              <a:gdLst/>
              <a:ahLst/>
              <a:cxnLst/>
              <a:rect l="l" t="t" r="r" b="b"/>
              <a:pathLst>
                <a:path w="4324" h="4451" extrusionOk="0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5"/>
            <p:cNvSpPr/>
            <p:nvPr/>
          </p:nvSpPr>
          <p:spPr>
            <a:xfrm>
              <a:off x="5653274" y="3773967"/>
              <a:ext cx="557736" cy="186117"/>
            </a:xfrm>
            <a:custGeom>
              <a:avLst/>
              <a:gdLst/>
              <a:ahLst/>
              <a:cxnLst/>
              <a:rect l="l" t="t" r="r" b="b"/>
              <a:pathLst>
                <a:path w="4528" h="1511" extrusionOk="0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5"/>
            <p:cNvSpPr/>
            <p:nvPr/>
          </p:nvSpPr>
          <p:spPr>
            <a:xfrm>
              <a:off x="5685299" y="3836909"/>
              <a:ext cx="498612" cy="85976"/>
            </a:xfrm>
            <a:custGeom>
              <a:avLst/>
              <a:gdLst/>
              <a:ahLst/>
              <a:cxnLst/>
              <a:rect l="l" t="t" r="r" b="b"/>
              <a:pathLst>
                <a:path w="4048" h="698" extrusionOk="0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5"/>
            <p:cNvSpPr/>
            <p:nvPr/>
          </p:nvSpPr>
          <p:spPr>
            <a:xfrm>
              <a:off x="5998655" y="3854030"/>
              <a:ext cx="116154" cy="20201"/>
            </a:xfrm>
            <a:custGeom>
              <a:avLst/>
              <a:gdLst/>
              <a:ahLst/>
              <a:cxnLst/>
              <a:rect l="l" t="t" r="r" b="b"/>
              <a:pathLst>
                <a:path w="943" h="164" extrusionOk="0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5"/>
            <p:cNvSpPr/>
            <p:nvPr/>
          </p:nvSpPr>
          <p:spPr>
            <a:xfrm>
              <a:off x="5794432" y="3829642"/>
              <a:ext cx="68239" cy="18969"/>
            </a:xfrm>
            <a:custGeom>
              <a:avLst/>
              <a:gdLst/>
              <a:ahLst/>
              <a:cxnLst/>
              <a:rect l="l" t="t" r="r" b="b"/>
              <a:pathLst>
                <a:path w="554" h="154" extrusionOk="0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5"/>
            <p:cNvSpPr/>
            <p:nvPr/>
          </p:nvSpPr>
          <p:spPr>
            <a:xfrm>
              <a:off x="5757480" y="3801312"/>
              <a:ext cx="76984" cy="22787"/>
            </a:xfrm>
            <a:custGeom>
              <a:avLst/>
              <a:gdLst/>
              <a:ahLst/>
              <a:cxnLst/>
              <a:rect l="l" t="t" r="r" b="b"/>
              <a:pathLst>
                <a:path w="625" h="185" extrusionOk="0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5"/>
            <p:cNvSpPr/>
            <p:nvPr/>
          </p:nvSpPr>
          <p:spPr>
            <a:xfrm>
              <a:off x="5854172" y="3841713"/>
              <a:ext cx="105438" cy="38677"/>
            </a:xfrm>
            <a:custGeom>
              <a:avLst/>
              <a:gdLst/>
              <a:ahLst/>
              <a:cxnLst/>
              <a:rect l="l" t="t" r="r" b="b"/>
              <a:pathLst>
                <a:path w="856" h="314" extrusionOk="0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5"/>
            <p:cNvSpPr/>
            <p:nvPr/>
          </p:nvSpPr>
          <p:spPr>
            <a:xfrm>
              <a:off x="6154964" y="3734797"/>
              <a:ext cx="490729" cy="224671"/>
            </a:xfrm>
            <a:custGeom>
              <a:avLst/>
              <a:gdLst/>
              <a:ahLst/>
              <a:cxnLst/>
              <a:rect l="l" t="t" r="r" b="b"/>
              <a:pathLst>
                <a:path w="3984" h="1824" extrusionOk="0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5"/>
            <p:cNvSpPr/>
            <p:nvPr/>
          </p:nvSpPr>
          <p:spPr>
            <a:xfrm>
              <a:off x="6162970" y="3751672"/>
              <a:ext cx="455255" cy="173307"/>
            </a:xfrm>
            <a:custGeom>
              <a:avLst/>
              <a:gdLst/>
              <a:ahLst/>
              <a:cxnLst/>
              <a:rect l="l" t="t" r="r" b="b"/>
              <a:pathLst>
                <a:path w="3696" h="1407" extrusionOk="0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5"/>
            <p:cNvSpPr/>
            <p:nvPr/>
          </p:nvSpPr>
          <p:spPr>
            <a:xfrm>
              <a:off x="6212363" y="3843068"/>
              <a:ext cx="144977" cy="40278"/>
            </a:xfrm>
            <a:custGeom>
              <a:avLst/>
              <a:gdLst/>
              <a:ahLst/>
              <a:cxnLst/>
              <a:rect l="l" t="t" r="r" b="b"/>
              <a:pathLst>
                <a:path w="1177" h="327" extrusionOk="0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5"/>
            <p:cNvSpPr/>
            <p:nvPr/>
          </p:nvSpPr>
          <p:spPr>
            <a:xfrm>
              <a:off x="6362144" y="3841097"/>
              <a:ext cx="101743" cy="22911"/>
            </a:xfrm>
            <a:custGeom>
              <a:avLst/>
              <a:gdLst/>
              <a:ahLst/>
              <a:cxnLst/>
              <a:rect l="l" t="t" r="r" b="b"/>
              <a:pathLst>
                <a:path w="826" h="186" extrusionOk="0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5"/>
            <p:cNvSpPr/>
            <p:nvPr/>
          </p:nvSpPr>
          <p:spPr>
            <a:xfrm>
              <a:off x="6509337" y="3767315"/>
              <a:ext cx="80064" cy="20940"/>
            </a:xfrm>
            <a:custGeom>
              <a:avLst/>
              <a:gdLst/>
              <a:ahLst/>
              <a:cxnLst/>
              <a:rect l="l" t="t" r="r" b="b"/>
              <a:pathLst>
                <a:path w="650" h="170" extrusionOk="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5"/>
            <p:cNvSpPr/>
            <p:nvPr/>
          </p:nvSpPr>
          <p:spPr>
            <a:xfrm>
              <a:off x="5198418" y="2928743"/>
              <a:ext cx="2146201" cy="1057581"/>
            </a:xfrm>
            <a:custGeom>
              <a:avLst/>
              <a:gdLst/>
              <a:ahLst/>
              <a:cxnLst/>
              <a:rect l="l" t="t" r="r" b="b"/>
              <a:pathLst>
                <a:path w="17424" h="8586" extrusionOk="0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56;p82">
            <a:extLst>
              <a:ext uri="{FF2B5EF4-FFF2-40B4-BE49-F238E27FC236}">
                <a16:creationId xmlns:a16="http://schemas.microsoft.com/office/drawing/2014/main" id="{36207A1A-3BEE-5926-61EC-95C710F673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3544" y="1457657"/>
            <a:ext cx="3440844" cy="209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>
                <a:solidFill>
                  <a:srgbClr val="FF0000"/>
                </a:solidFill>
              </a:rPr>
              <a:t>TONY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dirty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>
                <a:solidFill>
                  <a:srgbClr val="FF0000"/>
                </a:solidFill>
              </a:rPr>
              <a:t>KAREEM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dirty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>
                <a:solidFill>
                  <a:srgbClr val="FF0000"/>
                </a:solidFill>
              </a:rPr>
              <a:t>ELIYZA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dirty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>
                <a:solidFill>
                  <a:srgbClr val="FF0000"/>
                </a:solidFill>
              </a:rPr>
              <a:t>JADE</a:t>
            </a:r>
          </a:p>
        </p:txBody>
      </p:sp>
      <p:grpSp>
        <p:nvGrpSpPr>
          <p:cNvPr id="11" name="Google Shape;3064;p95">
            <a:extLst>
              <a:ext uri="{FF2B5EF4-FFF2-40B4-BE49-F238E27FC236}">
                <a16:creationId xmlns:a16="http://schemas.microsoft.com/office/drawing/2014/main" id="{A248A74B-AD45-BBC3-9C50-9CBDD3194308}"/>
              </a:ext>
            </a:extLst>
          </p:cNvPr>
          <p:cNvGrpSpPr/>
          <p:nvPr/>
        </p:nvGrpSpPr>
        <p:grpSpPr>
          <a:xfrm flipH="1">
            <a:off x="4791246" y="2908535"/>
            <a:ext cx="984499" cy="1020259"/>
            <a:chOff x="7744513" y="2759370"/>
            <a:chExt cx="846610" cy="1020259"/>
          </a:xfrm>
        </p:grpSpPr>
        <p:sp>
          <p:nvSpPr>
            <p:cNvPr id="12" name="Google Shape;3065;p95">
              <a:extLst>
                <a:ext uri="{FF2B5EF4-FFF2-40B4-BE49-F238E27FC236}">
                  <a16:creationId xmlns:a16="http://schemas.microsoft.com/office/drawing/2014/main" id="{6CF5D64F-A072-B0D1-A61F-BFE24A25448E}"/>
                </a:ext>
              </a:extLst>
            </p:cNvPr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66;p95">
              <a:extLst>
                <a:ext uri="{FF2B5EF4-FFF2-40B4-BE49-F238E27FC236}">
                  <a16:creationId xmlns:a16="http://schemas.microsoft.com/office/drawing/2014/main" id="{1C517305-2E50-D080-F3B9-26A1238C49C9}"/>
                </a:ext>
              </a:extLst>
            </p:cNvPr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67;p95">
              <a:extLst>
                <a:ext uri="{FF2B5EF4-FFF2-40B4-BE49-F238E27FC236}">
                  <a16:creationId xmlns:a16="http://schemas.microsoft.com/office/drawing/2014/main" id="{C835E3D6-30F2-1602-FDC8-1D3CF1E4938E}"/>
                </a:ext>
              </a:extLst>
            </p:cNvPr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68;p95">
              <a:extLst>
                <a:ext uri="{FF2B5EF4-FFF2-40B4-BE49-F238E27FC236}">
                  <a16:creationId xmlns:a16="http://schemas.microsoft.com/office/drawing/2014/main" id="{C3EF016F-54CC-FF60-708F-ED52596925DD}"/>
                </a:ext>
              </a:extLst>
            </p:cNvPr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69;p95">
              <a:extLst>
                <a:ext uri="{FF2B5EF4-FFF2-40B4-BE49-F238E27FC236}">
                  <a16:creationId xmlns:a16="http://schemas.microsoft.com/office/drawing/2014/main" id="{D37B2456-6A22-FAC9-F771-AD41B0CE25D9}"/>
                </a:ext>
              </a:extLst>
            </p:cNvPr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70;p95">
              <a:extLst>
                <a:ext uri="{FF2B5EF4-FFF2-40B4-BE49-F238E27FC236}">
                  <a16:creationId xmlns:a16="http://schemas.microsoft.com/office/drawing/2014/main" id="{D4793839-1BB9-E4BF-7F7C-122499CBB63D}"/>
                </a:ext>
              </a:extLst>
            </p:cNvPr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71;p95">
              <a:extLst>
                <a:ext uri="{FF2B5EF4-FFF2-40B4-BE49-F238E27FC236}">
                  <a16:creationId xmlns:a16="http://schemas.microsoft.com/office/drawing/2014/main" id="{61B3FFFC-3CFC-0BCC-47F7-0159C057F0D7}"/>
                </a:ext>
              </a:extLst>
            </p:cNvPr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72;p95">
              <a:extLst>
                <a:ext uri="{FF2B5EF4-FFF2-40B4-BE49-F238E27FC236}">
                  <a16:creationId xmlns:a16="http://schemas.microsoft.com/office/drawing/2014/main" id="{9D6524A2-A7E7-BC31-7B1B-63848E97FC52}"/>
                </a:ext>
              </a:extLst>
            </p:cNvPr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73;p95">
              <a:extLst>
                <a:ext uri="{FF2B5EF4-FFF2-40B4-BE49-F238E27FC236}">
                  <a16:creationId xmlns:a16="http://schemas.microsoft.com/office/drawing/2014/main" id="{53EFE8D9-961B-6DEF-4A80-568008792DC6}"/>
                </a:ext>
              </a:extLst>
            </p:cNvPr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74;p95">
              <a:extLst>
                <a:ext uri="{FF2B5EF4-FFF2-40B4-BE49-F238E27FC236}">
                  <a16:creationId xmlns:a16="http://schemas.microsoft.com/office/drawing/2014/main" id="{655625F3-AA1A-8274-D380-D934A775C97D}"/>
                </a:ext>
              </a:extLst>
            </p:cNvPr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5;p95">
              <a:extLst>
                <a:ext uri="{FF2B5EF4-FFF2-40B4-BE49-F238E27FC236}">
                  <a16:creationId xmlns:a16="http://schemas.microsoft.com/office/drawing/2014/main" id="{D967425A-BBAC-2FC5-924C-9B011EF1B66B}"/>
                </a:ext>
              </a:extLst>
            </p:cNvPr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76;p95">
              <a:extLst>
                <a:ext uri="{FF2B5EF4-FFF2-40B4-BE49-F238E27FC236}">
                  <a16:creationId xmlns:a16="http://schemas.microsoft.com/office/drawing/2014/main" id="{44D8E463-8666-5113-002C-0762DCE4C0AA}"/>
                </a:ext>
              </a:extLst>
            </p:cNvPr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77;p95">
              <a:extLst>
                <a:ext uri="{FF2B5EF4-FFF2-40B4-BE49-F238E27FC236}">
                  <a16:creationId xmlns:a16="http://schemas.microsoft.com/office/drawing/2014/main" id="{E4DC5A22-0DE2-D91C-A346-15CAD9420BAA}"/>
                </a:ext>
              </a:extLst>
            </p:cNvPr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78;p95">
              <a:extLst>
                <a:ext uri="{FF2B5EF4-FFF2-40B4-BE49-F238E27FC236}">
                  <a16:creationId xmlns:a16="http://schemas.microsoft.com/office/drawing/2014/main" id="{CAC9E912-06A6-71D4-020D-D322F0535BCA}"/>
                </a:ext>
              </a:extLst>
            </p:cNvPr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9;p95">
              <a:extLst>
                <a:ext uri="{FF2B5EF4-FFF2-40B4-BE49-F238E27FC236}">
                  <a16:creationId xmlns:a16="http://schemas.microsoft.com/office/drawing/2014/main" id="{99072BEB-28E8-E025-243B-3C6F5DDD0D53}"/>
                </a:ext>
              </a:extLst>
            </p:cNvPr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0;p95">
              <a:extLst>
                <a:ext uri="{FF2B5EF4-FFF2-40B4-BE49-F238E27FC236}">
                  <a16:creationId xmlns:a16="http://schemas.microsoft.com/office/drawing/2014/main" id="{DC9F3272-C6D9-AEFE-EF34-24F75BFCFD28}"/>
                </a:ext>
              </a:extLst>
            </p:cNvPr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81;p95">
              <a:extLst>
                <a:ext uri="{FF2B5EF4-FFF2-40B4-BE49-F238E27FC236}">
                  <a16:creationId xmlns:a16="http://schemas.microsoft.com/office/drawing/2014/main" id="{3296350D-4A86-2B02-6358-A2ADCE34A9D2}"/>
                </a:ext>
              </a:extLst>
            </p:cNvPr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3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0" name="Google Shape;970;p53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1" name="Google Shape;971;p53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2" name="Google Shape;972;p53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3" name="Google Shape;973;p53">
            <a:hlinkClick r:id="rId3" action="ppaction://hlinksldjump"/>
          </p:cNvPr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74" name="Google Shape;974;p53">
            <a:hlinkClick r:id="" action="ppaction://noaction"/>
          </p:cNvPr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75" name="Google Shape;975;p53">
            <a:hlinkClick r:id="rId4" action="ppaction://hlinksldjump"/>
          </p:cNvPr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76" name="Google Shape;976;p53">
            <a:hlinkClick r:id="" action="ppaction://noaction"/>
          </p:cNvPr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77" name="Google Shape;977;p53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310674" y="1580567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of Project</a:t>
            </a:r>
            <a:endParaRPr dirty="0"/>
          </a:p>
        </p:txBody>
      </p:sp>
      <p:sp>
        <p:nvSpPr>
          <p:cNvPr id="979" name="Google Shape;979;p5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6250961" y="2972562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982" name="Google Shape;982;p5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260599" y="1628724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984" name="Google Shape;984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296386" y="2969294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pic>
        <p:nvPicPr>
          <p:cNvPr id="10" name="Google Shape;180;p31">
            <a:extLst>
              <a:ext uri="{FF2B5EF4-FFF2-40B4-BE49-F238E27FC236}">
                <a16:creationId xmlns:a16="http://schemas.microsoft.com/office/drawing/2014/main" id="{51BFF5E9-F568-74AB-C231-D56353B02EE2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18" y="3359062"/>
            <a:ext cx="1198007" cy="6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52;p43">
            <a:extLst>
              <a:ext uri="{FF2B5EF4-FFF2-40B4-BE49-F238E27FC236}">
                <a16:creationId xmlns:a16="http://schemas.microsoft.com/office/drawing/2014/main" id="{C7A8F317-06F8-E5BD-4365-ECC53311719D}"/>
              </a:ext>
            </a:extLst>
          </p:cNvPr>
          <p:cNvPicPr preferRelativeResize="0"/>
          <p:nvPr/>
        </p:nvPicPr>
        <p:blipFill>
          <a:blip r:embed="rId6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054518" y="1246974"/>
            <a:ext cx="1322805" cy="202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4;p33">
            <a:extLst>
              <a:ext uri="{FF2B5EF4-FFF2-40B4-BE49-F238E27FC236}">
                <a16:creationId xmlns:a16="http://schemas.microsoft.com/office/drawing/2014/main" id="{E8CD8851-55D1-C147-5E23-00764F7EFDB3}"/>
              </a:ext>
            </a:extLst>
          </p:cNvPr>
          <p:cNvPicPr preferRelativeResize="0"/>
          <p:nvPr/>
        </p:nvPicPr>
        <p:blipFill>
          <a:blip r:embed="rId7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4480" flipH="1">
            <a:off x="3300728" y="1735962"/>
            <a:ext cx="1078281" cy="86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136;p58">
            <a:extLst>
              <a:ext uri="{FF2B5EF4-FFF2-40B4-BE49-F238E27FC236}">
                <a16:creationId xmlns:a16="http://schemas.microsoft.com/office/drawing/2014/main" id="{EFC651C0-2452-F700-2621-DCB9C0CE0C89}"/>
              </a:ext>
            </a:extLst>
          </p:cNvPr>
          <p:cNvPicPr preferRelativeResize="0"/>
          <p:nvPr/>
        </p:nvPicPr>
        <p:blipFill>
          <a:blip r:embed="rId9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80756" y="3168216"/>
            <a:ext cx="848260" cy="93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612303" y="662396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 of this Project</a:t>
            </a:r>
            <a:endParaRPr dirty="0"/>
          </a:p>
        </p:txBody>
      </p:sp>
      <p:sp>
        <p:nvSpPr>
          <p:cNvPr id="19" name="Google Shape;1138;p59">
            <a:hlinkClick r:id="rId3" action="ppaction://hlinksldjump"/>
            <a:extLst>
              <a:ext uri="{FF2B5EF4-FFF2-40B4-BE49-F238E27FC236}">
                <a16:creationId xmlns:a16="http://schemas.microsoft.com/office/drawing/2014/main" id="{C0BF72D2-091D-99AC-FC71-844041C9569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" name="Google Shape;1999;p76">
            <a:extLst>
              <a:ext uri="{FF2B5EF4-FFF2-40B4-BE49-F238E27FC236}">
                <a16:creationId xmlns:a16="http://schemas.microsoft.com/office/drawing/2014/main" id="{DADD8172-0D68-2A4C-DBE5-49F04D1D8CA0}"/>
              </a:ext>
            </a:extLst>
          </p:cNvPr>
          <p:cNvGrpSpPr/>
          <p:nvPr/>
        </p:nvGrpSpPr>
        <p:grpSpPr>
          <a:xfrm>
            <a:off x="67886" y="790573"/>
            <a:ext cx="381819" cy="444524"/>
            <a:chOff x="903900" y="1814900"/>
            <a:chExt cx="407175" cy="516825"/>
          </a:xfrm>
        </p:grpSpPr>
        <p:sp>
          <p:nvSpPr>
            <p:cNvPr id="25" name="Google Shape;2000;p76">
              <a:extLst>
                <a:ext uri="{FF2B5EF4-FFF2-40B4-BE49-F238E27FC236}">
                  <a16:creationId xmlns:a16="http://schemas.microsoft.com/office/drawing/2014/main" id="{E70968F5-7A49-1B0C-1128-DE88623A3570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01;p76">
              <a:extLst>
                <a:ext uri="{FF2B5EF4-FFF2-40B4-BE49-F238E27FC236}">
                  <a16:creationId xmlns:a16="http://schemas.microsoft.com/office/drawing/2014/main" id="{EDB72ADC-C334-8BD0-ACEB-FF68A65171C9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" name="Google Shape;2356;p82">
            <a:extLst>
              <a:ext uri="{FF2B5EF4-FFF2-40B4-BE49-F238E27FC236}">
                <a16:creationId xmlns:a16="http://schemas.microsoft.com/office/drawing/2014/main" id="{4674CD1C-A65E-3746-5ED1-1A1854DB5E27}"/>
              </a:ext>
            </a:extLst>
          </p:cNvPr>
          <p:cNvSpPr txBox="1">
            <a:spLocks/>
          </p:cNvSpPr>
          <p:nvPr/>
        </p:nvSpPr>
        <p:spPr>
          <a:xfrm>
            <a:off x="78834" y="1323172"/>
            <a:ext cx="8623234" cy="335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 typeface="Wingdings" pitchFamily="2" charset="2"/>
              <a:buChar char="v"/>
            </a:pPr>
            <a:r>
              <a:rPr lang="en-GB" sz="2000" b="0" i="0" dirty="0">
                <a:solidFill>
                  <a:schemeClr val="bg1"/>
                </a:solidFill>
                <a:effectLst/>
                <a:latin typeface="-apple-system"/>
              </a:rPr>
              <a:t>The aim of this project is to analyse the movies on Netflix.</a:t>
            </a:r>
          </a:p>
          <a:p>
            <a:pPr marL="0" indent="0">
              <a:buNone/>
            </a:pPr>
            <a:endParaRPr lang="en-GB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GB" sz="2000" b="0" i="0" dirty="0">
                <a:solidFill>
                  <a:schemeClr val="bg1"/>
                </a:solidFill>
                <a:effectLst/>
                <a:latin typeface="-apple-system"/>
              </a:rPr>
              <a:t>We would be interested to find out any correlations between the movies/TV shows that are most popular and see any trends such as running time </a:t>
            </a:r>
          </a:p>
          <a:p>
            <a:pPr marL="342900" indent="-342900">
              <a:buFont typeface="Wingdings" pitchFamily="2" charset="2"/>
              <a:buChar char="v"/>
            </a:pPr>
            <a:endParaRPr lang="en-GB" sz="2000" dirty="0">
              <a:solidFill>
                <a:schemeClr val="bg1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GB" sz="2000" b="0" i="0" dirty="0">
                <a:solidFill>
                  <a:schemeClr val="bg1"/>
                </a:solidFill>
                <a:effectLst/>
                <a:latin typeface="-apple-system"/>
              </a:rPr>
              <a:t>Other interesting data to analyse would be to languages, genres, directors, actors, and the time run of the movies.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5"/>
          <p:cNvSpPr txBox="1">
            <a:spLocks noGrp="1"/>
          </p:cNvSpPr>
          <p:nvPr>
            <p:ph type="title" idx="2"/>
          </p:nvPr>
        </p:nvSpPr>
        <p:spPr>
          <a:xfrm>
            <a:off x="2588055" y="2321544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</a:t>
            </a:r>
            <a:endParaRPr dirty="0"/>
          </a:p>
        </p:txBody>
      </p:sp>
      <p:sp>
        <p:nvSpPr>
          <p:cNvPr id="1514" name="Google Shape;1514;p65"/>
          <p:cNvSpPr txBox="1">
            <a:spLocks noGrp="1"/>
          </p:cNvSpPr>
          <p:nvPr>
            <p:ph type="title" idx="3"/>
          </p:nvPr>
        </p:nvSpPr>
        <p:spPr>
          <a:xfrm>
            <a:off x="5243456" y="2232446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sp>
        <p:nvSpPr>
          <p:cNvPr id="1517" name="Google Shape;1517;p65"/>
          <p:cNvSpPr txBox="1">
            <a:spLocks noGrp="1"/>
          </p:cNvSpPr>
          <p:nvPr>
            <p:ph type="title" idx="5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WebScraping</a:t>
            </a:r>
            <a:endParaRPr dirty="0"/>
          </a:p>
        </p:txBody>
      </p:sp>
      <p:sp>
        <p:nvSpPr>
          <p:cNvPr id="1519" name="Google Shape;1519;p65"/>
          <p:cNvSpPr txBox="1">
            <a:spLocks noGrp="1"/>
          </p:cNvSpPr>
          <p:nvPr>
            <p:ph type="title" idx="7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521" name="Google Shape;1521;p65"/>
          <p:cNvSpPr txBox="1">
            <a:spLocks noGrp="1"/>
          </p:cNvSpPr>
          <p:nvPr>
            <p:ph type="title" idx="9"/>
          </p:nvPr>
        </p:nvSpPr>
        <p:spPr>
          <a:xfrm>
            <a:off x="6287412" y="3243085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grpSp>
        <p:nvGrpSpPr>
          <p:cNvPr id="1537" name="Google Shape;1537;p65"/>
          <p:cNvGrpSpPr/>
          <p:nvPr/>
        </p:nvGrpSpPr>
        <p:grpSpPr>
          <a:xfrm>
            <a:off x="4816172" y="2235817"/>
            <a:ext cx="345257" cy="345257"/>
            <a:chOff x="5097006" y="1368608"/>
            <a:chExt cx="345257" cy="345257"/>
          </a:xfrm>
        </p:grpSpPr>
        <p:sp>
          <p:nvSpPr>
            <p:cNvPr id="1538" name="Google Shape;1538;p65"/>
            <p:cNvSpPr/>
            <p:nvPr/>
          </p:nvSpPr>
          <p:spPr>
            <a:xfrm>
              <a:off x="5097006" y="1368608"/>
              <a:ext cx="345257" cy="345257"/>
            </a:xfrm>
            <a:custGeom>
              <a:avLst/>
              <a:gdLst/>
              <a:ahLst/>
              <a:cxnLst/>
              <a:rect l="l" t="t" r="r" b="b"/>
              <a:pathLst>
                <a:path w="10479" h="10479" extrusionOk="0">
                  <a:moveTo>
                    <a:pt x="3073" y="596"/>
                  </a:moveTo>
                  <a:lnTo>
                    <a:pt x="3073" y="1215"/>
                  </a:lnTo>
                  <a:lnTo>
                    <a:pt x="2453" y="1215"/>
                  </a:lnTo>
                  <a:lnTo>
                    <a:pt x="2453" y="596"/>
                  </a:lnTo>
                  <a:close/>
                  <a:moveTo>
                    <a:pt x="7978" y="596"/>
                  </a:moveTo>
                  <a:lnTo>
                    <a:pt x="7978" y="1215"/>
                  </a:lnTo>
                  <a:lnTo>
                    <a:pt x="7359" y="1215"/>
                  </a:lnTo>
                  <a:lnTo>
                    <a:pt x="7359" y="596"/>
                  </a:lnTo>
                  <a:close/>
                  <a:moveTo>
                    <a:pt x="3073" y="1810"/>
                  </a:moveTo>
                  <a:lnTo>
                    <a:pt x="3073" y="2430"/>
                  </a:lnTo>
                  <a:lnTo>
                    <a:pt x="2453" y="2430"/>
                  </a:lnTo>
                  <a:lnTo>
                    <a:pt x="2453" y="1810"/>
                  </a:lnTo>
                  <a:close/>
                  <a:moveTo>
                    <a:pt x="7978" y="1810"/>
                  </a:moveTo>
                  <a:lnTo>
                    <a:pt x="7978" y="2430"/>
                  </a:lnTo>
                  <a:lnTo>
                    <a:pt x="7359" y="2430"/>
                  </a:lnTo>
                  <a:lnTo>
                    <a:pt x="7359" y="1810"/>
                  </a:lnTo>
                  <a:close/>
                  <a:moveTo>
                    <a:pt x="7978" y="3025"/>
                  </a:moveTo>
                  <a:lnTo>
                    <a:pt x="7978" y="3668"/>
                  </a:lnTo>
                  <a:lnTo>
                    <a:pt x="7359" y="3668"/>
                  </a:lnTo>
                  <a:lnTo>
                    <a:pt x="7359" y="3025"/>
                  </a:lnTo>
                  <a:close/>
                  <a:moveTo>
                    <a:pt x="3073" y="3073"/>
                  </a:moveTo>
                  <a:lnTo>
                    <a:pt x="3073" y="3692"/>
                  </a:lnTo>
                  <a:lnTo>
                    <a:pt x="2453" y="3692"/>
                  </a:lnTo>
                  <a:lnTo>
                    <a:pt x="2453" y="3073"/>
                  </a:lnTo>
                  <a:close/>
                  <a:moveTo>
                    <a:pt x="1810" y="3858"/>
                  </a:moveTo>
                  <a:lnTo>
                    <a:pt x="1810" y="4906"/>
                  </a:lnTo>
                  <a:lnTo>
                    <a:pt x="1191" y="4906"/>
                  </a:lnTo>
                  <a:lnTo>
                    <a:pt x="1191" y="3858"/>
                  </a:lnTo>
                  <a:close/>
                  <a:moveTo>
                    <a:pt x="3073" y="4287"/>
                  </a:moveTo>
                  <a:lnTo>
                    <a:pt x="3073" y="4906"/>
                  </a:lnTo>
                  <a:lnTo>
                    <a:pt x="2453" y="4906"/>
                  </a:lnTo>
                  <a:lnTo>
                    <a:pt x="2453" y="4287"/>
                  </a:lnTo>
                  <a:close/>
                  <a:moveTo>
                    <a:pt x="6764" y="596"/>
                  </a:moveTo>
                  <a:lnTo>
                    <a:pt x="6764" y="4906"/>
                  </a:lnTo>
                  <a:lnTo>
                    <a:pt x="3668" y="4906"/>
                  </a:lnTo>
                  <a:lnTo>
                    <a:pt x="3668" y="596"/>
                  </a:lnTo>
                  <a:close/>
                  <a:moveTo>
                    <a:pt x="8002" y="4287"/>
                  </a:moveTo>
                  <a:lnTo>
                    <a:pt x="8002" y="4906"/>
                  </a:lnTo>
                  <a:lnTo>
                    <a:pt x="7383" y="4906"/>
                  </a:lnTo>
                  <a:lnTo>
                    <a:pt x="7383" y="4287"/>
                  </a:lnTo>
                  <a:close/>
                  <a:moveTo>
                    <a:pt x="9217" y="3858"/>
                  </a:moveTo>
                  <a:lnTo>
                    <a:pt x="9217" y="4906"/>
                  </a:lnTo>
                  <a:lnTo>
                    <a:pt x="8598" y="4906"/>
                  </a:lnTo>
                  <a:lnTo>
                    <a:pt x="8598" y="3858"/>
                  </a:lnTo>
                  <a:close/>
                  <a:moveTo>
                    <a:pt x="9264" y="5502"/>
                  </a:moveTo>
                  <a:lnTo>
                    <a:pt x="9264" y="9883"/>
                  </a:lnTo>
                  <a:lnTo>
                    <a:pt x="7383" y="9883"/>
                  </a:lnTo>
                  <a:lnTo>
                    <a:pt x="7383" y="7669"/>
                  </a:lnTo>
                  <a:cubicBezTo>
                    <a:pt x="7383" y="7502"/>
                    <a:pt x="7240" y="7383"/>
                    <a:pt x="7097" y="7383"/>
                  </a:cubicBezTo>
                  <a:lnTo>
                    <a:pt x="3358" y="7383"/>
                  </a:lnTo>
                  <a:cubicBezTo>
                    <a:pt x="3192" y="7383"/>
                    <a:pt x="3073" y="7526"/>
                    <a:pt x="3073" y="7669"/>
                  </a:cubicBezTo>
                  <a:lnTo>
                    <a:pt x="3073" y="9883"/>
                  </a:lnTo>
                  <a:lnTo>
                    <a:pt x="1215" y="9883"/>
                  </a:lnTo>
                  <a:lnTo>
                    <a:pt x="1215" y="5502"/>
                  </a:lnTo>
                  <a:close/>
                  <a:moveTo>
                    <a:pt x="4906" y="8002"/>
                  </a:moveTo>
                  <a:lnTo>
                    <a:pt x="4906" y="9907"/>
                  </a:lnTo>
                  <a:lnTo>
                    <a:pt x="3668" y="9907"/>
                  </a:lnTo>
                  <a:lnTo>
                    <a:pt x="3668" y="9883"/>
                  </a:lnTo>
                  <a:lnTo>
                    <a:pt x="3668" y="8002"/>
                  </a:lnTo>
                  <a:close/>
                  <a:moveTo>
                    <a:pt x="6764" y="8002"/>
                  </a:moveTo>
                  <a:lnTo>
                    <a:pt x="6764" y="9907"/>
                  </a:lnTo>
                  <a:lnTo>
                    <a:pt x="5502" y="9907"/>
                  </a:lnTo>
                  <a:lnTo>
                    <a:pt x="5502" y="9883"/>
                  </a:lnTo>
                  <a:lnTo>
                    <a:pt x="5502" y="8002"/>
                  </a:lnTo>
                  <a:close/>
                  <a:moveTo>
                    <a:pt x="2144" y="0"/>
                  </a:moveTo>
                  <a:cubicBezTo>
                    <a:pt x="1977" y="0"/>
                    <a:pt x="1858" y="143"/>
                    <a:pt x="1858" y="286"/>
                  </a:cubicBezTo>
                  <a:lnTo>
                    <a:pt x="1858" y="3263"/>
                  </a:lnTo>
                  <a:lnTo>
                    <a:pt x="929" y="3263"/>
                  </a:lnTo>
                  <a:cubicBezTo>
                    <a:pt x="739" y="3263"/>
                    <a:pt x="620" y="3430"/>
                    <a:pt x="620" y="3573"/>
                  </a:cubicBezTo>
                  <a:lnTo>
                    <a:pt x="620" y="9883"/>
                  </a:lnTo>
                  <a:lnTo>
                    <a:pt x="286" y="9883"/>
                  </a:lnTo>
                  <a:cubicBezTo>
                    <a:pt x="120" y="9883"/>
                    <a:pt x="1" y="10026"/>
                    <a:pt x="1" y="10169"/>
                  </a:cubicBezTo>
                  <a:cubicBezTo>
                    <a:pt x="1" y="10360"/>
                    <a:pt x="143" y="10479"/>
                    <a:pt x="286" y="10479"/>
                  </a:cubicBezTo>
                  <a:lnTo>
                    <a:pt x="10193" y="10479"/>
                  </a:lnTo>
                  <a:cubicBezTo>
                    <a:pt x="10360" y="10479"/>
                    <a:pt x="10479" y="10336"/>
                    <a:pt x="10479" y="10169"/>
                  </a:cubicBezTo>
                  <a:cubicBezTo>
                    <a:pt x="10479" y="10026"/>
                    <a:pt x="10360" y="9883"/>
                    <a:pt x="10193" y="9883"/>
                  </a:cubicBezTo>
                  <a:lnTo>
                    <a:pt x="9860" y="9883"/>
                  </a:lnTo>
                  <a:lnTo>
                    <a:pt x="9860" y="3573"/>
                  </a:lnTo>
                  <a:cubicBezTo>
                    <a:pt x="9860" y="3382"/>
                    <a:pt x="9717" y="3263"/>
                    <a:pt x="9550" y="3263"/>
                  </a:cubicBezTo>
                  <a:lnTo>
                    <a:pt x="8621" y="3263"/>
                  </a:lnTo>
                  <a:lnTo>
                    <a:pt x="8621" y="286"/>
                  </a:lnTo>
                  <a:cubicBezTo>
                    <a:pt x="8621" y="120"/>
                    <a:pt x="8479" y="0"/>
                    <a:pt x="8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5"/>
            <p:cNvSpPr/>
            <p:nvPr/>
          </p:nvSpPr>
          <p:spPr>
            <a:xfrm>
              <a:off x="5360652" y="1611827"/>
              <a:ext cx="19637" cy="47115"/>
            </a:xfrm>
            <a:custGeom>
              <a:avLst/>
              <a:gdLst/>
              <a:ahLst/>
              <a:cxnLst/>
              <a:rect l="l" t="t" r="r" b="b"/>
              <a:pathLst>
                <a:path w="596" h="1430" extrusionOk="0">
                  <a:moveTo>
                    <a:pt x="310" y="1"/>
                  </a:moveTo>
                  <a:cubicBezTo>
                    <a:pt x="119" y="1"/>
                    <a:pt x="0" y="144"/>
                    <a:pt x="0" y="287"/>
                  </a:cubicBezTo>
                  <a:lnTo>
                    <a:pt x="0" y="1120"/>
                  </a:lnTo>
                  <a:cubicBezTo>
                    <a:pt x="0" y="1311"/>
                    <a:pt x="167" y="1430"/>
                    <a:pt x="310" y="1430"/>
                  </a:cubicBezTo>
                  <a:cubicBezTo>
                    <a:pt x="453" y="1430"/>
                    <a:pt x="596" y="1287"/>
                    <a:pt x="596" y="1120"/>
                  </a:cubicBezTo>
                  <a:lnTo>
                    <a:pt x="596" y="287"/>
                  </a:ln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5"/>
            <p:cNvSpPr/>
            <p:nvPr/>
          </p:nvSpPr>
          <p:spPr>
            <a:xfrm>
              <a:off x="5156641" y="1611827"/>
              <a:ext cx="21218" cy="47115"/>
            </a:xfrm>
            <a:custGeom>
              <a:avLst/>
              <a:gdLst/>
              <a:ahLst/>
              <a:cxnLst/>
              <a:rect l="l" t="t" r="r" b="b"/>
              <a:pathLst>
                <a:path w="644" h="1430" extrusionOk="0">
                  <a:moveTo>
                    <a:pt x="310" y="1"/>
                  </a:moveTo>
                  <a:cubicBezTo>
                    <a:pt x="120" y="1"/>
                    <a:pt x="0" y="144"/>
                    <a:pt x="0" y="287"/>
                  </a:cubicBezTo>
                  <a:lnTo>
                    <a:pt x="0" y="1120"/>
                  </a:lnTo>
                  <a:cubicBezTo>
                    <a:pt x="0" y="1311"/>
                    <a:pt x="167" y="1430"/>
                    <a:pt x="310" y="1430"/>
                  </a:cubicBezTo>
                  <a:cubicBezTo>
                    <a:pt x="477" y="1430"/>
                    <a:pt x="596" y="1287"/>
                    <a:pt x="596" y="1120"/>
                  </a:cubicBezTo>
                  <a:lnTo>
                    <a:pt x="596" y="287"/>
                  </a:lnTo>
                  <a:cubicBezTo>
                    <a:pt x="643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5"/>
            <p:cNvSpPr/>
            <p:nvPr/>
          </p:nvSpPr>
          <p:spPr>
            <a:xfrm>
              <a:off x="5225699" y="1571828"/>
              <a:ext cx="87113" cy="19637"/>
            </a:xfrm>
            <a:custGeom>
              <a:avLst/>
              <a:gdLst/>
              <a:ahLst/>
              <a:cxnLst/>
              <a:rect l="l" t="t" r="r" b="b"/>
              <a:pathLst>
                <a:path w="2644" h="596" extrusionOk="0">
                  <a:moveTo>
                    <a:pt x="286" y="0"/>
                  </a:moveTo>
                  <a:cubicBezTo>
                    <a:pt x="119" y="0"/>
                    <a:pt x="0" y="143"/>
                    <a:pt x="0" y="286"/>
                  </a:cubicBezTo>
                  <a:cubicBezTo>
                    <a:pt x="0" y="477"/>
                    <a:pt x="143" y="596"/>
                    <a:pt x="286" y="596"/>
                  </a:cubicBezTo>
                  <a:lnTo>
                    <a:pt x="2334" y="596"/>
                  </a:lnTo>
                  <a:cubicBezTo>
                    <a:pt x="2524" y="596"/>
                    <a:pt x="2644" y="429"/>
                    <a:pt x="2644" y="286"/>
                  </a:cubicBezTo>
                  <a:cubicBezTo>
                    <a:pt x="2644" y="119"/>
                    <a:pt x="2501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65"/>
          <p:cNvGrpSpPr/>
          <p:nvPr/>
        </p:nvGrpSpPr>
        <p:grpSpPr>
          <a:xfrm>
            <a:off x="5939783" y="3257065"/>
            <a:ext cx="347629" cy="348420"/>
            <a:chOff x="7875370" y="2757378"/>
            <a:chExt cx="347629" cy="348420"/>
          </a:xfrm>
        </p:grpSpPr>
        <p:sp>
          <p:nvSpPr>
            <p:cNvPr id="1556" name="Google Shape;1556;p65"/>
            <p:cNvSpPr/>
            <p:nvPr/>
          </p:nvSpPr>
          <p:spPr>
            <a:xfrm>
              <a:off x="7875370" y="2757378"/>
              <a:ext cx="347629" cy="348420"/>
            </a:xfrm>
            <a:custGeom>
              <a:avLst/>
              <a:gdLst/>
              <a:ahLst/>
              <a:cxnLst/>
              <a:rect l="l" t="t" r="r" b="b"/>
              <a:pathLst>
                <a:path w="10551" h="10575" extrusionOk="0">
                  <a:moveTo>
                    <a:pt x="1644" y="620"/>
                  </a:moveTo>
                  <a:lnTo>
                    <a:pt x="1644" y="1668"/>
                  </a:lnTo>
                  <a:lnTo>
                    <a:pt x="596" y="1668"/>
                  </a:lnTo>
                  <a:lnTo>
                    <a:pt x="596" y="620"/>
                  </a:lnTo>
                  <a:close/>
                  <a:moveTo>
                    <a:pt x="3311" y="620"/>
                  </a:moveTo>
                  <a:lnTo>
                    <a:pt x="3311" y="1668"/>
                  </a:lnTo>
                  <a:lnTo>
                    <a:pt x="2263" y="1668"/>
                  </a:lnTo>
                  <a:lnTo>
                    <a:pt x="2263" y="620"/>
                  </a:lnTo>
                  <a:close/>
                  <a:moveTo>
                    <a:pt x="4954" y="620"/>
                  </a:moveTo>
                  <a:lnTo>
                    <a:pt x="4954" y="1668"/>
                  </a:lnTo>
                  <a:lnTo>
                    <a:pt x="3906" y="1668"/>
                  </a:lnTo>
                  <a:lnTo>
                    <a:pt x="3906" y="620"/>
                  </a:lnTo>
                  <a:close/>
                  <a:moveTo>
                    <a:pt x="6621" y="620"/>
                  </a:moveTo>
                  <a:lnTo>
                    <a:pt x="6621" y="1668"/>
                  </a:lnTo>
                  <a:lnTo>
                    <a:pt x="5573" y="1668"/>
                  </a:lnTo>
                  <a:lnTo>
                    <a:pt x="5573" y="620"/>
                  </a:lnTo>
                  <a:close/>
                  <a:moveTo>
                    <a:pt x="8264" y="620"/>
                  </a:moveTo>
                  <a:lnTo>
                    <a:pt x="8264" y="1668"/>
                  </a:lnTo>
                  <a:lnTo>
                    <a:pt x="7216" y="1668"/>
                  </a:lnTo>
                  <a:lnTo>
                    <a:pt x="7216" y="620"/>
                  </a:lnTo>
                  <a:close/>
                  <a:moveTo>
                    <a:pt x="9931" y="620"/>
                  </a:moveTo>
                  <a:lnTo>
                    <a:pt x="9931" y="1668"/>
                  </a:lnTo>
                  <a:lnTo>
                    <a:pt x="8883" y="1668"/>
                  </a:lnTo>
                  <a:lnTo>
                    <a:pt x="8883" y="620"/>
                  </a:lnTo>
                  <a:close/>
                  <a:moveTo>
                    <a:pt x="9931" y="2287"/>
                  </a:moveTo>
                  <a:lnTo>
                    <a:pt x="9931" y="7788"/>
                  </a:lnTo>
                  <a:lnTo>
                    <a:pt x="7788" y="5335"/>
                  </a:lnTo>
                  <a:cubicBezTo>
                    <a:pt x="7717" y="5264"/>
                    <a:pt x="7621" y="5216"/>
                    <a:pt x="7550" y="5216"/>
                  </a:cubicBezTo>
                  <a:cubicBezTo>
                    <a:pt x="7455" y="5216"/>
                    <a:pt x="7359" y="5240"/>
                    <a:pt x="7312" y="5335"/>
                  </a:cubicBezTo>
                  <a:lnTo>
                    <a:pt x="6050" y="6788"/>
                  </a:lnTo>
                  <a:lnTo>
                    <a:pt x="3882" y="3502"/>
                  </a:lnTo>
                  <a:cubicBezTo>
                    <a:pt x="3811" y="3430"/>
                    <a:pt x="3740" y="3359"/>
                    <a:pt x="3620" y="3359"/>
                  </a:cubicBezTo>
                  <a:cubicBezTo>
                    <a:pt x="3525" y="3359"/>
                    <a:pt x="3406" y="3430"/>
                    <a:pt x="3335" y="3502"/>
                  </a:cubicBezTo>
                  <a:lnTo>
                    <a:pt x="596" y="7621"/>
                  </a:lnTo>
                  <a:lnTo>
                    <a:pt x="596" y="2287"/>
                  </a:lnTo>
                  <a:close/>
                  <a:moveTo>
                    <a:pt x="3620" y="4216"/>
                  </a:moveTo>
                  <a:lnTo>
                    <a:pt x="6359" y="8336"/>
                  </a:lnTo>
                  <a:lnTo>
                    <a:pt x="882" y="8336"/>
                  </a:lnTo>
                  <a:lnTo>
                    <a:pt x="3620" y="4216"/>
                  </a:lnTo>
                  <a:close/>
                  <a:moveTo>
                    <a:pt x="7550" y="6002"/>
                  </a:moveTo>
                  <a:lnTo>
                    <a:pt x="9526" y="8336"/>
                  </a:lnTo>
                  <a:lnTo>
                    <a:pt x="7097" y="8336"/>
                  </a:lnTo>
                  <a:lnTo>
                    <a:pt x="6407" y="7312"/>
                  </a:lnTo>
                  <a:lnTo>
                    <a:pt x="7550" y="6002"/>
                  </a:lnTo>
                  <a:close/>
                  <a:moveTo>
                    <a:pt x="1644" y="8931"/>
                  </a:moveTo>
                  <a:lnTo>
                    <a:pt x="1644" y="9979"/>
                  </a:lnTo>
                  <a:lnTo>
                    <a:pt x="596" y="9979"/>
                  </a:lnTo>
                  <a:lnTo>
                    <a:pt x="596" y="8931"/>
                  </a:lnTo>
                  <a:close/>
                  <a:moveTo>
                    <a:pt x="3311" y="8931"/>
                  </a:moveTo>
                  <a:lnTo>
                    <a:pt x="3311" y="9979"/>
                  </a:lnTo>
                  <a:lnTo>
                    <a:pt x="2263" y="9979"/>
                  </a:lnTo>
                  <a:lnTo>
                    <a:pt x="2263" y="8931"/>
                  </a:lnTo>
                  <a:close/>
                  <a:moveTo>
                    <a:pt x="4954" y="8931"/>
                  </a:moveTo>
                  <a:lnTo>
                    <a:pt x="4954" y="9979"/>
                  </a:lnTo>
                  <a:lnTo>
                    <a:pt x="3906" y="9979"/>
                  </a:lnTo>
                  <a:lnTo>
                    <a:pt x="3906" y="8931"/>
                  </a:lnTo>
                  <a:close/>
                  <a:moveTo>
                    <a:pt x="6621" y="8931"/>
                  </a:moveTo>
                  <a:lnTo>
                    <a:pt x="6621" y="9979"/>
                  </a:lnTo>
                  <a:lnTo>
                    <a:pt x="5573" y="9979"/>
                  </a:lnTo>
                  <a:lnTo>
                    <a:pt x="5573" y="8931"/>
                  </a:lnTo>
                  <a:close/>
                  <a:moveTo>
                    <a:pt x="8288" y="8931"/>
                  </a:moveTo>
                  <a:lnTo>
                    <a:pt x="8288" y="9979"/>
                  </a:lnTo>
                  <a:lnTo>
                    <a:pt x="7240" y="9979"/>
                  </a:lnTo>
                  <a:lnTo>
                    <a:pt x="7240" y="8931"/>
                  </a:lnTo>
                  <a:close/>
                  <a:moveTo>
                    <a:pt x="9931" y="8931"/>
                  </a:moveTo>
                  <a:lnTo>
                    <a:pt x="9931" y="9979"/>
                  </a:lnTo>
                  <a:lnTo>
                    <a:pt x="8883" y="9979"/>
                  </a:lnTo>
                  <a:lnTo>
                    <a:pt x="8883" y="8931"/>
                  </a:lnTo>
                  <a:close/>
                  <a:moveTo>
                    <a:pt x="310" y="1"/>
                  </a:moveTo>
                  <a:cubicBezTo>
                    <a:pt x="120" y="1"/>
                    <a:pt x="1" y="144"/>
                    <a:pt x="1" y="287"/>
                  </a:cubicBezTo>
                  <a:lnTo>
                    <a:pt x="1" y="10265"/>
                  </a:lnTo>
                  <a:cubicBezTo>
                    <a:pt x="1" y="10455"/>
                    <a:pt x="167" y="10574"/>
                    <a:pt x="310" y="10574"/>
                  </a:cubicBezTo>
                  <a:lnTo>
                    <a:pt x="10217" y="10574"/>
                  </a:lnTo>
                  <a:cubicBezTo>
                    <a:pt x="10408" y="10574"/>
                    <a:pt x="10527" y="10408"/>
                    <a:pt x="10527" y="10265"/>
                  </a:cubicBezTo>
                  <a:lnTo>
                    <a:pt x="10527" y="287"/>
                  </a:lnTo>
                  <a:cubicBezTo>
                    <a:pt x="10550" y="144"/>
                    <a:pt x="10408" y="1"/>
                    <a:pt x="10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5"/>
            <p:cNvSpPr/>
            <p:nvPr/>
          </p:nvSpPr>
          <p:spPr>
            <a:xfrm>
              <a:off x="8120961" y="2854672"/>
              <a:ext cx="60459" cy="60459"/>
            </a:xfrm>
            <a:custGeom>
              <a:avLst/>
              <a:gdLst/>
              <a:ahLst/>
              <a:cxnLst/>
              <a:rect l="l" t="t" r="r" b="b"/>
              <a:pathLst>
                <a:path w="1835" h="1835" extrusionOk="0">
                  <a:moveTo>
                    <a:pt x="929" y="644"/>
                  </a:moveTo>
                  <a:cubicBezTo>
                    <a:pt x="1096" y="644"/>
                    <a:pt x="1215" y="787"/>
                    <a:pt x="1215" y="953"/>
                  </a:cubicBezTo>
                  <a:cubicBezTo>
                    <a:pt x="1215" y="1096"/>
                    <a:pt x="1096" y="1239"/>
                    <a:pt x="929" y="1239"/>
                  </a:cubicBezTo>
                  <a:cubicBezTo>
                    <a:pt x="739" y="1239"/>
                    <a:pt x="620" y="1096"/>
                    <a:pt x="620" y="953"/>
                  </a:cubicBezTo>
                  <a:cubicBezTo>
                    <a:pt x="620" y="763"/>
                    <a:pt x="763" y="644"/>
                    <a:pt x="929" y="644"/>
                  </a:cubicBezTo>
                  <a:close/>
                  <a:moveTo>
                    <a:pt x="929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30"/>
                    <a:pt x="405" y="1835"/>
                    <a:pt x="929" y="1835"/>
                  </a:cubicBezTo>
                  <a:cubicBezTo>
                    <a:pt x="1429" y="1835"/>
                    <a:pt x="1834" y="1430"/>
                    <a:pt x="1834" y="906"/>
                  </a:cubicBezTo>
                  <a:cubicBezTo>
                    <a:pt x="1834" y="406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56;p52">
            <a:extLst>
              <a:ext uri="{FF2B5EF4-FFF2-40B4-BE49-F238E27FC236}">
                <a16:creationId xmlns:a16="http://schemas.microsoft.com/office/drawing/2014/main" id="{67C31B74-01B9-EA52-BD8E-CE4DC9AE5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202" y="732199"/>
            <a:ext cx="735059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Methodology: </a:t>
            </a:r>
            <a:r>
              <a:rPr lang="en-GB" dirty="0">
                <a:solidFill>
                  <a:schemeClr val="bg1"/>
                </a:solidFill>
              </a:rPr>
              <a:t>Technologies and Libraries 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" name="Google Shape;1999;p76">
            <a:extLst>
              <a:ext uri="{FF2B5EF4-FFF2-40B4-BE49-F238E27FC236}">
                <a16:creationId xmlns:a16="http://schemas.microsoft.com/office/drawing/2014/main" id="{DFE506F3-F34E-6269-8810-E1B277117B25}"/>
              </a:ext>
            </a:extLst>
          </p:cNvPr>
          <p:cNvGrpSpPr/>
          <p:nvPr/>
        </p:nvGrpSpPr>
        <p:grpSpPr>
          <a:xfrm>
            <a:off x="65389" y="788074"/>
            <a:ext cx="399976" cy="516825"/>
            <a:chOff x="903900" y="1814900"/>
            <a:chExt cx="407175" cy="516825"/>
          </a:xfrm>
        </p:grpSpPr>
        <p:sp>
          <p:nvSpPr>
            <p:cNvPr id="6" name="Google Shape;2000;p76">
              <a:extLst>
                <a:ext uri="{FF2B5EF4-FFF2-40B4-BE49-F238E27FC236}">
                  <a16:creationId xmlns:a16="http://schemas.microsoft.com/office/drawing/2014/main" id="{81013201-6A0C-7539-B91A-8401BDE28219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01;p76">
              <a:extLst>
                <a:ext uri="{FF2B5EF4-FFF2-40B4-BE49-F238E27FC236}">
                  <a16:creationId xmlns:a16="http://schemas.microsoft.com/office/drawing/2014/main" id="{CB132253-772E-6695-6FA7-696ED4CDA953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" name="Graphic 8" descr="Flask with solid fill">
            <a:extLst>
              <a:ext uri="{FF2B5EF4-FFF2-40B4-BE49-F238E27FC236}">
                <a16:creationId xmlns:a16="http://schemas.microsoft.com/office/drawing/2014/main" id="{9888F8E3-2EA9-0ADF-DE91-0BA42188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7654" y="2142414"/>
            <a:ext cx="673243" cy="673243"/>
          </a:xfrm>
          <a:prstGeom prst="rect">
            <a:avLst/>
          </a:prstGeom>
        </p:spPr>
      </p:pic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8A6F65B5-157A-D607-B61F-A8D6E4E22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376" y="3940439"/>
            <a:ext cx="684602" cy="684602"/>
          </a:xfrm>
          <a:prstGeom prst="rect">
            <a:avLst/>
          </a:prstGeom>
        </p:spPr>
      </p:pic>
      <p:pic>
        <p:nvPicPr>
          <p:cNvPr id="15" name="Graphic 14" descr="QR Code with solid fill">
            <a:extLst>
              <a:ext uri="{FF2B5EF4-FFF2-40B4-BE49-F238E27FC236}">
                <a16:creationId xmlns:a16="http://schemas.microsoft.com/office/drawing/2014/main" id="{08DC4BF5-9240-ACFA-2FFA-BD60001D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8113" y="3118945"/>
            <a:ext cx="531286" cy="531286"/>
          </a:xfrm>
          <a:prstGeom prst="rect">
            <a:avLst/>
          </a:prstGeom>
        </p:spPr>
      </p:pic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0C600011-6E4F-8D44-3EB6-6165B6BFD6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529" y="3150301"/>
            <a:ext cx="457200" cy="457200"/>
          </a:xfrm>
          <a:prstGeom prst="rect">
            <a:avLst/>
          </a:prstGeom>
        </p:spPr>
      </p:pic>
      <p:pic>
        <p:nvPicPr>
          <p:cNvPr id="29" name="Graphic 28" descr="Books with solid fill">
            <a:extLst>
              <a:ext uri="{FF2B5EF4-FFF2-40B4-BE49-F238E27FC236}">
                <a16:creationId xmlns:a16="http://schemas.microsoft.com/office/drawing/2014/main" id="{2AF6CFC5-A436-09E1-ADAB-27D4FF553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2810" y="3870518"/>
            <a:ext cx="684602" cy="684602"/>
          </a:xfrm>
          <a:prstGeom prst="rect">
            <a:avLst/>
          </a:prstGeom>
        </p:spPr>
      </p:pic>
      <p:pic>
        <p:nvPicPr>
          <p:cNvPr id="30" name="Graphic 29" descr="Books with solid fill">
            <a:extLst>
              <a:ext uri="{FF2B5EF4-FFF2-40B4-BE49-F238E27FC236}">
                <a16:creationId xmlns:a16="http://schemas.microsoft.com/office/drawing/2014/main" id="{364EE7E9-6275-DD03-0916-75BCD0059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7905" y="3938766"/>
            <a:ext cx="684602" cy="684602"/>
          </a:xfrm>
          <a:prstGeom prst="rect">
            <a:avLst/>
          </a:prstGeom>
        </p:spPr>
      </p:pic>
      <p:sp>
        <p:nvSpPr>
          <p:cNvPr id="31" name="Google Shape;1521;p65">
            <a:extLst>
              <a:ext uri="{FF2B5EF4-FFF2-40B4-BE49-F238E27FC236}">
                <a16:creationId xmlns:a16="http://schemas.microsoft.com/office/drawing/2014/main" id="{4CD047DA-62E0-FD19-4AF9-FFCFB7747756}"/>
              </a:ext>
            </a:extLst>
          </p:cNvPr>
          <p:cNvSpPr txBox="1">
            <a:spLocks/>
          </p:cNvSpPr>
          <p:nvPr/>
        </p:nvSpPr>
        <p:spPr>
          <a:xfrm>
            <a:off x="3612507" y="4099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 err="1">
                <a:solidFill>
                  <a:schemeClr val="bg1"/>
                </a:solidFill>
              </a:rPr>
              <a:t>Plotly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Google Shape;1521;p65">
            <a:extLst>
              <a:ext uri="{FF2B5EF4-FFF2-40B4-BE49-F238E27FC236}">
                <a16:creationId xmlns:a16="http://schemas.microsoft.com/office/drawing/2014/main" id="{C5F8B9DD-1AF1-4F08-FEF9-21F8B165AEC7}"/>
              </a:ext>
            </a:extLst>
          </p:cNvPr>
          <p:cNvSpPr txBox="1">
            <a:spLocks/>
          </p:cNvSpPr>
          <p:nvPr/>
        </p:nvSpPr>
        <p:spPr>
          <a:xfrm>
            <a:off x="1081405" y="4101540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33" name="Google Shape;1521;p65">
            <a:extLst>
              <a:ext uri="{FF2B5EF4-FFF2-40B4-BE49-F238E27FC236}">
                <a16:creationId xmlns:a16="http://schemas.microsoft.com/office/drawing/2014/main" id="{6CDDDE7F-8563-F9E1-3602-8E5205168B79}"/>
              </a:ext>
            </a:extLst>
          </p:cNvPr>
          <p:cNvSpPr txBox="1">
            <a:spLocks/>
          </p:cNvSpPr>
          <p:nvPr/>
        </p:nvSpPr>
        <p:spPr>
          <a:xfrm>
            <a:off x="6368839" y="4005821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 err="1">
                <a:solidFill>
                  <a:schemeClr val="bg1"/>
                </a:solidFill>
              </a:rPr>
              <a:t>Anychart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574203" y="732199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Methodology: </a:t>
            </a:r>
            <a:r>
              <a:rPr lang="en-GB" dirty="0">
                <a:solidFill>
                  <a:schemeClr val="bg1"/>
                </a:solidFill>
              </a:rPr>
              <a:t>Data Sources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Google Shape;1138;p59">
            <a:hlinkClick r:id="rId3" action="ppaction://hlinksldjump"/>
            <a:extLst>
              <a:ext uri="{FF2B5EF4-FFF2-40B4-BE49-F238E27FC236}">
                <a16:creationId xmlns:a16="http://schemas.microsoft.com/office/drawing/2014/main" id="{C0BF72D2-091D-99AC-FC71-844041C9569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1999;p76">
            <a:extLst>
              <a:ext uri="{FF2B5EF4-FFF2-40B4-BE49-F238E27FC236}">
                <a16:creationId xmlns:a16="http://schemas.microsoft.com/office/drawing/2014/main" id="{0EC64007-16BD-866B-D4A6-3DED68B33A95}"/>
              </a:ext>
            </a:extLst>
          </p:cNvPr>
          <p:cNvGrpSpPr/>
          <p:nvPr/>
        </p:nvGrpSpPr>
        <p:grpSpPr>
          <a:xfrm>
            <a:off x="65388" y="788074"/>
            <a:ext cx="407175" cy="516825"/>
            <a:chOff x="903900" y="1814900"/>
            <a:chExt cx="407175" cy="516825"/>
          </a:xfrm>
        </p:grpSpPr>
        <p:sp>
          <p:nvSpPr>
            <p:cNvPr id="3" name="Google Shape;2000;p76">
              <a:extLst>
                <a:ext uri="{FF2B5EF4-FFF2-40B4-BE49-F238E27FC236}">
                  <a16:creationId xmlns:a16="http://schemas.microsoft.com/office/drawing/2014/main" id="{B9ABB970-CAA7-1C6A-5652-BE5D6838E9DC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1;p76">
              <a:extLst>
                <a:ext uri="{FF2B5EF4-FFF2-40B4-BE49-F238E27FC236}">
                  <a16:creationId xmlns:a16="http://schemas.microsoft.com/office/drawing/2014/main" id="{E83EF3EF-D216-51E0-5F45-95A5114351C8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" name="Google Shape;2356;p82">
            <a:extLst>
              <a:ext uri="{FF2B5EF4-FFF2-40B4-BE49-F238E27FC236}">
                <a16:creationId xmlns:a16="http://schemas.microsoft.com/office/drawing/2014/main" id="{5B36EA5A-C1A8-4309-758B-2737EEAFD142}"/>
              </a:ext>
            </a:extLst>
          </p:cNvPr>
          <p:cNvSpPr txBox="1">
            <a:spLocks/>
          </p:cNvSpPr>
          <p:nvPr/>
        </p:nvSpPr>
        <p:spPr>
          <a:xfrm>
            <a:off x="268975" y="1551848"/>
            <a:ext cx="4368801" cy="335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Data is derived via a CSV download from Kaggle (</a:t>
            </a:r>
            <a:r>
              <a:rPr lang="en-GB" sz="1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r>
              <a:rPr lang="en-GB" sz="1200" b="1" dirty="0">
                <a:solidFill>
                  <a:schemeClr val="bg1"/>
                </a:solidFill>
              </a:rPr>
              <a:t>), and via API from </a:t>
            </a:r>
            <a:r>
              <a:rPr lang="en-GB" sz="1200" b="1" dirty="0" err="1">
                <a:solidFill>
                  <a:schemeClr val="bg1"/>
                </a:solidFill>
              </a:rPr>
              <a:t>OMDb</a:t>
            </a:r>
            <a:r>
              <a:rPr lang="en-GB" sz="1200" b="1" dirty="0">
                <a:solidFill>
                  <a:schemeClr val="bg1"/>
                </a:solidFill>
              </a:rPr>
              <a:t> (</a:t>
            </a:r>
            <a:r>
              <a:rPr lang="en-GB" sz="1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https://www.omdbapi.com/</a:t>
            </a:r>
            <a:r>
              <a:rPr lang="en-GB" sz="1200" b="1" dirty="0">
                <a:solidFill>
                  <a:schemeClr val="bg1"/>
                </a:solidFill>
              </a:rPr>
              <a:t>).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There are 2 different endpoints used to collect the data.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	1. Years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	2.  Ratings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Data ranges from the past two decades, and over 5000 titles across Movies and TV shows.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We chose this dataset because we originally wanted to compare Netflix and Amazon, however we didn’t get the opportunity to do so. </a:t>
            </a: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Also Kareem is a big movie fan!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489C1E3-7F38-B15A-C877-4BDE58EC1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856" y="1322661"/>
            <a:ext cx="3745400" cy="34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3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574202" y="732199"/>
            <a:ext cx="811922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Methodology: </a:t>
            </a:r>
            <a:r>
              <a:rPr lang="en-GB" dirty="0">
                <a:solidFill>
                  <a:schemeClr val="bg1"/>
                </a:solidFill>
              </a:rPr>
              <a:t>Data Extraction and Transformation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Google Shape;1138;p59">
            <a:hlinkClick r:id="rId3" action="ppaction://hlinksldjump"/>
            <a:extLst>
              <a:ext uri="{FF2B5EF4-FFF2-40B4-BE49-F238E27FC236}">
                <a16:creationId xmlns:a16="http://schemas.microsoft.com/office/drawing/2014/main" id="{C0BF72D2-091D-99AC-FC71-844041C9569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1999;p76">
            <a:extLst>
              <a:ext uri="{FF2B5EF4-FFF2-40B4-BE49-F238E27FC236}">
                <a16:creationId xmlns:a16="http://schemas.microsoft.com/office/drawing/2014/main" id="{0EC64007-16BD-866B-D4A6-3DED68B33A95}"/>
              </a:ext>
            </a:extLst>
          </p:cNvPr>
          <p:cNvGrpSpPr/>
          <p:nvPr/>
        </p:nvGrpSpPr>
        <p:grpSpPr>
          <a:xfrm>
            <a:off x="65388" y="788074"/>
            <a:ext cx="407175" cy="516825"/>
            <a:chOff x="903900" y="1814900"/>
            <a:chExt cx="407175" cy="516825"/>
          </a:xfrm>
        </p:grpSpPr>
        <p:sp>
          <p:nvSpPr>
            <p:cNvPr id="3" name="Google Shape;2000;p76">
              <a:extLst>
                <a:ext uri="{FF2B5EF4-FFF2-40B4-BE49-F238E27FC236}">
                  <a16:creationId xmlns:a16="http://schemas.microsoft.com/office/drawing/2014/main" id="{B9ABB970-CAA7-1C6A-5652-BE5D6838E9DC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1;p76">
              <a:extLst>
                <a:ext uri="{FF2B5EF4-FFF2-40B4-BE49-F238E27FC236}">
                  <a16:creationId xmlns:a16="http://schemas.microsoft.com/office/drawing/2014/main" id="{E83EF3EF-D216-51E0-5F45-95A5114351C8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" name="Google Shape;2356;p82">
            <a:extLst>
              <a:ext uri="{FF2B5EF4-FFF2-40B4-BE49-F238E27FC236}">
                <a16:creationId xmlns:a16="http://schemas.microsoft.com/office/drawing/2014/main" id="{5B36EA5A-C1A8-4309-758B-2737EEAFD142}"/>
              </a:ext>
            </a:extLst>
          </p:cNvPr>
          <p:cNvSpPr txBox="1">
            <a:spLocks/>
          </p:cNvSpPr>
          <p:nvPr/>
        </p:nvSpPr>
        <p:spPr>
          <a:xfrm>
            <a:off x="0" y="1477458"/>
            <a:ext cx="5024920" cy="335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GB" sz="1400" dirty="0"/>
              <a:t>Perform the Extract, Transform and Load (ETL) process to create a data pipeline on the Netflix movie datasets using Python, Pandas, </a:t>
            </a:r>
            <a:r>
              <a:rPr lang="en-GB" sz="1400" dirty="0" err="1"/>
              <a:t>Jupyter</a:t>
            </a:r>
            <a:r>
              <a:rPr lang="en-GB" sz="1400" dirty="0"/>
              <a:t> Notebook and QL.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We then created automated pipeline that takes in new data, performs the appropriate transformations, and loads the data into existing tables.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Refactored the code and created one function that takes in the </a:t>
            </a:r>
            <a:r>
              <a:rPr lang="en-GB" sz="1400" dirty="0" err="1"/>
              <a:t>datas</a:t>
            </a:r>
            <a:r>
              <a:rPr lang="en-GB" sz="1400" dirty="0"/>
              <a:t> —and performs the ETL process by adding the data to a PostgreSQL database.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It transforms and merges the data and loads it into an  updatable SQL dataset tables ready to be used for the following analysis.</a:t>
            </a:r>
          </a:p>
          <a:p>
            <a:pPr marL="0" indent="0">
              <a:buFont typeface="Roboto"/>
              <a:buNone/>
            </a:pPr>
            <a:endParaRPr lang="en-GB" sz="16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2038FC-828D-8C65-FB77-F094A74806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05"/>
          <a:stretch/>
        </p:blipFill>
        <p:spPr>
          <a:xfrm>
            <a:off x="5191229" y="1736332"/>
            <a:ext cx="3586589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574202" y="732199"/>
            <a:ext cx="811922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Methodology: </a:t>
            </a:r>
            <a:r>
              <a:rPr lang="en-GB" dirty="0">
                <a:solidFill>
                  <a:schemeClr val="bg1"/>
                </a:solidFill>
              </a:rPr>
              <a:t>Data Loading and Data Visualisation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Google Shape;1138;p59">
            <a:hlinkClick r:id="rId3" action="ppaction://hlinksldjump"/>
            <a:extLst>
              <a:ext uri="{FF2B5EF4-FFF2-40B4-BE49-F238E27FC236}">
                <a16:creationId xmlns:a16="http://schemas.microsoft.com/office/drawing/2014/main" id="{C0BF72D2-091D-99AC-FC71-844041C9569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1999;p76">
            <a:extLst>
              <a:ext uri="{FF2B5EF4-FFF2-40B4-BE49-F238E27FC236}">
                <a16:creationId xmlns:a16="http://schemas.microsoft.com/office/drawing/2014/main" id="{0EC64007-16BD-866B-D4A6-3DED68B33A95}"/>
              </a:ext>
            </a:extLst>
          </p:cNvPr>
          <p:cNvGrpSpPr/>
          <p:nvPr/>
        </p:nvGrpSpPr>
        <p:grpSpPr>
          <a:xfrm>
            <a:off x="65388" y="788074"/>
            <a:ext cx="407175" cy="516825"/>
            <a:chOff x="903900" y="1814900"/>
            <a:chExt cx="407175" cy="516825"/>
          </a:xfrm>
        </p:grpSpPr>
        <p:sp>
          <p:nvSpPr>
            <p:cNvPr id="3" name="Google Shape;2000;p76">
              <a:extLst>
                <a:ext uri="{FF2B5EF4-FFF2-40B4-BE49-F238E27FC236}">
                  <a16:creationId xmlns:a16="http://schemas.microsoft.com/office/drawing/2014/main" id="{B9ABB970-CAA7-1C6A-5652-BE5D6838E9DC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1;p76">
              <a:extLst>
                <a:ext uri="{FF2B5EF4-FFF2-40B4-BE49-F238E27FC236}">
                  <a16:creationId xmlns:a16="http://schemas.microsoft.com/office/drawing/2014/main" id="{E83EF3EF-D216-51E0-5F45-95A5114351C8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" name="Google Shape;2356;p82">
            <a:extLst>
              <a:ext uri="{FF2B5EF4-FFF2-40B4-BE49-F238E27FC236}">
                <a16:creationId xmlns:a16="http://schemas.microsoft.com/office/drawing/2014/main" id="{5B36EA5A-C1A8-4309-758B-2737EEAFD142}"/>
              </a:ext>
            </a:extLst>
          </p:cNvPr>
          <p:cNvSpPr txBox="1">
            <a:spLocks/>
          </p:cNvSpPr>
          <p:nvPr/>
        </p:nvSpPr>
        <p:spPr>
          <a:xfrm>
            <a:off x="322196" y="1358152"/>
            <a:ext cx="3354859" cy="299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5. We used SQLite to load this into the Flask, to then translate into HTML.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6.The engine was created to connect this to the database, we used used JavaScript and D3 to grab the API into the JavaScript.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7. To create the visualisation we used </a:t>
            </a:r>
            <a:r>
              <a:rPr lang="en-GB" sz="1200" b="1" dirty="0" err="1">
                <a:solidFill>
                  <a:schemeClr val="bg1"/>
                </a:solidFill>
              </a:rPr>
              <a:t>plotly</a:t>
            </a:r>
            <a:r>
              <a:rPr lang="en-GB" sz="1200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We wanted to aim for visualisations that show runtimes via country and years to compare cultural differences and how Netflix caters to these.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bg1"/>
                </a:solidFill>
              </a:rPr>
              <a:t>We then wanted to show ratings of the movies by country to see how different countries appreciate different genres etc. 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0D55FA5-8CF9-A743-F2CE-95986CFD9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35" y="1304899"/>
            <a:ext cx="1901369" cy="364217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4E614B-C8D6-D13E-1DAE-30788A8A4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94" y="1275044"/>
            <a:ext cx="2907946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612303" y="662396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sp>
        <p:nvSpPr>
          <p:cNvPr id="19" name="Google Shape;1138;p59">
            <a:hlinkClick r:id="rId3" action="ppaction://hlinksldjump"/>
            <a:extLst>
              <a:ext uri="{FF2B5EF4-FFF2-40B4-BE49-F238E27FC236}">
                <a16:creationId xmlns:a16="http://schemas.microsoft.com/office/drawing/2014/main" id="{C0BF72D2-091D-99AC-FC71-844041C9569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1999;p76">
            <a:extLst>
              <a:ext uri="{FF2B5EF4-FFF2-40B4-BE49-F238E27FC236}">
                <a16:creationId xmlns:a16="http://schemas.microsoft.com/office/drawing/2014/main" id="{76EFB9F4-9B0F-1AD4-620E-D7FABBB7F957}"/>
              </a:ext>
            </a:extLst>
          </p:cNvPr>
          <p:cNvGrpSpPr/>
          <p:nvPr/>
        </p:nvGrpSpPr>
        <p:grpSpPr>
          <a:xfrm>
            <a:off x="65388" y="788074"/>
            <a:ext cx="407175" cy="516825"/>
            <a:chOff x="903900" y="1814900"/>
            <a:chExt cx="407175" cy="516825"/>
          </a:xfrm>
        </p:grpSpPr>
        <p:sp>
          <p:nvSpPr>
            <p:cNvPr id="3" name="Google Shape;2000;p76">
              <a:extLst>
                <a:ext uri="{FF2B5EF4-FFF2-40B4-BE49-F238E27FC236}">
                  <a16:creationId xmlns:a16="http://schemas.microsoft.com/office/drawing/2014/main" id="{D4C1EF68-65AB-EF47-FAEE-CCF969D7B3E1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1;p76">
              <a:extLst>
                <a:ext uri="{FF2B5EF4-FFF2-40B4-BE49-F238E27FC236}">
                  <a16:creationId xmlns:a16="http://schemas.microsoft.com/office/drawing/2014/main" id="{3FB5D438-1525-29CE-E03F-9FFDF4728553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8C6804C-E50B-9C38-FF37-1F5C94DC5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898"/>
          <a:stretch/>
        </p:blipFill>
        <p:spPr>
          <a:xfrm>
            <a:off x="219287" y="1458804"/>
            <a:ext cx="8541762" cy="410178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D1EA5380-19F3-0477-3438-533E449E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7" y="3020027"/>
            <a:ext cx="2930313" cy="1993977"/>
          </a:xfrm>
          <a:prstGeom prst="rect">
            <a:avLst/>
          </a:prstGeom>
        </p:spPr>
      </p:pic>
      <p:sp>
        <p:nvSpPr>
          <p:cNvPr id="8" name="Google Shape;2983;p94">
            <a:extLst>
              <a:ext uri="{FF2B5EF4-FFF2-40B4-BE49-F238E27FC236}">
                <a16:creationId xmlns:a16="http://schemas.microsoft.com/office/drawing/2014/main" id="{3BC9E6A0-F0BE-7AEA-039B-4BDDC7F5A064}"/>
              </a:ext>
            </a:extLst>
          </p:cNvPr>
          <p:cNvSpPr/>
          <p:nvPr/>
        </p:nvSpPr>
        <p:spPr>
          <a:xfrm>
            <a:off x="238482" y="2148071"/>
            <a:ext cx="722326" cy="720170"/>
          </a:xfrm>
          <a:prstGeom prst="arc">
            <a:avLst>
              <a:gd name="adj1" fmla="val 16200000"/>
              <a:gd name="adj2" fmla="val 16133750"/>
            </a:avLst>
          </a:prstGeom>
          <a:noFill/>
          <a:ln w="762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84;p94">
            <a:extLst>
              <a:ext uri="{FF2B5EF4-FFF2-40B4-BE49-F238E27FC236}">
                <a16:creationId xmlns:a16="http://schemas.microsoft.com/office/drawing/2014/main" id="{A0C0BE32-3ED4-2D66-B832-145E94788F9D}"/>
              </a:ext>
            </a:extLst>
          </p:cNvPr>
          <p:cNvSpPr/>
          <p:nvPr/>
        </p:nvSpPr>
        <p:spPr>
          <a:xfrm>
            <a:off x="238482" y="2150107"/>
            <a:ext cx="722326" cy="720170"/>
          </a:xfrm>
          <a:prstGeom prst="arc">
            <a:avLst>
              <a:gd name="adj1" fmla="val 16200000"/>
              <a:gd name="adj2" fmla="val 11878611"/>
            </a:avLst>
          </a:prstGeom>
          <a:noFill/>
          <a:ln w="762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356;p82">
            <a:extLst>
              <a:ext uri="{FF2B5EF4-FFF2-40B4-BE49-F238E27FC236}">
                <a16:creationId xmlns:a16="http://schemas.microsoft.com/office/drawing/2014/main" id="{0F9E6F87-B05F-60DE-788C-F322ED20C872}"/>
              </a:ext>
            </a:extLst>
          </p:cNvPr>
          <p:cNvSpPr txBox="1">
            <a:spLocks/>
          </p:cNvSpPr>
          <p:nvPr/>
        </p:nvSpPr>
        <p:spPr>
          <a:xfrm>
            <a:off x="960808" y="2103535"/>
            <a:ext cx="2188792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accent2"/>
                </a:solidFill>
              </a:rPr>
              <a:t>On average a movie run time is 120 mins and has been consistent throughout the years for the US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accent2"/>
              </a:solidFill>
            </a:endParaRPr>
          </a:p>
        </p:txBody>
      </p:sp>
      <p:sp>
        <p:nvSpPr>
          <p:cNvPr id="11" name="Google Shape;3006;p94">
            <a:extLst>
              <a:ext uri="{FF2B5EF4-FFF2-40B4-BE49-F238E27FC236}">
                <a16:creationId xmlns:a16="http://schemas.microsoft.com/office/drawing/2014/main" id="{A970DFC5-A783-0995-125D-D00BB363EEF4}"/>
              </a:ext>
            </a:extLst>
          </p:cNvPr>
          <p:cNvSpPr txBox="1">
            <a:spLocks/>
          </p:cNvSpPr>
          <p:nvPr/>
        </p:nvSpPr>
        <p:spPr>
          <a:xfrm>
            <a:off x="-129889" y="2115834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2400" dirty="0"/>
              <a:t>80%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D695B4-DB73-6C81-038A-D7AB2AC21A86}"/>
              </a:ext>
            </a:extLst>
          </p:cNvPr>
          <p:cNvGrpSpPr/>
          <p:nvPr/>
        </p:nvGrpSpPr>
        <p:grpSpPr>
          <a:xfrm>
            <a:off x="9337917" y="1795774"/>
            <a:ext cx="722846" cy="712382"/>
            <a:chOff x="8875025" y="840857"/>
            <a:chExt cx="1187400" cy="1187100"/>
          </a:xfrm>
        </p:grpSpPr>
        <p:sp>
          <p:nvSpPr>
            <p:cNvPr id="13" name="Google Shape;2985;p94">
              <a:extLst>
                <a:ext uri="{FF2B5EF4-FFF2-40B4-BE49-F238E27FC236}">
                  <a16:creationId xmlns:a16="http://schemas.microsoft.com/office/drawing/2014/main" id="{8FF1B5F2-5FEC-30E5-2E2F-C9FE45163477}"/>
                </a:ext>
              </a:extLst>
            </p:cNvPr>
            <p:cNvSpPr/>
            <p:nvPr/>
          </p:nvSpPr>
          <p:spPr>
            <a:xfrm>
              <a:off x="8875025" y="840857"/>
              <a:ext cx="1187400" cy="1187100"/>
            </a:xfrm>
            <a:prstGeom prst="arc">
              <a:avLst>
                <a:gd name="adj1" fmla="val 16200000"/>
                <a:gd name="adj2" fmla="val 16133750"/>
              </a:avLst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86;p94">
              <a:extLst>
                <a:ext uri="{FF2B5EF4-FFF2-40B4-BE49-F238E27FC236}">
                  <a16:creationId xmlns:a16="http://schemas.microsoft.com/office/drawing/2014/main" id="{9E32B15F-AAED-824C-C6EA-1E76700475D6}"/>
                </a:ext>
              </a:extLst>
            </p:cNvPr>
            <p:cNvSpPr/>
            <p:nvPr/>
          </p:nvSpPr>
          <p:spPr>
            <a:xfrm>
              <a:off x="8875025" y="840857"/>
              <a:ext cx="1187400" cy="1187100"/>
            </a:xfrm>
            <a:prstGeom prst="arc">
              <a:avLst>
                <a:gd name="adj1" fmla="val 16200000"/>
                <a:gd name="adj2" fmla="val 10138415"/>
              </a:avLst>
            </a:pr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4B2E1-ED03-9307-42E0-9A50E3926037}"/>
              </a:ext>
            </a:extLst>
          </p:cNvPr>
          <p:cNvGrpSpPr/>
          <p:nvPr/>
        </p:nvGrpSpPr>
        <p:grpSpPr>
          <a:xfrm>
            <a:off x="9337917" y="2895744"/>
            <a:ext cx="722846" cy="712382"/>
            <a:chOff x="5559172" y="2823945"/>
            <a:chExt cx="1187400" cy="1187100"/>
          </a:xfrm>
        </p:grpSpPr>
        <p:sp>
          <p:nvSpPr>
            <p:cNvPr id="16" name="Google Shape;2987;p94">
              <a:extLst>
                <a:ext uri="{FF2B5EF4-FFF2-40B4-BE49-F238E27FC236}">
                  <a16:creationId xmlns:a16="http://schemas.microsoft.com/office/drawing/2014/main" id="{C48717CC-1DCC-A226-579F-4DACE3F97AF0}"/>
                </a:ext>
              </a:extLst>
            </p:cNvPr>
            <p:cNvSpPr/>
            <p:nvPr/>
          </p:nvSpPr>
          <p:spPr>
            <a:xfrm>
              <a:off x="5559172" y="2823945"/>
              <a:ext cx="1187400" cy="1187100"/>
            </a:xfrm>
            <a:prstGeom prst="arc">
              <a:avLst>
                <a:gd name="adj1" fmla="val 16200000"/>
                <a:gd name="adj2" fmla="val 16133750"/>
              </a:avLst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88;p94">
              <a:extLst>
                <a:ext uri="{FF2B5EF4-FFF2-40B4-BE49-F238E27FC236}">
                  <a16:creationId xmlns:a16="http://schemas.microsoft.com/office/drawing/2014/main" id="{DAC29EF1-BBA6-CE87-7BF0-6B53EA63FC48}"/>
                </a:ext>
              </a:extLst>
            </p:cNvPr>
            <p:cNvSpPr/>
            <p:nvPr/>
          </p:nvSpPr>
          <p:spPr>
            <a:xfrm>
              <a:off x="5559172" y="2823945"/>
              <a:ext cx="1187400" cy="1187100"/>
            </a:xfrm>
            <a:prstGeom prst="arc">
              <a:avLst>
                <a:gd name="adj1" fmla="val 16200000"/>
                <a:gd name="adj2" fmla="val 8066229"/>
              </a:avLst>
            </a:pr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4523F-525F-1D81-E122-B33C621EACED}"/>
              </a:ext>
            </a:extLst>
          </p:cNvPr>
          <p:cNvGrpSpPr/>
          <p:nvPr/>
        </p:nvGrpSpPr>
        <p:grpSpPr>
          <a:xfrm>
            <a:off x="3456225" y="2106908"/>
            <a:ext cx="722846" cy="712382"/>
            <a:chOff x="7464772" y="2823945"/>
            <a:chExt cx="1187400" cy="1187100"/>
          </a:xfrm>
        </p:grpSpPr>
        <p:sp>
          <p:nvSpPr>
            <p:cNvPr id="20" name="Google Shape;2989;p94">
              <a:extLst>
                <a:ext uri="{FF2B5EF4-FFF2-40B4-BE49-F238E27FC236}">
                  <a16:creationId xmlns:a16="http://schemas.microsoft.com/office/drawing/2014/main" id="{E0F08B90-18D4-4AD4-70AA-E0D05DF67F12}"/>
                </a:ext>
              </a:extLst>
            </p:cNvPr>
            <p:cNvSpPr/>
            <p:nvPr/>
          </p:nvSpPr>
          <p:spPr>
            <a:xfrm>
              <a:off x="7464772" y="2823945"/>
              <a:ext cx="1187400" cy="1187100"/>
            </a:xfrm>
            <a:prstGeom prst="arc">
              <a:avLst>
                <a:gd name="adj1" fmla="val 16200000"/>
                <a:gd name="adj2" fmla="val 16133750"/>
              </a:avLst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90;p94">
              <a:extLst>
                <a:ext uri="{FF2B5EF4-FFF2-40B4-BE49-F238E27FC236}">
                  <a16:creationId xmlns:a16="http://schemas.microsoft.com/office/drawing/2014/main" id="{2CA5B244-7EDC-D33E-3300-D41FB761B408}"/>
                </a:ext>
              </a:extLst>
            </p:cNvPr>
            <p:cNvSpPr/>
            <p:nvPr/>
          </p:nvSpPr>
          <p:spPr>
            <a:xfrm>
              <a:off x="7464772" y="2823945"/>
              <a:ext cx="1187400" cy="1187100"/>
            </a:xfrm>
            <a:prstGeom prst="arc">
              <a:avLst>
                <a:gd name="adj1" fmla="val 16200000"/>
                <a:gd name="adj2" fmla="val 5356737"/>
              </a:avLst>
            </a:pr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008;p94">
            <a:extLst>
              <a:ext uri="{FF2B5EF4-FFF2-40B4-BE49-F238E27FC236}">
                <a16:creationId xmlns:a16="http://schemas.microsoft.com/office/drawing/2014/main" id="{16BDA955-12C1-3422-1756-3DE5D235AB71}"/>
              </a:ext>
            </a:extLst>
          </p:cNvPr>
          <p:cNvSpPr txBox="1">
            <a:spLocks/>
          </p:cNvSpPr>
          <p:nvPr/>
        </p:nvSpPr>
        <p:spPr>
          <a:xfrm>
            <a:off x="3052048" y="2067444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solidFill>
                  <a:schemeClr val="accent2"/>
                </a:solidFill>
              </a:rPr>
              <a:t>50%</a:t>
            </a:r>
          </a:p>
        </p:txBody>
      </p:sp>
      <p:pic>
        <p:nvPicPr>
          <p:cNvPr id="26" name="Picture 2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419AF05-FDEA-92F2-9948-C159D692C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493" y="3005951"/>
            <a:ext cx="2819765" cy="1993977"/>
          </a:xfrm>
          <a:prstGeom prst="rect">
            <a:avLst/>
          </a:prstGeom>
        </p:spPr>
      </p:pic>
      <p:sp>
        <p:nvSpPr>
          <p:cNvPr id="27" name="Google Shape;2356;p82">
            <a:extLst>
              <a:ext uri="{FF2B5EF4-FFF2-40B4-BE49-F238E27FC236}">
                <a16:creationId xmlns:a16="http://schemas.microsoft.com/office/drawing/2014/main" id="{17F947F0-7FD1-DF7F-961A-834887970B44}"/>
              </a:ext>
            </a:extLst>
          </p:cNvPr>
          <p:cNvSpPr txBox="1">
            <a:spLocks/>
          </p:cNvSpPr>
          <p:nvPr/>
        </p:nvSpPr>
        <p:spPr>
          <a:xfrm>
            <a:off x="4237786" y="1879430"/>
            <a:ext cx="4637239" cy="111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accent2"/>
                </a:solidFill>
              </a:rPr>
              <a:t>Every year there are more rating available. </a:t>
            </a: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accent2"/>
                </a:solidFill>
              </a:rPr>
              <a:t>On Netflix there is am even distribution of movie ratings. </a:t>
            </a:r>
          </a:p>
          <a:p>
            <a:pPr marL="0" indent="0">
              <a:buFont typeface="Roboto"/>
              <a:buNone/>
            </a:pPr>
            <a:r>
              <a:rPr lang="en-GB" sz="1200" b="1" dirty="0">
                <a:solidFill>
                  <a:schemeClr val="accent2"/>
                </a:solidFill>
              </a:rPr>
              <a:t>Netflix tends to drop lower rating movies from its platform and retain high rated films. This is represented by the density in the top right</a:t>
            </a:r>
          </a:p>
          <a:p>
            <a:pPr marL="0" indent="0">
              <a:buFont typeface="Roboto"/>
              <a:buNone/>
            </a:pPr>
            <a:endParaRPr lang="en-GB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0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612303" y="662396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and Conclusion</a:t>
            </a:r>
            <a:endParaRPr dirty="0"/>
          </a:p>
        </p:txBody>
      </p:sp>
      <p:sp>
        <p:nvSpPr>
          <p:cNvPr id="19" name="Google Shape;1138;p59">
            <a:hlinkClick r:id="rId3" action="ppaction://hlinksldjump"/>
            <a:extLst>
              <a:ext uri="{FF2B5EF4-FFF2-40B4-BE49-F238E27FC236}">
                <a16:creationId xmlns:a16="http://schemas.microsoft.com/office/drawing/2014/main" id="{C0BF72D2-091D-99AC-FC71-844041C9569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1999;p76">
            <a:extLst>
              <a:ext uri="{FF2B5EF4-FFF2-40B4-BE49-F238E27FC236}">
                <a16:creationId xmlns:a16="http://schemas.microsoft.com/office/drawing/2014/main" id="{6F3AC81A-B7C4-45EA-6AA2-51709D76934F}"/>
              </a:ext>
            </a:extLst>
          </p:cNvPr>
          <p:cNvGrpSpPr/>
          <p:nvPr/>
        </p:nvGrpSpPr>
        <p:grpSpPr>
          <a:xfrm>
            <a:off x="65388" y="788074"/>
            <a:ext cx="407175" cy="516825"/>
            <a:chOff x="903900" y="1814900"/>
            <a:chExt cx="407175" cy="516825"/>
          </a:xfrm>
        </p:grpSpPr>
        <p:sp>
          <p:nvSpPr>
            <p:cNvPr id="3" name="Google Shape;2000;p76">
              <a:extLst>
                <a:ext uri="{FF2B5EF4-FFF2-40B4-BE49-F238E27FC236}">
                  <a16:creationId xmlns:a16="http://schemas.microsoft.com/office/drawing/2014/main" id="{9AE80E33-89B1-AAA5-CA9B-BA72BB0C8D52}"/>
                </a:ext>
              </a:extLst>
            </p:cNvPr>
            <p:cNvSpPr/>
            <p:nvPr/>
          </p:nvSpPr>
          <p:spPr>
            <a:xfrm rot="10800000" flipH="1">
              <a:off x="903900" y="1814900"/>
              <a:ext cx="407175" cy="516825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1;p76">
              <a:extLst>
                <a:ext uri="{FF2B5EF4-FFF2-40B4-BE49-F238E27FC236}">
                  <a16:creationId xmlns:a16="http://schemas.microsoft.com/office/drawing/2014/main" id="{08A47DC8-BB67-B2E4-F77C-2164769A9611}"/>
                </a:ext>
              </a:extLst>
            </p:cNvPr>
            <p:cNvSpPr txBox="1"/>
            <p:nvPr/>
          </p:nvSpPr>
          <p:spPr>
            <a:xfrm>
              <a:off x="915575" y="1887586"/>
              <a:ext cx="395400" cy="28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04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03E806-0500-562D-828F-266DC194A768}"/>
              </a:ext>
            </a:extLst>
          </p:cNvPr>
          <p:cNvGrpSpPr/>
          <p:nvPr/>
        </p:nvGrpSpPr>
        <p:grpSpPr>
          <a:xfrm>
            <a:off x="5539169" y="2122652"/>
            <a:ext cx="3380400" cy="2632588"/>
            <a:chOff x="1024319" y="2013005"/>
            <a:chExt cx="3380400" cy="2632588"/>
          </a:xfrm>
        </p:grpSpPr>
        <p:grpSp>
          <p:nvGrpSpPr>
            <p:cNvPr id="37" name="Google Shape;2351;p82">
              <a:extLst>
                <a:ext uri="{FF2B5EF4-FFF2-40B4-BE49-F238E27FC236}">
                  <a16:creationId xmlns:a16="http://schemas.microsoft.com/office/drawing/2014/main" id="{E79BBA0B-3366-9036-A53C-E77EE3B7B8C1}"/>
                </a:ext>
              </a:extLst>
            </p:cNvPr>
            <p:cNvGrpSpPr/>
            <p:nvPr/>
          </p:nvGrpSpPr>
          <p:grpSpPr>
            <a:xfrm>
              <a:off x="1024319" y="2013005"/>
              <a:ext cx="3380400" cy="2632588"/>
              <a:chOff x="4605850" y="1266825"/>
              <a:chExt cx="3380400" cy="2632588"/>
            </a:xfrm>
          </p:grpSpPr>
          <p:sp>
            <p:nvSpPr>
              <p:cNvPr id="39" name="Google Shape;2352;p82">
                <a:extLst>
                  <a:ext uri="{FF2B5EF4-FFF2-40B4-BE49-F238E27FC236}">
                    <a16:creationId xmlns:a16="http://schemas.microsoft.com/office/drawing/2014/main" id="{46B34A5C-9BC5-2826-DCC8-FEF07B0C771B}"/>
                  </a:ext>
                </a:extLst>
              </p:cNvPr>
              <p:cNvSpPr/>
              <p:nvPr/>
            </p:nvSpPr>
            <p:spPr>
              <a:xfrm>
                <a:off x="4605850" y="1266825"/>
                <a:ext cx="3380400" cy="2266800"/>
              </a:xfrm>
              <a:prstGeom prst="roundRect">
                <a:avLst>
                  <a:gd name="adj" fmla="val 575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53;p82">
                <a:extLst>
                  <a:ext uri="{FF2B5EF4-FFF2-40B4-BE49-F238E27FC236}">
                    <a16:creationId xmlns:a16="http://schemas.microsoft.com/office/drawing/2014/main" id="{7D11418E-4671-DB4C-22D6-5689D4B08A7C}"/>
                  </a:ext>
                </a:extLst>
              </p:cNvPr>
              <p:cNvSpPr/>
              <p:nvPr/>
            </p:nvSpPr>
            <p:spPr>
              <a:xfrm>
                <a:off x="5963153" y="3533627"/>
                <a:ext cx="673544" cy="234992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20158" extrusionOk="0">
                    <a:moveTo>
                      <a:pt x="0" y="0"/>
                    </a:moveTo>
                    <a:lnTo>
                      <a:pt x="0" y="20157"/>
                    </a:lnTo>
                    <a:lnTo>
                      <a:pt x="11562" y="20157"/>
                    </a:lnTo>
                    <a:lnTo>
                      <a:pt x="11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354;p82">
                <a:extLst>
                  <a:ext uri="{FF2B5EF4-FFF2-40B4-BE49-F238E27FC236}">
                    <a16:creationId xmlns:a16="http://schemas.microsoft.com/office/drawing/2014/main" id="{8C496DF1-59B9-E2C3-10CB-D0D6F8A495DC}"/>
                  </a:ext>
                </a:extLst>
              </p:cNvPr>
              <p:cNvSpPr/>
              <p:nvPr/>
            </p:nvSpPr>
            <p:spPr>
              <a:xfrm>
                <a:off x="5518876" y="3752413"/>
                <a:ext cx="1562100" cy="1470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55;p82">
                <a:extLst>
                  <a:ext uri="{FF2B5EF4-FFF2-40B4-BE49-F238E27FC236}">
                    <a16:creationId xmlns:a16="http://schemas.microsoft.com/office/drawing/2014/main" id="{94751AD6-F5BE-A1CA-6DA7-42796E5F5BD7}"/>
                  </a:ext>
                </a:extLst>
              </p:cNvPr>
              <p:cNvSpPr/>
              <p:nvPr/>
            </p:nvSpPr>
            <p:spPr>
              <a:xfrm>
                <a:off x="6226426" y="3279600"/>
                <a:ext cx="147000" cy="147000"/>
              </a:xfrm>
              <a:prstGeom prst="ellipse">
                <a:avLst/>
              </a:prstGeom>
              <a:solidFill>
                <a:schemeClr val="dk1">
                  <a:alpha val="46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4" name="Picture 4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ACD3D54E-F722-F840-BCE6-B9DB2D2C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682" y="2205856"/>
              <a:ext cx="2992978" cy="1754396"/>
            </a:xfrm>
            <a:prstGeom prst="rect">
              <a:avLst/>
            </a:prstGeom>
          </p:spPr>
        </p:pic>
      </p:grpSp>
      <p:sp>
        <p:nvSpPr>
          <p:cNvPr id="7" name="Google Shape;2356;p82">
            <a:extLst>
              <a:ext uri="{FF2B5EF4-FFF2-40B4-BE49-F238E27FC236}">
                <a16:creationId xmlns:a16="http://schemas.microsoft.com/office/drawing/2014/main" id="{60B8D292-895A-EDBF-4998-4AF6BACB932C}"/>
              </a:ext>
            </a:extLst>
          </p:cNvPr>
          <p:cNvSpPr txBox="1">
            <a:spLocks/>
          </p:cNvSpPr>
          <p:nvPr/>
        </p:nvSpPr>
        <p:spPr>
          <a:xfrm>
            <a:off x="224431" y="1516973"/>
            <a:ext cx="5270194" cy="335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l">
              <a:buNone/>
            </a:pPr>
            <a:r>
              <a:rPr lang="en-GB" sz="1400" dirty="0">
                <a:solidFill>
                  <a:schemeClr val="bg1"/>
                </a:solidFill>
              </a:rPr>
              <a:t>Challenges: </a:t>
            </a:r>
          </a:p>
          <a:p>
            <a:pPr algn="l"/>
            <a:r>
              <a:rPr lang="en-GB" sz="1400" dirty="0">
                <a:solidFill>
                  <a:schemeClr val="bg1"/>
                </a:solidFill>
              </a:rPr>
              <a:t>Using </a:t>
            </a:r>
            <a:r>
              <a:rPr lang="en-GB" sz="1400" dirty="0" err="1">
                <a:solidFill>
                  <a:schemeClr val="bg1"/>
                </a:solidFill>
              </a:rPr>
              <a:t>Json</a:t>
            </a:r>
            <a:r>
              <a:rPr lang="en-GB" sz="1400" dirty="0">
                <a:solidFill>
                  <a:schemeClr val="bg1"/>
                </a:solidFill>
              </a:rPr>
              <a:t> and HTML </a:t>
            </a:r>
          </a:p>
          <a:p>
            <a:pPr marL="152400" indent="0" algn="l">
              <a:buNone/>
            </a:pPr>
            <a:r>
              <a:rPr lang="en-GB" sz="1400" dirty="0">
                <a:solidFill>
                  <a:schemeClr val="bg1"/>
                </a:solidFill>
              </a:rPr>
              <a:t>- Try to understand technologies better and explore other libraries </a:t>
            </a:r>
          </a:p>
          <a:p>
            <a:pPr algn="l"/>
            <a:endParaRPr lang="en-GB" sz="1400" dirty="0">
              <a:solidFill>
                <a:schemeClr val="bg1"/>
              </a:solidFill>
            </a:endParaRPr>
          </a:p>
          <a:p>
            <a:pPr marL="152400" indent="0" algn="l">
              <a:buNone/>
            </a:pPr>
            <a:r>
              <a:rPr lang="en-GB" sz="1400" dirty="0">
                <a:solidFill>
                  <a:schemeClr val="bg1"/>
                </a:solidFill>
              </a:rPr>
              <a:t>2. Time management</a:t>
            </a:r>
          </a:p>
          <a:p>
            <a:pPr marL="152400" indent="0" algn="l">
              <a:buNone/>
            </a:pPr>
            <a:r>
              <a:rPr lang="en-GB" sz="1400" dirty="0">
                <a:solidFill>
                  <a:schemeClr val="bg1"/>
                </a:solidFill>
              </a:rPr>
              <a:t>- Have more structure </a:t>
            </a:r>
          </a:p>
          <a:p>
            <a:pPr marL="895350" lvl="1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  <a:p>
            <a:pPr marL="152400" indent="0" algn="l">
              <a:buNone/>
            </a:pPr>
            <a:r>
              <a:rPr lang="en-GB" sz="1400" dirty="0">
                <a:solidFill>
                  <a:schemeClr val="bg1"/>
                </a:solidFill>
              </a:rPr>
              <a:t>3.  The topic we chose, it was hard to ”tell a story” from the dataset we were working</a:t>
            </a:r>
          </a:p>
          <a:p>
            <a:pPr marL="152400" indent="0" algn="l">
              <a:buNone/>
            </a:pPr>
            <a:endParaRPr lang="en-GB" sz="1400" dirty="0">
              <a:solidFill>
                <a:schemeClr val="bg1"/>
              </a:solidFill>
            </a:endParaRPr>
          </a:p>
          <a:p>
            <a:pPr marL="152400" indent="0" algn="l">
              <a:buNone/>
            </a:pPr>
            <a:r>
              <a:rPr lang="en-GB" sz="1400" dirty="0">
                <a:solidFill>
                  <a:schemeClr val="bg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286434293"/>
      </p:ext>
    </p:extLst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560</Words>
  <Application>Microsoft Macintosh PowerPoint</Application>
  <PresentationFormat>On-screen Show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Roboto</vt:lpstr>
      <vt:lpstr>Roboto Condensed</vt:lpstr>
      <vt:lpstr>Roboto Condensed Light</vt:lpstr>
      <vt:lpstr>Wingdings</vt:lpstr>
      <vt:lpstr>Series Screenwriter Portfolio Minitheme XL by Slidesgo</vt:lpstr>
      <vt:lpstr>Movies on Netflix</vt:lpstr>
      <vt:lpstr>01</vt:lpstr>
      <vt:lpstr>Purpose of this Project</vt:lpstr>
      <vt:lpstr>Flask</vt:lpstr>
      <vt:lpstr>Methodology: Data Sources</vt:lpstr>
      <vt:lpstr>Methodology: Data Extraction and Transformation</vt:lpstr>
      <vt:lpstr>Methodology: Data Loading and Data Visualisation</vt:lpstr>
      <vt:lpstr>Results</vt:lpstr>
      <vt:lpstr>Challenges and Conclusion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on Netflix</dc:title>
  <cp:lastModifiedBy>Eliyza Shafaq</cp:lastModifiedBy>
  <cp:revision>19</cp:revision>
  <dcterms:modified xsi:type="dcterms:W3CDTF">2023-02-23T19:36:37Z</dcterms:modified>
</cp:coreProperties>
</file>