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29"/>
  </p:notesMasterIdLst>
  <p:sldIdLst>
    <p:sldId id="323" r:id="rId5"/>
    <p:sldId id="324" r:id="rId6"/>
    <p:sldId id="325" r:id="rId7"/>
    <p:sldId id="321" r:id="rId8"/>
    <p:sldId id="326" r:id="rId9"/>
    <p:sldId id="327" r:id="rId10"/>
    <p:sldId id="332" r:id="rId11"/>
    <p:sldId id="328" r:id="rId12"/>
    <p:sldId id="330" r:id="rId13"/>
    <p:sldId id="329" r:id="rId14"/>
    <p:sldId id="331" r:id="rId15"/>
    <p:sldId id="319" r:id="rId16"/>
    <p:sldId id="313" r:id="rId17"/>
    <p:sldId id="314" r:id="rId18"/>
    <p:sldId id="311" r:id="rId19"/>
    <p:sldId id="312" r:id="rId20"/>
    <p:sldId id="309" r:id="rId21"/>
    <p:sldId id="310" r:id="rId22"/>
    <p:sldId id="307" r:id="rId23"/>
    <p:sldId id="308" r:id="rId24"/>
    <p:sldId id="315" r:id="rId25"/>
    <p:sldId id="316" r:id="rId26"/>
    <p:sldId id="317" r:id="rId27"/>
    <p:sldId id="318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278" autoAdjust="0"/>
    <p:restoredTop sz="92782" autoAdjust="0"/>
  </p:normalViewPr>
  <p:slideViewPr>
    <p:cSldViewPr>
      <p:cViewPr varScale="1">
        <p:scale>
          <a:sx n="81" d="100"/>
          <a:sy n="81" d="100"/>
        </p:scale>
        <p:origin x="-165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E49C-C502-487D-A3E3-0A3E19FEC4CF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D8BE-AE86-47BE-A7FD-ED2400F2E97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刺梨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TLR</a:t>
            </a:r>
            <a:r>
              <a:rPr lang="zh-TW" altLang="en-US" dirty="0" smtClean="0">
                <a:sym typeface="Wingdings"/>
              </a:rPr>
              <a:t>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IL10</a:t>
            </a:r>
            <a:r>
              <a:rPr lang="en-US" altLang="zh-TW" dirty="0" smtClean="0">
                <a:sym typeface="Wingdings"/>
              </a:rPr>
              <a:t>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IL4</a:t>
            </a:r>
            <a:r>
              <a:rPr lang="en-US" altLang="zh-TW" dirty="0" smtClean="0">
                <a:sym typeface="Wingdings"/>
              </a:rPr>
              <a:t></a:t>
            </a:r>
          </a:p>
          <a:p>
            <a:pPr marL="228600" indent="-228600">
              <a:buNone/>
            </a:pPr>
            <a:endParaRPr lang="en-US" altLang="zh-TW" dirty="0" smtClean="0">
              <a:sym typeface="Wingdings"/>
            </a:endParaRPr>
          </a:p>
          <a:p>
            <a:pPr marL="228600" indent="-228600">
              <a:buNone/>
            </a:pPr>
            <a:r>
              <a:rPr lang="zh-TW" altLang="en-US" dirty="0" smtClean="0">
                <a:sym typeface="Wingdings"/>
              </a:rPr>
              <a:t>發炎物質</a:t>
            </a:r>
            <a:endParaRPr lang="en-US" altLang="zh-TW" dirty="0" smtClean="0">
              <a:sym typeface="Wingdings"/>
            </a:endParaRPr>
          </a:p>
          <a:p>
            <a:pPr marL="228600" indent="-228600">
              <a:buNone/>
            </a:pPr>
            <a:r>
              <a:rPr lang="en-US" altLang="zh-TW" dirty="0" smtClean="0">
                <a:sym typeface="Wingdings"/>
              </a:rPr>
              <a:t>1.</a:t>
            </a:r>
            <a:r>
              <a:rPr lang="zh-TW" altLang="en-US" dirty="0" smtClean="0">
                <a:sym typeface="Wingdings"/>
              </a:rPr>
              <a:t> 嗜中性白血球凋亡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ED8BE-AE86-47BE-A7FD-ED2400F2E97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9539-2070-4786-A863-E874DF88BC0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B2D1-D8E5-4931-B885-7F411C9F8D8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7414712" y="0"/>
            <a:ext cx="17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CONFIDENTIAL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圖片 9" descr="TCI Gene 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2"/>
            <a:ext cx="698697" cy="836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7414712" y="0"/>
            <a:ext cx="17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CONFIDENTIAL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圖片 9" descr="TCI Gene 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2"/>
            <a:ext cx="698697" cy="836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8570E-3A7D-458F-8125-94FDEAD3086E}" type="datetimeFigureOut">
              <a:rPr lang="zh-TW" altLang="en-US" smtClean="0"/>
              <a:pPr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50D6-DF4E-4BB8-988A-6B1D4486F0E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7414712" y="0"/>
            <a:ext cx="17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CONFIDENTIAL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圖片 9" descr="TCI Gene 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2"/>
            <a:ext cx="698697" cy="8367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R1 </a:t>
            </a:r>
            <a:r>
              <a:rPr lang="zh-TW" altLang="en-US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晶片刺梨功效分析</a:t>
            </a:r>
            <a:endParaRPr lang="zh-TW" altLang="en-US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2016/08/22</a:t>
            </a:r>
          </a:p>
          <a:p>
            <a:r>
              <a:rPr lang="en-US" altLang="zh-TW" sz="2800" dirty="0" smtClean="0">
                <a:latin typeface="Arial" pitchFamily="34" charset="0"/>
                <a:cs typeface="Arial" pitchFamily="34" charset="0"/>
              </a:rPr>
              <a:t>Jade &amp; Angela</a:t>
            </a:r>
            <a:endParaRPr lang="zh-TW" alt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擷取1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2000240"/>
            <a:ext cx="4126511" cy="3802399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刺梨促進細胞修復</a:t>
            </a:r>
            <a:endParaRPr lang="zh-TW" altLang="en-US" sz="3600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28936" y="1412776"/>
            <a:ext cx="3788281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CDC6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在細胞週期中調控 </a:t>
            </a:r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複製</a:t>
            </a:r>
            <a:endParaRPr lang="zh-TW" altLang="en-US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1480" y="5857892"/>
            <a:ext cx="8032968" cy="461665"/>
          </a:xfrm>
          <a:prstGeom prst="rect">
            <a:avLst/>
          </a:prstGeom>
          <a:solidFill>
            <a:srgbClr val="FFCC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在發炎時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加入刺梨後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讓細胞進入細胞週期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促進細胞修復</a:t>
            </a:r>
            <a:endParaRPr lang="en-US" altLang="zh-TW" sz="2400" b="1" dirty="0" smtClean="0">
              <a:solidFill>
                <a:srgbClr val="0070C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9149552">
            <a:off x="3641025" y="3170856"/>
            <a:ext cx="1681593" cy="182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57488" y="200024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6hr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CDC6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參與</a:t>
            </a:r>
            <a:r>
              <a:rPr lang="zh-TW" altLang="en-US" sz="3600" b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促進</a:t>
            </a:r>
            <a:r>
              <a:rPr lang="zh-TW" altLang="en-US" sz="3600" b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細胞增生的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生物途徑</a:t>
            </a:r>
            <a:endParaRPr lang="zh-TW" altLang="en-US" sz="3600" dirty="0"/>
          </a:p>
        </p:txBody>
      </p:sp>
      <p:pic>
        <p:nvPicPr>
          <p:cNvPr id="4" name="內容版面配置區 3" descr="擷取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38" y="1600200"/>
            <a:ext cx="7539523" cy="4525963"/>
          </a:xfrm>
        </p:spPr>
      </p:pic>
      <p:sp>
        <p:nvSpPr>
          <p:cNvPr id="5" name="橢圓 4"/>
          <p:cNvSpPr/>
          <p:nvPr/>
        </p:nvSpPr>
        <p:spPr>
          <a:xfrm>
            <a:off x="2428860" y="3071810"/>
            <a:ext cx="78581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14678" y="1214422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Mitotic G1 - G1/S phases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補充 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pathway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分析細節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 descr="擷取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4420"/>
            <a:ext cx="8229600" cy="3837522"/>
          </a:xfrm>
        </p:spPr>
      </p:pic>
      <p:sp>
        <p:nvSpPr>
          <p:cNvPr id="4" name="文字方塊 3"/>
          <p:cNvSpPr txBox="1"/>
          <p:nvPr/>
        </p:nvSpPr>
        <p:spPr>
          <a:xfrm>
            <a:off x="2210519" y="135729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43042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00760" y="1857364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074"/>
            <a:ext cx="8229600" cy="4222215"/>
          </a:xfrm>
        </p:spPr>
      </p:pic>
      <p:sp>
        <p:nvSpPr>
          <p:cNvPr id="5" name="文字方塊 4"/>
          <p:cNvSpPr txBox="1"/>
          <p:nvPr/>
        </p:nvSpPr>
        <p:spPr>
          <a:xfrm>
            <a:off x="2210519" y="135729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9996"/>
            <a:ext cx="8229600" cy="3766370"/>
          </a:xfrm>
        </p:spPr>
      </p:pic>
      <p:sp>
        <p:nvSpPr>
          <p:cNvPr id="5" name="文字方塊 4"/>
          <p:cNvSpPr txBox="1"/>
          <p:nvPr/>
        </p:nvSpPr>
        <p:spPr>
          <a:xfrm>
            <a:off x="2210519" y="135729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43042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857620" y="2357430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 descr="擷取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43182"/>
            <a:ext cx="8229600" cy="695459"/>
          </a:xfrm>
        </p:spPr>
      </p:pic>
      <p:sp>
        <p:nvSpPr>
          <p:cNvPr id="4" name="文字方塊 3"/>
          <p:cNvSpPr txBox="1"/>
          <p:nvPr/>
        </p:nvSpPr>
        <p:spPr>
          <a:xfrm>
            <a:off x="2210519" y="1357298"/>
            <a:ext cx="525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3387"/>
            <a:ext cx="8229600" cy="3879589"/>
          </a:xfrm>
        </p:spPr>
      </p:pic>
      <p:sp>
        <p:nvSpPr>
          <p:cNvPr id="5" name="文字方塊 4"/>
          <p:cNvSpPr txBox="1"/>
          <p:nvPr/>
        </p:nvSpPr>
        <p:spPr>
          <a:xfrm>
            <a:off x="2051613" y="135729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643042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429520" y="2071678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500306"/>
            <a:ext cx="8229600" cy="1357801"/>
          </a:xfrm>
        </p:spPr>
      </p:pic>
      <p:sp>
        <p:nvSpPr>
          <p:cNvPr id="6" name="文字方塊 5"/>
          <p:cNvSpPr txBox="1"/>
          <p:nvPr/>
        </p:nvSpPr>
        <p:spPr>
          <a:xfrm>
            <a:off x="2051613" y="135729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 descr="擷取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0311"/>
            <a:ext cx="8229600" cy="3885740"/>
          </a:xfrm>
        </p:spPr>
      </p:pic>
      <p:sp>
        <p:nvSpPr>
          <p:cNvPr id="5" name="文字方塊 4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51613" y="135729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24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857356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500958" y="2214554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1. </a:t>
            </a:r>
            <a:r>
              <a:rPr lang="zh-TW" altLang="en-US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刺梨提升免疫力與抗發炎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2. </a:t>
            </a:r>
            <a:r>
              <a:rPr lang="zh-TW" altLang="en-US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增強 </a:t>
            </a: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DNA</a:t>
            </a:r>
            <a:r>
              <a:rPr lang="zh-TW" altLang="en-US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複製與修復</a:t>
            </a:r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3. </a:t>
            </a:r>
            <a:r>
              <a:rPr lang="zh-TW" altLang="en-US" sz="28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促進細胞修復</a:t>
            </a:r>
            <a:endParaRPr lang="en-US" altLang="zh-TW" sz="28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標題 13"/>
          <p:cNvSpPr>
            <a:spLocks noGrp="1"/>
          </p:cNvSpPr>
          <p:nvPr>
            <p:ph type="title"/>
          </p:nvPr>
        </p:nvSpPr>
        <p:spPr>
          <a:xfrm>
            <a:off x="467544" y="242392"/>
            <a:ext cx="8229600" cy="95436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刺梨功效總結</a:t>
            </a:r>
            <a:endParaRPr lang="zh-TW" altLang="en-US" sz="3600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 descr="擷取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3984"/>
            <a:ext cx="8229600" cy="4218395"/>
          </a:xfrm>
        </p:spPr>
      </p:pic>
      <p:sp>
        <p:nvSpPr>
          <p:cNvPr id="5" name="文字方塊 4"/>
          <p:cNvSpPr txBox="1"/>
          <p:nvPr/>
        </p:nvSpPr>
        <p:spPr>
          <a:xfrm>
            <a:off x="2051613" y="1357298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24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7"/>
            <a:ext cx="8929718" cy="114300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與刺梨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1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0592"/>
            <a:ext cx="8229600" cy="3825179"/>
          </a:xfrm>
        </p:spPr>
      </p:pic>
      <p:sp>
        <p:nvSpPr>
          <p:cNvPr id="5" name="文字方塊 4"/>
          <p:cNvSpPr txBox="1"/>
          <p:nvPr/>
        </p:nvSpPr>
        <p:spPr>
          <a:xfrm>
            <a:off x="1303148" y="135729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+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cs typeface="Arial Unicode MS" pitchFamily="34" charset="-120"/>
              </a:rPr>
              <a:t>+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1785918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000760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2844" y="274637"/>
            <a:ext cx="9001156" cy="114300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與刺梨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428868"/>
            <a:ext cx="8229600" cy="1278868"/>
          </a:xfrm>
        </p:spPr>
      </p:pic>
      <p:sp>
        <p:nvSpPr>
          <p:cNvPr id="6" name="文字方塊 5"/>
          <p:cNvSpPr txBox="1"/>
          <p:nvPr/>
        </p:nvSpPr>
        <p:spPr>
          <a:xfrm>
            <a:off x="1303148" y="1357298"/>
            <a:ext cx="66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7"/>
            <a:ext cx="8715436" cy="114300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與刺梨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活化的整體生物路徑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9824"/>
            <a:ext cx="8229600" cy="3726715"/>
          </a:xfrm>
        </p:spPr>
      </p:pic>
      <p:sp>
        <p:nvSpPr>
          <p:cNvPr id="6" name="文字方塊 5"/>
          <p:cNvSpPr txBox="1"/>
          <p:nvPr/>
        </p:nvSpPr>
        <p:spPr>
          <a:xfrm>
            <a:off x="-71470" y="6072206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所有的路徑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紅色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皆顯著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p-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valaue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&lt;0.05,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而顏色越深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咖啡色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代表此路徑有更顯著差異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03148" y="1357298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572000" y="1857364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929322" y="1928802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43306" y="2428868"/>
            <a:ext cx="1285884" cy="11430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5143504" y="4357694"/>
            <a:ext cx="1285884" cy="12858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7"/>
            <a:ext cx="8786874" cy="1143000"/>
          </a:xfrm>
        </p:spPr>
        <p:txBody>
          <a:bodyPr>
            <a:noAutofit/>
          </a:bodyPr>
          <a:lstStyle/>
          <a:p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加入 </a:t>
            </a:r>
            <a:r>
              <a:rPr lang="en-US" altLang="zh-TW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與刺梨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,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活化的主要生物路徑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內容版面配置區 3" descr="擷取1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214554"/>
            <a:ext cx="8229600" cy="2536010"/>
          </a:xfrm>
        </p:spPr>
      </p:pic>
      <p:sp>
        <p:nvSpPr>
          <p:cNvPr id="6" name="文字方塊 5"/>
          <p:cNvSpPr txBox="1"/>
          <p:nvPr/>
        </p:nvSpPr>
        <p:spPr>
          <a:xfrm>
            <a:off x="1303148" y="1357298"/>
            <a:ext cx="672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6hr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LPS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與刺梨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24hr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基因表現量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&gt;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54360"/>
          </a:xfrm>
        </p:spPr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刺梨功效</a:t>
            </a:r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R1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晶片實驗設計</a:t>
            </a:r>
            <a:endParaRPr lang="zh-TW" altLang="en-US" sz="3600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8" name="文字方塊 57"/>
          <p:cNvSpPr txBox="1">
            <a:spLocks noChangeArrowheads="1"/>
          </p:cNvSpPr>
          <p:nvPr/>
        </p:nvSpPr>
        <p:spPr bwMode="auto">
          <a:xfrm>
            <a:off x="1763688" y="4077072"/>
            <a:ext cx="255521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TW" altLang="en-US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加入 </a:t>
            </a:r>
            <a:r>
              <a:rPr lang="en-US" altLang="zh-TW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10 </a:t>
            </a:r>
            <a:r>
              <a:rPr lang="en-US" altLang="zh-TW" sz="1400" dirty="0" err="1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μg</a:t>
            </a:r>
            <a:r>
              <a:rPr lang="en-US" altLang="zh-TW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/ml</a:t>
            </a:r>
            <a:r>
              <a:rPr kumimoji="0" lang="zh-TW" altLang="en-US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kumimoji="0" lang="en-US" altLang="zh-TW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LPS </a:t>
            </a:r>
            <a:r>
              <a:rPr kumimoji="0" lang="zh-TW" altLang="en-US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刺激發炎，模擬發炎狀態</a:t>
            </a:r>
            <a:endParaRPr kumimoji="0" lang="en-US" altLang="zh-TW" sz="14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" name="群組 24"/>
          <p:cNvGrpSpPr/>
          <p:nvPr/>
        </p:nvGrpSpPr>
        <p:grpSpPr>
          <a:xfrm>
            <a:off x="1440722" y="2780928"/>
            <a:ext cx="936104" cy="1440160"/>
            <a:chOff x="4427984" y="2564904"/>
            <a:chExt cx="936104" cy="1008112"/>
          </a:xfrm>
        </p:grpSpPr>
        <p:cxnSp>
          <p:nvCxnSpPr>
            <p:cNvPr id="21" name="直線單箭頭接點 20"/>
            <p:cNvCxnSpPr/>
            <p:nvPr/>
          </p:nvCxnSpPr>
          <p:spPr>
            <a:xfrm>
              <a:off x="4427984" y="2564904"/>
              <a:ext cx="0" cy="100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弧形 23"/>
            <p:cNvSpPr/>
            <p:nvPr/>
          </p:nvSpPr>
          <p:spPr>
            <a:xfrm flipH="1">
              <a:off x="4427984" y="2708920"/>
              <a:ext cx="936104" cy="72008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5" name="群組 24"/>
          <p:cNvGrpSpPr/>
          <p:nvPr/>
        </p:nvGrpSpPr>
        <p:grpSpPr>
          <a:xfrm>
            <a:off x="539552" y="1393612"/>
            <a:ext cx="1800200" cy="1315308"/>
            <a:chOff x="3347864" y="1340768"/>
            <a:chExt cx="1800200" cy="1315308"/>
          </a:xfrm>
        </p:grpSpPr>
        <p:pic>
          <p:nvPicPr>
            <p:cNvPr id="3" name="Picture 6" descr="C:\Users\peggy.shih\Desktop\下載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6384" y="1340768"/>
              <a:ext cx="1647002" cy="754049"/>
            </a:xfrm>
            <a:prstGeom prst="rect">
              <a:avLst/>
            </a:prstGeom>
            <a:noFill/>
          </p:spPr>
        </p:pic>
        <p:sp>
          <p:nvSpPr>
            <p:cNvPr id="4" name="文字方塊 3"/>
            <p:cNvSpPr txBox="1"/>
            <p:nvPr/>
          </p:nvSpPr>
          <p:spPr>
            <a:xfrm>
              <a:off x="3347864" y="2132856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THP-1</a:t>
              </a:r>
            </a:p>
            <a:p>
              <a:pPr algn="ctr"/>
              <a:r>
                <a:rPr lang="zh-TW" altLang="en-US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人類單核球細胞</a:t>
              </a:r>
              <a:endParaRPr lang="zh-TW" altLang="en-US" sz="1400" dirty="0"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6" name="群組 21"/>
          <p:cNvGrpSpPr/>
          <p:nvPr/>
        </p:nvGrpSpPr>
        <p:grpSpPr>
          <a:xfrm>
            <a:off x="2051720" y="2708920"/>
            <a:ext cx="3347864" cy="738664"/>
            <a:chOff x="5471030" y="2348880"/>
            <a:chExt cx="3347864" cy="738664"/>
          </a:xfrm>
        </p:grpSpPr>
        <p:sp>
          <p:nvSpPr>
            <p:cNvPr id="26" name="菱形 25"/>
            <p:cNvSpPr/>
            <p:nvPr/>
          </p:nvSpPr>
          <p:spPr>
            <a:xfrm>
              <a:off x="5471030" y="2348880"/>
              <a:ext cx="1440160" cy="720080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刺梨</a:t>
              </a:r>
              <a:endParaRPr lang="zh-TW" altLang="en-US" b="1" dirty="0"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  <p:sp>
          <p:nvSpPr>
            <p:cNvPr id="27" name="文字方塊 57"/>
            <p:cNvSpPr txBox="1">
              <a:spLocks noChangeArrowheads="1"/>
            </p:cNvSpPr>
            <p:nvPr/>
          </p:nvSpPr>
          <p:spPr bwMode="auto">
            <a:xfrm>
              <a:off x="6695166" y="2348880"/>
              <a:ext cx="2123728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作用濃度：</a:t>
              </a:r>
              <a:r>
                <a:rPr lang="en-US" altLang="zh-TW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2 </a:t>
              </a:r>
              <a:r>
                <a:rPr kumimoji="0" lang="en-US" altLang="zh-TW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mg/ml</a:t>
              </a:r>
            </a:p>
            <a:p>
              <a:pPr algn="ctr">
                <a:lnSpc>
                  <a:spcPct val="150000"/>
                </a:lnSpc>
              </a:pPr>
              <a:r>
                <a:rPr lang="zh-TW" altLang="en-US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作用時間：</a:t>
              </a:r>
              <a:r>
                <a:rPr lang="en-US" altLang="zh-TW" sz="1400" dirty="0" smtClean="0"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6hr, 24hr</a:t>
              </a:r>
              <a:endParaRPr kumimoji="0" lang="zh-TW" altLang="en-US" sz="1400" dirty="0"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cxnSp>
        <p:nvCxnSpPr>
          <p:cNvPr id="29" name="直線單箭頭接點 28"/>
          <p:cNvCxnSpPr/>
          <p:nvPr/>
        </p:nvCxnSpPr>
        <p:spPr>
          <a:xfrm>
            <a:off x="1440722" y="4365104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閃電 30"/>
          <p:cNvSpPr/>
          <p:nvPr/>
        </p:nvSpPr>
        <p:spPr>
          <a:xfrm rot="826581" flipH="1">
            <a:off x="1652580" y="3640858"/>
            <a:ext cx="648072" cy="648072"/>
          </a:xfrm>
          <a:prstGeom prst="lightningBol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60418" name="Picture 2" descr="「RNA chip」的圖片搜尋結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622" y="4941168"/>
            <a:ext cx="1368152" cy="1465878"/>
          </a:xfrm>
          <a:prstGeom prst="rect">
            <a:avLst/>
          </a:prstGeom>
          <a:noFill/>
        </p:spPr>
      </p:pic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508104" y="2636912"/>
          <a:ext cx="3312368" cy="3749040"/>
        </p:xfrm>
        <a:graphic>
          <a:graphicData uri="http://schemas.openxmlformats.org/drawingml/2006/table">
            <a:tbl>
              <a:tblPr/>
              <a:tblGrid>
                <a:gridCol w="1075942"/>
                <a:gridCol w="2236426"/>
              </a:tblGrid>
              <a:tr h="210534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TW" altLang="en-US" sz="1400" b="0" i="0" u="none" strike="noStrike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晶片編號與刺梨樣品</a:t>
                      </a:r>
                      <a:endParaRPr lang="en-US" altLang="zh-TW" sz="1400" b="0" i="0" u="none" strike="noStrike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 dirty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3140906773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THP-1_mock_1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3140906776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THP-1_mock_3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 dirty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3140906777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THP-1_968_6hr_1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3140906779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THP-1_968_6hr_3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THP-1_LPS_6hr_1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THP-1_LPS_6hr_2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3140906782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THP-1_968+LPS_6hr_1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 dirty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3140906783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THP-1_968+LPS_6hr_3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3140906785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THP-1_968_24hr_1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3140906786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THP-1_968_24hr_2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3140906787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THP-1_968_24hr_3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3140906788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THP-1_LPS_24hr_2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3140906789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THP-1_LPS_24hr_3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3140906790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THP-1_968+LPS_24hr_1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05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TW" sz="1000" b="0" i="0" u="none" strike="noStrike" dirty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3140906791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THP-1_968+LPS_24hr_2</a:t>
                      </a: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3" name="文字方塊 57"/>
          <p:cNvSpPr txBox="1">
            <a:spLocks noChangeArrowheads="1"/>
          </p:cNvSpPr>
          <p:nvPr/>
        </p:nvSpPr>
        <p:spPr bwMode="auto">
          <a:xfrm>
            <a:off x="2195736" y="6021288"/>
            <a:ext cx="1296144" cy="3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zh-TW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R1 </a:t>
            </a:r>
            <a:r>
              <a:rPr kumimoji="0" lang="zh-TW" altLang="en-US" sz="14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晶片分析</a:t>
            </a:r>
            <a:endParaRPr kumimoji="0" lang="en-US" altLang="zh-TW" sz="14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R1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晶片分析篩選條件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基因表現量的倍率差異大於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2.8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倍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83568" y="1628800"/>
          <a:ext cx="7786743" cy="194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4915"/>
                <a:gridCol w="2630408"/>
                <a:gridCol w="2811420"/>
              </a:tblGrid>
              <a:tr h="5857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968</a:t>
                      </a:r>
                      <a:r>
                        <a:rPr lang="en-US" altLang="zh-TW" sz="2000" baseline="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 only</a:t>
                      </a:r>
                      <a:endParaRPr lang="zh-TW" altLang="en-US" sz="2000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LPS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only</a:t>
                      </a:r>
                      <a:endParaRPr lang="zh-TW" altLang="en-US" sz="2000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968+LPS</a:t>
                      </a:r>
                      <a:endParaRPr lang="zh-TW" altLang="en-US" sz="2000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1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1.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免疫力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2. DNA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修復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細胞修復</a:t>
                      </a:r>
                      <a:endParaRPr lang="zh-TW" altLang="en-US" sz="2000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1.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發炎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2.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細胞凋亡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1.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免疫力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2. DNA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修復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3. DNA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複製</a:t>
                      </a:r>
                      <a:endParaRPr lang="en-US" altLang="zh-TW" sz="2000" dirty="0" smtClean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TW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4. </a:t>
                      </a:r>
                      <a:r>
                        <a:rPr lang="zh-TW" altLang="en-US" sz="2000" dirty="0" smtClean="0">
                          <a:latin typeface="Arial" pitchFamily="34" charset="0"/>
                          <a:ea typeface="微軟正黑體" pitchFamily="34" charset="-120"/>
                          <a:cs typeface="Arial" pitchFamily="34" charset="0"/>
                        </a:rPr>
                        <a:t>蛋白質新生</a:t>
                      </a:r>
                      <a:endParaRPr lang="zh-TW" altLang="en-US" sz="2000" dirty="0">
                        <a:latin typeface="Arial" pitchFamily="34" charset="0"/>
                        <a:ea typeface="微軟正黑體" pitchFamily="34" charset="-12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標題 13"/>
          <p:cNvSpPr txBox="1">
            <a:spLocks/>
          </p:cNvSpPr>
          <p:nvPr/>
        </p:nvSpPr>
        <p:spPr>
          <a:xfrm>
            <a:off x="467544" y="188640"/>
            <a:ext cx="8229600" cy="95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刺梨活化的生物機制</a:t>
            </a:r>
            <a:endParaRPr kumimoji="0" lang="zh-TW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擷取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009463"/>
            <a:ext cx="4170473" cy="3848429"/>
          </a:xfrm>
          <a:prstGeom prst="rect">
            <a:avLst/>
          </a:prstGeom>
        </p:spPr>
      </p:pic>
      <p:pic>
        <p:nvPicPr>
          <p:cNvPr id="13" name="內容版面配置區 12" descr="擷取100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2175939"/>
            <a:ext cx="3929090" cy="361051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刺梨提升免疫力與抗發炎</a:t>
            </a:r>
            <a:endParaRPr lang="zh-TW" altLang="en-US" sz="3600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85918" y="1500174"/>
            <a:ext cx="544251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IL-10, IL6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為發炎因子</a:t>
            </a:r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提升基因表現有助於對抗病毒</a:t>
            </a:r>
            <a:endParaRPr lang="zh-TW" altLang="en-US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00100" y="6000768"/>
            <a:ext cx="7109639" cy="461665"/>
          </a:xfrm>
          <a:prstGeom prst="rect">
            <a:avLst/>
          </a:prstGeom>
          <a:solidFill>
            <a:srgbClr val="FFCC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在發炎時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加入刺梨後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會增強免疫力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對抗外來病原</a:t>
            </a:r>
            <a:endParaRPr lang="zh-TW" altLang="en-US" sz="2400" b="1" dirty="0">
              <a:solidFill>
                <a:srgbClr val="0070C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8" name="向右箭號 7"/>
          <p:cNvSpPr/>
          <p:nvPr/>
        </p:nvSpPr>
        <p:spPr>
          <a:xfrm rot="19149552">
            <a:off x="1640761" y="3099419"/>
            <a:ext cx="1681593" cy="182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149552">
            <a:off x="5784166" y="3242295"/>
            <a:ext cx="1681593" cy="182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57224" y="207167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6hr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11344" y="21431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6hr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4282" y="274637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IL-10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與 </a:t>
            </a:r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IL-6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提升免疫力與抗發炎的生物途徑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00774" y="128586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Signaling by Interleukins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7" name="內容版面配置區 6" descr="擷取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770" y="1600200"/>
            <a:ext cx="8074460" cy="4525963"/>
          </a:xfrm>
        </p:spPr>
      </p:pic>
      <p:sp>
        <p:nvSpPr>
          <p:cNvPr id="9" name="橢圓 8"/>
          <p:cNvSpPr/>
          <p:nvPr/>
        </p:nvSpPr>
        <p:spPr>
          <a:xfrm>
            <a:off x="7358082" y="2428868"/>
            <a:ext cx="785818" cy="135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928926" y="4071942"/>
            <a:ext cx="785818" cy="135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擷取1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1928802"/>
            <a:ext cx="4143404" cy="3824680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刺梨增強 </a:t>
            </a:r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複製與修復</a:t>
            </a:r>
            <a:endParaRPr lang="zh-TW" altLang="en-US" sz="3600" b="1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143240" y="1428736"/>
            <a:ext cx="330096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CDT1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是 </a:t>
            </a:r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複製的起始因子</a:t>
            </a:r>
            <a:endParaRPr lang="zh-TW" altLang="en-US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0936" y="5949280"/>
            <a:ext cx="8864543" cy="461665"/>
          </a:xfrm>
          <a:prstGeom prst="rect">
            <a:avLst/>
          </a:prstGeom>
          <a:solidFill>
            <a:srgbClr val="FFCC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在發炎時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加入刺梨後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活化 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複製因子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,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增強 </a:t>
            </a:r>
            <a:r>
              <a:rPr lang="en-US" altLang="zh-TW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sz="2400" b="1" dirty="0" smtClean="0">
                <a:solidFill>
                  <a:srgbClr val="0070C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複製與修復</a:t>
            </a:r>
            <a:endParaRPr lang="en-US" altLang="zh-TW" sz="2400" b="1" dirty="0" smtClean="0">
              <a:solidFill>
                <a:srgbClr val="0070C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向右箭號 6"/>
          <p:cNvSpPr/>
          <p:nvPr/>
        </p:nvSpPr>
        <p:spPr>
          <a:xfrm rot="19149552">
            <a:off x="4212530" y="2456477"/>
            <a:ext cx="1681593" cy="182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857488" y="207167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6hr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CDT1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參與 </a:t>
            </a:r>
            <a:r>
              <a:rPr lang="en-US" altLang="zh-TW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DNA </a:t>
            </a:r>
            <a:r>
              <a:rPr lang="zh-TW" altLang="en-US" sz="3600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複製與修復的生物途徑</a:t>
            </a:r>
            <a:endParaRPr lang="zh-TW" altLang="en-US" sz="3600" dirty="0"/>
          </a:p>
        </p:txBody>
      </p:sp>
      <p:pic>
        <p:nvPicPr>
          <p:cNvPr id="4" name="內容版面配置區 3" descr="擷取1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3250"/>
            <a:ext cx="8229600" cy="3819863"/>
          </a:xfrm>
        </p:spPr>
      </p:pic>
      <p:sp>
        <p:nvSpPr>
          <p:cNvPr id="5" name="文字方塊 4"/>
          <p:cNvSpPr txBox="1"/>
          <p:nvPr/>
        </p:nvSpPr>
        <p:spPr>
          <a:xfrm>
            <a:off x="2428860" y="1428736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Activation of the pre-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replicative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complex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3357554" y="3071810"/>
            <a:ext cx="785818" cy="357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812</Words>
  <Application>Microsoft Office PowerPoint</Application>
  <PresentationFormat>如螢幕大小 (4:3)</PresentationFormat>
  <Paragraphs>119</Paragraphs>
  <Slides>24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Office 佈景主題</vt:lpstr>
      <vt:lpstr>3_Office 佈景主題</vt:lpstr>
      <vt:lpstr>2_Office 佈景主題</vt:lpstr>
      <vt:lpstr>1_Office 佈景主題</vt:lpstr>
      <vt:lpstr>R1 晶片刺梨功效分析</vt:lpstr>
      <vt:lpstr>刺梨功效總結</vt:lpstr>
      <vt:lpstr>刺梨功效 R1 晶片實驗設計</vt:lpstr>
      <vt:lpstr>R1晶片分析篩選條件</vt:lpstr>
      <vt:lpstr>投影片 5</vt:lpstr>
      <vt:lpstr>刺梨提升免疫力與抗發炎</vt:lpstr>
      <vt:lpstr>IL-10 與 IL-6 提升免疫力與抗發炎的生物途徑</vt:lpstr>
      <vt:lpstr>刺梨增強 DNA 複製與修復</vt:lpstr>
      <vt:lpstr>CDT1 參與 DNA 複製與修復的生物途徑</vt:lpstr>
      <vt:lpstr>刺梨促進細胞修復</vt:lpstr>
      <vt:lpstr>CDC6 參與促進細胞增生的生物途徑</vt:lpstr>
      <vt:lpstr>補充 pathway 分析細節</vt:lpstr>
      <vt:lpstr>加入刺梨,活化的整體生物路徑</vt:lpstr>
      <vt:lpstr>加入刺梨,活化的主要生物路徑</vt:lpstr>
      <vt:lpstr>加入刺梨,活化的整體生物路徑</vt:lpstr>
      <vt:lpstr>加入刺梨,活化的主要生物路徑</vt:lpstr>
      <vt:lpstr>加入 LPS,活化的整體生物路徑</vt:lpstr>
      <vt:lpstr>加入 LPS,活化的主要生物路徑</vt:lpstr>
      <vt:lpstr>加入 LPS,活化的整體生物路徑</vt:lpstr>
      <vt:lpstr>加入 LPS,活化的主要生物路徑</vt:lpstr>
      <vt:lpstr>加入 LPS 與刺梨,活化的整體生物路徑</vt:lpstr>
      <vt:lpstr>加入 LPS 與刺梨,活化的主要生物路徑</vt:lpstr>
      <vt:lpstr>加入 LPS 與刺梨,活化的整體生物路徑</vt:lpstr>
      <vt:lpstr>加入 LPS 與刺梨,活化的主要生物路徑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Jade.Hou</cp:lastModifiedBy>
  <cp:revision>122</cp:revision>
  <dcterms:created xsi:type="dcterms:W3CDTF">2017-08-16T05:41:52Z</dcterms:created>
  <dcterms:modified xsi:type="dcterms:W3CDTF">2017-08-23T04:04:05Z</dcterms:modified>
</cp:coreProperties>
</file>