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61" r:id="rId6"/>
    <p:sldId id="272" r:id="rId7"/>
    <p:sldId id="273" r:id="rId8"/>
    <p:sldId id="259" r:id="rId9"/>
    <p:sldId id="274" r:id="rId10"/>
    <p:sldId id="275" r:id="rId11"/>
    <p:sldId id="260" r:id="rId12"/>
    <p:sldId id="277" r:id="rId13"/>
    <p:sldId id="27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5" autoAdjust="0"/>
    <p:restoredTop sz="81364" autoAdjust="0"/>
  </p:normalViewPr>
  <p:slideViewPr>
    <p:cSldViewPr>
      <p:cViewPr varScale="1">
        <p:scale>
          <a:sx n="71" d="100"/>
          <a:sy n="71" d="100"/>
        </p:scale>
        <p:origin x="-18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06232-B3B6-4CAB-84AB-75438D0A9D2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B6C1C-71FB-434B-9C9C-17C3D82FE9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avid.ncifcrf.gov/kegg.jsp?path=hsa05134$Legionellosis&amp;termId=550028877&amp;source=kegg" TargetMode="External"/><Relationship Id="rId13" Type="http://schemas.openxmlformats.org/officeDocument/2006/relationships/hyperlink" Target="https://david.ncifcrf.gov/kegg.jsp?path=hsa04640$Hematopoietic%20cell%20lineage&amp;termId=550028799&amp;source=kegg" TargetMode="External"/><Relationship Id="rId18" Type="http://schemas.openxmlformats.org/officeDocument/2006/relationships/hyperlink" Target="https://david.ncifcrf.gov/kegg.jsp?path=hsa05020$Prion%20diseases&amp;termId=550028864&amp;source=kegg" TargetMode="External"/><Relationship Id="rId3" Type="http://schemas.openxmlformats.org/officeDocument/2006/relationships/hyperlink" Target="https://david.ncifcrf.gov/kegg.jsp?path=hsa04668$TNF%20signaling%20pathway&amp;termId=550028805&amp;source=kegg" TargetMode="External"/><Relationship Id="rId21" Type="http://schemas.openxmlformats.org/officeDocument/2006/relationships/hyperlink" Target="https://david.ncifcrf.gov/kegg.jsp?path=hsa04151$PI3K-Akt%20signaling%20pathway&amp;termId=550028768&amp;source=kegg" TargetMode="External"/><Relationship Id="rId7" Type="http://schemas.openxmlformats.org/officeDocument/2006/relationships/hyperlink" Target="https://david.ncifcrf.gov/kegg.jsp?path=hsa05144$Malaria&amp;termId=550028881&amp;source=kegg" TargetMode="External"/><Relationship Id="rId12" Type="http://schemas.openxmlformats.org/officeDocument/2006/relationships/hyperlink" Target="https://david.ncifcrf.gov/kegg.jsp?path=hsa04666$Fc%20gamma%20R-mediated%20phagocytosis&amp;termId=550028804&amp;source=kegg" TargetMode="External"/><Relationship Id="rId17" Type="http://schemas.openxmlformats.org/officeDocument/2006/relationships/hyperlink" Target="https://david.ncifcrf.gov/kegg.jsp?path=hsa05143$African%20trypanosomiasis&amp;termId=550028880&amp;source=kegg" TargetMode="External"/><Relationship Id="rId2" Type="http://schemas.openxmlformats.org/officeDocument/2006/relationships/slide" Target="../slides/slide12.xml"/><Relationship Id="rId16" Type="http://schemas.openxmlformats.org/officeDocument/2006/relationships/hyperlink" Target="https://david.ncifcrf.gov/kegg.jsp?path=hsa05133$Pertussis&amp;termId=550028876&amp;source=kegg" TargetMode="External"/><Relationship Id="rId20" Type="http://schemas.openxmlformats.org/officeDocument/2006/relationships/hyperlink" Target="https://david.ncifcrf.gov/kegg.jsp?path=hsa04510$Focal%20adhesion&amp;termId=550028783&amp;source=kegg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avid.ncifcrf.gov/kegg.jsp?path=hsa05132$Salmonella%20infection&amp;termId=550028875&amp;source=kegg" TargetMode="External"/><Relationship Id="rId11" Type="http://schemas.openxmlformats.org/officeDocument/2006/relationships/hyperlink" Target="https://david.ncifcrf.gov/kegg.jsp?path=hsa05152$Tuberculosis&amp;termId=550028885&amp;source=kegg" TargetMode="External"/><Relationship Id="rId24" Type="http://schemas.openxmlformats.org/officeDocument/2006/relationships/hyperlink" Target="https://david.ncifcrf.gov/kegg.jsp?path=hsa04940$Type%20I%20diabetes%20mellitus&amp;termId=550028844&amp;source=kegg" TargetMode="External"/><Relationship Id="rId5" Type="http://schemas.openxmlformats.org/officeDocument/2006/relationships/hyperlink" Target="https://david.ncifcrf.gov/kegg.jsp?path=hsa04060$Cytokine-cytokine%20receptor%20interaction&amp;termId=550028747&amp;source=kegg" TargetMode="External"/><Relationship Id="rId15" Type="http://schemas.openxmlformats.org/officeDocument/2006/relationships/hyperlink" Target="https://david.ncifcrf.gov/kegg.jsp?path=hsa05146$Amoebiasis&amp;termId=550028883&amp;source=kegg" TargetMode="External"/><Relationship Id="rId23" Type="http://schemas.openxmlformats.org/officeDocument/2006/relationships/hyperlink" Target="https://david.ncifcrf.gov/kegg.jsp?path=hsa04630$Jak-STAT%20signaling%20pathway&amp;termId=550028798&amp;source=kegg" TargetMode="External"/><Relationship Id="rId10" Type="http://schemas.openxmlformats.org/officeDocument/2006/relationships/hyperlink" Target="https://david.ncifcrf.gov/kegg.jsp?path=hsa05332$Graft-versus-host%20disease&amp;termId=550028921&amp;source=kegg" TargetMode="External"/><Relationship Id="rId19" Type="http://schemas.openxmlformats.org/officeDocument/2006/relationships/hyperlink" Target="https://david.ncifcrf.gov/kegg.jsp?path=hsa05205$Proteoglycans%20in%20cancer&amp;termId=550028897&amp;source=kegg" TargetMode="External"/><Relationship Id="rId4" Type="http://schemas.openxmlformats.org/officeDocument/2006/relationships/hyperlink" Target="https://david.ncifcrf.gov/kegg.jsp?path=hsa05323$Rheumatoid%20arthritis&amp;termId=550028919&amp;source=kegg" TargetMode="External"/><Relationship Id="rId9" Type="http://schemas.openxmlformats.org/officeDocument/2006/relationships/hyperlink" Target="https://david.ncifcrf.gov/kegg.jsp?path=hsa04062$Chemokine%20signaling%20pathway&amp;termId=550028748&amp;source=kegg" TargetMode="External"/><Relationship Id="rId14" Type="http://schemas.openxmlformats.org/officeDocument/2006/relationships/hyperlink" Target="https://david.ncifcrf.gov/kegg.jsp?path=hsa04064$NF-kappa%20B%20signaling%20pathway&amp;termId=550028749&amp;source=kegg" TargetMode="External"/><Relationship Id="rId22" Type="http://schemas.openxmlformats.org/officeDocument/2006/relationships/hyperlink" Target="https://david.ncifcrf.gov/kegg.jsp?path=hsa04512$ECM-receptor%20interaction&amp;termId=550028784&amp;source=kegg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.ncifcrf.gov/kegg.jsp?path=hsa05144$Malaria&amp;termId=550028881&amp;source=keg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avid.ncifcrf.gov/kegg.jsp?path=hsa04620$Toll-like%20receptor%20signaling%20pathway&amp;termId=550028794&amp;source=kegg" TargetMode="External"/><Relationship Id="rId5" Type="http://schemas.openxmlformats.org/officeDocument/2006/relationships/hyperlink" Target="https://david.ncifcrf.gov/kegg.jsp?path=hsa04145$Phagosome&amp;termId=550028765&amp;source=kegg" TargetMode="External"/><Relationship Id="rId4" Type="http://schemas.openxmlformats.org/officeDocument/2006/relationships/hyperlink" Target="https://david.ncifcrf.gov/kegg.jsp?path=hsa05134$Legionellosis&amp;termId=550028877&amp;source=kegg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vid.ncifcrf.gov/kegg.jsp?path=hsa05323$Rheumatoid%20arthritis&amp;termId=550028919&amp;source=kegg" TargetMode="External"/><Relationship Id="rId13" Type="http://schemas.openxmlformats.org/officeDocument/2006/relationships/hyperlink" Target="https://david.ncifcrf.gov/kegg.jsp?path=hsa04360$Axon%20guidance&amp;termId=550028779&amp;source=kegg" TargetMode="External"/><Relationship Id="rId3" Type="http://schemas.openxmlformats.org/officeDocument/2006/relationships/hyperlink" Target="https://david.ncifcrf.gov/kegg.jsp?path=hsa04668$TNF%20signaling%20pathway&amp;termId=550028805&amp;source=kegg" TargetMode="External"/><Relationship Id="rId7" Type="http://schemas.openxmlformats.org/officeDocument/2006/relationships/hyperlink" Target="https://david.ncifcrf.gov/kegg.jsp?path=hsa04064$NF-kappa%20B%20signaling%20pathway&amp;termId=550028749&amp;source=kegg" TargetMode="External"/><Relationship Id="rId12" Type="http://schemas.openxmlformats.org/officeDocument/2006/relationships/hyperlink" Target="https://david.ncifcrf.gov/kegg.jsp?path=hsa05152$Tuberculosis&amp;termId=550028885&amp;source=keg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avid.ncifcrf.gov/kegg.jsp?path=hsa00380$Tryptophan%20metabolism&amp;termId=550028659&amp;source=kegg" TargetMode="External"/><Relationship Id="rId11" Type="http://schemas.openxmlformats.org/officeDocument/2006/relationships/hyperlink" Target="https://david.ncifcrf.gov/kegg.jsp?path=hsa04060$Cytokine-cytokine%20receptor%20interaction&amp;termId=550028747&amp;source=kegg" TargetMode="External"/><Relationship Id="rId5" Type="http://schemas.openxmlformats.org/officeDocument/2006/relationships/hyperlink" Target="https://david.ncifcrf.gov/kegg.jsp?path=hsa04062$Chemokine%20signaling%20pathway&amp;termId=550028748&amp;source=kegg" TargetMode="External"/><Relationship Id="rId10" Type="http://schemas.openxmlformats.org/officeDocument/2006/relationships/hyperlink" Target="https://david.ncifcrf.gov/kegg.jsp?path=hsa04610$Complement%20and%20coagulation%20cascades&amp;termId=550028790&amp;source=kegg" TargetMode="External"/><Relationship Id="rId4" Type="http://schemas.openxmlformats.org/officeDocument/2006/relationships/hyperlink" Target="https://david.ncifcrf.gov/kegg.jsp?path=hsa05144$Malaria&amp;termId=550028881&amp;source=kegg" TargetMode="External"/><Relationship Id="rId9" Type="http://schemas.openxmlformats.org/officeDocument/2006/relationships/hyperlink" Target="https://david.ncifcrf.gov/kegg.jsp?path=hsa05134$Legionellosis&amp;termId=550028877&amp;source=kegg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vid.ncifcrf.gov/kegg.jsp?path=hsa05321$Inflammatory%20bowel%20disease%20(IBD)&amp;termId=550028917&amp;source=kegg" TargetMode="External"/><Relationship Id="rId3" Type="http://schemas.openxmlformats.org/officeDocument/2006/relationships/hyperlink" Target="https://david.ncifcrf.gov/kegg.jsp?path=hsa04640$Hematopoietic%20cell%20lineage&amp;termId=550028799&amp;source=kegg" TargetMode="External"/><Relationship Id="rId7" Type="http://schemas.openxmlformats.org/officeDocument/2006/relationships/hyperlink" Target="https://david.ncifcrf.gov/kegg.jsp?path=hsa04060$Cytokine-cytokine%20receptor%20interaction&amp;termId=550028747&amp;source=keg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avid.ncifcrf.gov/kegg.jsp?path=hsa04022$cGMP-PKG%20signaling%20pathway&amp;termId=550028745&amp;source=kegg" TargetMode="External"/><Relationship Id="rId5" Type="http://schemas.openxmlformats.org/officeDocument/2006/relationships/hyperlink" Target="https://david.ncifcrf.gov/kegg.jsp?path=hsa05310$Asthma&amp;termId=550028915&amp;source=kegg" TargetMode="External"/><Relationship Id="rId4" Type="http://schemas.openxmlformats.org/officeDocument/2006/relationships/hyperlink" Target="https://david.ncifcrf.gov/kegg.jsp?path=hsa04514$Cell%20adhesion%20molecules%20(CAMs)&amp;termId=550028785&amp;source=keg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vid.ncifcrf.gov/kegg.jsp?path=hsa04062$Chemokine%20signaling%20pathway&amp;termId=550028748&amp;source=kegg" TargetMode="External"/><Relationship Id="rId3" Type="http://schemas.openxmlformats.org/officeDocument/2006/relationships/hyperlink" Target="https://david.ncifcrf.gov/kegg.jsp?path=hsa04668$TNF%20signaling%20pathway&amp;termId=550028805&amp;source=kegg" TargetMode="External"/><Relationship Id="rId7" Type="http://schemas.openxmlformats.org/officeDocument/2006/relationships/hyperlink" Target="https://david.ncifcrf.gov/kegg.jsp?path=hsa00590$Arachidonic%20acid%20metabolism&amp;termId=550028684&amp;source=keg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avid.ncifcrf.gov/kegg.jsp?path=hsa04370$VEGF%20signaling%20pathway&amp;termId=550028780&amp;source=kegg" TargetMode="External"/><Relationship Id="rId11" Type="http://schemas.openxmlformats.org/officeDocument/2006/relationships/hyperlink" Target="https://david.ncifcrf.gov/kegg.jsp?path=hsa04750$Inflammatory%20mediator%20regulation%20of%20TRP%20channels&amp;termId=550028823&amp;source=kegg" TargetMode="External"/><Relationship Id="rId5" Type="http://schemas.openxmlformats.org/officeDocument/2006/relationships/hyperlink" Target="https://david.ncifcrf.gov/kegg.jsp?path=hsa04913$Ovarian%20steroidogenesis&amp;termId=550028828&amp;source=kegg" TargetMode="External"/><Relationship Id="rId10" Type="http://schemas.openxmlformats.org/officeDocument/2006/relationships/hyperlink" Target="https://david.ncifcrf.gov/kegg.jsp?path=hsa05323$Rheumatoid%20arthritis&amp;termId=550028919&amp;source=kegg" TargetMode="External"/><Relationship Id="rId4" Type="http://schemas.openxmlformats.org/officeDocument/2006/relationships/hyperlink" Target="https://david.ncifcrf.gov/kegg.jsp?path=hsa04726$Serotonergic%20synapse&amp;termId=550028816&amp;source=kegg" TargetMode="External"/><Relationship Id="rId9" Type="http://schemas.openxmlformats.org/officeDocument/2006/relationships/hyperlink" Target="https://david.ncifcrf.gov/kegg.jsp?path=hsa04064$NF-kappa%20B%20signaling%20pathway&amp;termId=550028749&amp;source=kegg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.ncifcrf.gov/kegg.jsp?path=hsa04080$Neuroactive%20ligand-receptor%20interaction&amp;termId=550028754&amp;source=keg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avid.ncifcrf.gov/kegg.jsp?path=hsa04550$Signaling%20pathways%20regulating%20pluripotency%20of%20stem%20cells&amp;termId=550028789&amp;source=kegg" TargetMode="External"/><Relationship Id="rId4" Type="http://schemas.openxmlformats.org/officeDocument/2006/relationships/hyperlink" Target="https://david.ncifcrf.gov/kegg.jsp?path=hsa04724$Glutamatergic%20synapse&amp;termId=550028814&amp;source=kegg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.ncifcrf.gov/kegg.jsp?path=hsa04060$Cytokine-cytokine%20receptor%20interaction&amp;termId=550028747&amp;source=keg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avid.ncifcrf.gov/kegg.jsp?path=hsa04978$Mineral%20absorption&amp;termId=550028859&amp;source=kegg" TargetMode="External"/><Relationship Id="rId4" Type="http://schemas.openxmlformats.org/officeDocument/2006/relationships/hyperlink" Target="https://david.ncifcrf.gov/kegg.jsp?path=hsa04974$Protein%20digestion%20and%20absorption&amp;termId=550028855&amp;source=kegg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avid.ncifcrf.gov/kegg.jsp?path=hsa00040$Pentose%20and%20glucuronate%20interconversions&amp;termId=550028631&amp;source=kegg" TargetMode="External"/><Relationship Id="rId3" Type="http://schemas.openxmlformats.org/officeDocument/2006/relationships/hyperlink" Target="https://david.ncifcrf.gov/kegg.jsp?path=hsa04080$Neuroactive%20ligand-receptor%20interaction&amp;termId=550028754&amp;source=kegg" TargetMode="External"/><Relationship Id="rId7" Type="http://schemas.openxmlformats.org/officeDocument/2006/relationships/hyperlink" Target="https://david.ncifcrf.gov/kegg.jsp?path=hsa03320$PPAR%20signaling%20pathway&amp;termId=550028733&amp;source=keg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avid.ncifcrf.gov/kegg.jsp?path=hsa00140$Steroid%20hormone%20biosynthesis&amp;termId=550028642&amp;source=kegg" TargetMode="External"/><Relationship Id="rId5" Type="http://schemas.openxmlformats.org/officeDocument/2006/relationships/hyperlink" Target="https://david.ncifcrf.gov/kegg.jsp?path=hsa04614$Renin-angiotensin%20system&amp;termId=550028793&amp;source=kegg" TargetMode="External"/><Relationship Id="rId4" Type="http://schemas.openxmlformats.org/officeDocument/2006/relationships/hyperlink" Target="https://david.ncifcrf.gov/kegg.jsp?path=hsa05410$Hypertrophic%20cardiomyopathy%20(HCM)&amp;termId=550028923&amp;source=keg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https://kknews.cc/zh-tw/health/paqjve.html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B6C1C-71FB-434B-9C9C-17C3D82FE9F2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http://puresbio.pixnet.net/blog/post/213975064-%E7%9B%8A%E7%94%9F%E8%8F%8C%E5%8A%9F%E6%95%88%E5%B0%8D%E4%BA%BA%E9%AB%94%E7%9A%84%E5%A5%BD%E8%99%95%EF%BD%9E%E7%9E%AD%E8%A7%A3%E7%9B%8A%E7%94%9F%E8%8F%8C%E8%88%87%E7%9B%8A%E7%94%9F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B6C1C-71FB-434B-9C9C-17C3D82FE9F2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u="sng" dirty="0" smtClean="0">
                <a:hlinkClick r:id="rId3"/>
              </a:rPr>
              <a:t>TNF signaling pathway</a:t>
            </a:r>
            <a:endParaRPr lang="en-US" sz="1200" u="sng" dirty="0" smtClean="0"/>
          </a:p>
          <a:p>
            <a:r>
              <a:rPr lang="en-US" sz="1200" u="sng" dirty="0" smtClean="0">
                <a:hlinkClick r:id="rId4"/>
              </a:rPr>
              <a:t>Rheumatoid arthritis</a:t>
            </a:r>
            <a:endParaRPr lang="en-US" sz="1200" u="sng" dirty="0" smtClean="0"/>
          </a:p>
          <a:p>
            <a:r>
              <a:rPr lang="en-US" sz="1200" u="sng" dirty="0" smtClean="0">
                <a:hlinkClick r:id="rId5"/>
              </a:rPr>
              <a:t>Cytokine-cytokine receptor interaction</a:t>
            </a:r>
            <a:endParaRPr lang="en-US" sz="1200" u="sng" dirty="0" smtClean="0"/>
          </a:p>
          <a:p>
            <a:r>
              <a:rPr lang="en-US" sz="1200" u="sng" dirty="0" smtClean="0">
                <a:hlinkClick r:id="rId6"/>
              </a:rPr>
              <a:t>Salmonella infection</a:t>
            </a:r>
            <a:endParaRPr lang="en-US" sz="1200" u="sng" dirty="0" smtClean="0"/>
          </a:p>
          <a:p>
            <a:r>
              <a:rPr lang="en-US" sz="1200" u="sng" dirty="0" smtClean="0">
                <a:hlinkClick r:id="rId7"/>
              </a:rPr>
              <a:t>Malaria</a:t>
            </a:r>
            <a:endParaRPr lang="en-US" sz="1200" u="sng" dirty="0" smtClean="0"/>
          </a:p>
          <a:p>
            <a:r>
              <a:rPr lang="en-US" sz="1200" u="sng" dirty="0" err="1" smtClean="0">
                <a:hlinkClick r:id="rId8"/>
              </a:rPr>
              <a:t>Legionellosis</a:t>
            </a:r>
            <a:endParaRPr lang="en-US" sz="1200" u="sng" dirty="0" smtClean="0"/>
          </a:p>
          <a:p>
            <a:r>
              <a:rPr lang="en-US" sz="1200" u="sng" dirty="0" err="1" smtClean="0">
                <a:hlinkClick r:id="rId9"/>
              </a:rPr>
              <a:t>Chemokine</a:t>
            </a:r>
            <a:r>
              <a:rPr lang="en-US" sz="1200" u="sng" dirty="0" smtClean="0">
                <a:hlinkClick r:id="rId9"/>
              </a:rPr>
              <a:t> signaling pathway</a:t>
            </a:r>
            <a:endParaRPr lang="en-US" sz="1200" u="sng" dirty="0" smtClean="0"/>
          </a:p>
          <a:p>
            <a:r>
              <a:rPr lang="en-US" sz="1200" u="sng" dirty="0" smtClean="0">
                <a:hlinkClick r:id="rId10"/>
              </a:rPr>
              <a:t>Graft-versus-host disease</a:t>
            </a:r>
            <a:endParaRPr lang="en-US" sz="1200" u="sng" dirty="0" smtClean="0"/>
          </a:p>
          <a:p>
            <a:r>
              <a:rPr lang="en-US" sz="1200" u="sng" dirty="0" smtClean="0">
                <a:hlinkClick r:id="rId11"/>
              </a:rPr>
              <a:t>Tuberculosis</a:t>
            </a:r>
            <a:endParaRPr lang="en-US" sz="1200" u="sng" dirty="0" smtClean="0"/>
          </a:p>
          <a:p>
            <a:r>
              <a:rPr lang="en-US" sz="1200" u="sng" dirty="0" err="1" smtClean="0">
                <a:hlinkClick r:id="rId12"/>
              </a:rPr>
              <a:t>Fc</a:t>
            </a:r>
            <a:r>
              <a:rPr lang="en-US" sz="1200" u="sng" dirty="0" smtClean="0">
                <a:hlinkClick r:id="rId12"/>
              </a:rPr>
              <a:t> gamma R-mediated </a:t>
            </a:r>
            <a:r>
              <a:rPr lang="en-US" sz="1200" u="sng" dirty="0" err="1" smtClean="0">
                <a:hlinkClick r:id="rId12"/>
              </a:rPr>
              <a:t>phagocytosis</a:t>
            </a:r>
            <a:endParaRPr lang="en-US" sz="1200" u="sng" dirty="0" smtClean="0"/>
          </a:p>
          <a:p>
            <a:r>
              <a:rPr lang="en-US" sz="1200" u="sng" dirty="0" smtClean="0">
                <a:hlinkClick r:id="rId13"/>
              </a:rPr>
              <a:t>Hematopoietic cell lineage</a:t>
            </a:r>
            <a:endParaRPr lang="en-US" sz="1200" u="sng" dirty="0" smtClean="0"/>
          </a:p>
          <a:p>
            <a:r>
              <a:rPr lang="en-US" sz="1200" u="sng" dirty="0" smtClean="0">
                <a:hlinkClick r:id="rId14"/>
              </a:rPr>
              <a:t>NF-kappa B signaling pathway</a:t>
            </a:r>
            <a:endParaRPr lang="en-US" sz="1200" u="sng" dirty="0" smtClean="0"/>
          </a:p>
          <a:p>
            <a:endParaRPr lang="en-US" sz="1200" u="sng" dirty="0" smtClean="0"/>
          </a:p>
          <a:p>
            <a:endParaRPr lang="en-US" sz="1200" u="sng" dirty="0" smtClean="0"/>
          </a:p>
          <a:p>
            <a:endParaRPr lang="en-US" sz="1200" u="sng" dirty="0" smtClean="0"/>
          </a:p>
          <a:p>
            <a:r>
              <a:rPr lang="en-US" sz="1200" u="sng" dirty="0" err="1" smtClean="0">
                <a:hlinkClick r:id="rId15"/>
              </a:rPr>
              <a:t>Amoebiasis</a:t>
            </a:r>
            <a:endParaRPr lang="en-US" sz="1200" u="sng" dirty="0" smtClean="0"/>
          </a:p>
          <a:p>
            <a:r>
              <a:rPr lang="en-US" sz="1200" u="sng" dirty="0" err="1" smtClean="0">
                <a:hlinkClick r:id="rId16"/>
              </a:rPr>
              <a:t>Pertussis</a:t>
            </a:r>
            <a:endParaRPr lang="en-US" sz="1200" u="sng" dirty="0" smtClean="0"/>
          </a:p>
          <a:p>
            <a:r>
              <a:rPr lang="en-US" sz="1200" u="sng" dirty="0" smtClean="0">
                <a:hlinkClick r:id="rId17"/>
              </a:rPr>
              <a:t>African </a:t>
            </a:r>
            <a:r>
              <a:rPr lang="en-US" sz="1200" u="sng" dirty="0" err="1" smtClean="0">
                <a:hlinkClick r:id="rId17"/>
              </a:rPr>
              <a:t>trypanosomiasis</a:t>
            </a:r>
            <a:endParaRPr lang="en-US" sz="1200" u="sng" dirty="0" smtClean="0"/>
          </a:p>
          <a:p>
            <a:r>
              <a:rPr lang="en-US" sz="1200" u="sng" dirty="0" err="1" smtClean="0">
                <a:hlinkClick r:id="rId18"/>
              </a:rPr>
              <a:t>Prion</a:t>
            </a:r>
            <a:r>
              <a:rPr lang="en-US" sz="1200" u="sng" dirty="0" smtClean="0">
                <a:hlinkClick r:id="rId18"/>
              </a:rPr>
              <a:t> diseases</a:t>
            </a:r>
            <a:endParaRPr lang="en-US" sz="1200" u="sng" dirty="0" smtClean="0"/>
          </a:p>
          <a:p>
            <a:r>
              <a:rPr lang="en-US" sz="1200" u="sng" dirty="0" err="1" smtClean="0">
                <a:hlinkClick r:id="rId19"/>
              </a:rPr>
              <a:t>Proteoglycans</a:t>
            </a:r>
            <a:r>
              <a:rPr lang="en-US" sz="1200" u="sng" dirty="0" smtClean="0">
                <a:hlinkClick r:id="rId19"/>
              </a:rPr>
              <a:t> in cancer</a:t>
            </a:r>
            <a:endParaRPr lang="en-US" sz="1200" u="sng" dirty="0" smtClean="0"/>
          </a:p>
          <a:p>
            <a:r>
              <a:rPr lang="en-US" sz="1200" u="sng" dirty="0" smtClean="0">
                <a:hlinkClick r:id="rId20"/>
              </a:rPr>
              <a:t>Focal adhesion</a:t>
            </a:r>
            <a:endParaRPr lang="en-US" sz="1200" u="sng" dirty="0" smtClean="0"/>
          </a:p>
          <a:p>
            <a:r>
              <a:rPr lang="en-US" sz="1200" u="sng" dirty="0" smtClean="0">
                <a:hlinkClick r:id="rId21"/>
              </a:rPr>
              <a:t>PI3K-Akt signaling pathway</a:t>
            </a:r>
            <a:endParaRPr lang="en-US" sz="1200" u="sng" dirty="0" smtClean="0"/>
          </a:p>
          <a:p>
            <a:r>
              <a:rPr lang="en-US" sz="1200" u="sng" dirty="0" smtClean="0">
                <a:hlinkClick r:id="rId22"/>
              </a:rPr>
              <a:t>ECM-receptor interaction</a:t>
            </a:r>
            <a:endParaRPr lang="en-US" sz="1200" u="sng" dirty="0" smtClean="0"/>
          </a:p>
          <a:p>
            <a:r>
              <a:rPr lang="en-US" sz="1200" u="sng" dirty="0" err="1" smtClean="0">
                <a:hlinkClick r:id="rId23"/>
              </a:rPr>
              <a:t>Jak</a:t>
            </a:r>
            <a:r>
              <a:rPr lang="en-US" sz="1200" u="sng" dirty="0" smtClean="0">
                <a:hlinkClick r:id="rId23"/>
              </a:rPr>
              <a:t>-STAT signaling pathway</a:t>
            </a:r>
            <a:endParaRPr lang="en-US" sz="1200" b="1" u="sng" dirty="0" smtClean="0"/>
          </a:p>
          <a:p>
            <a:r>
              <a:rPr lang="en-US" sz="1200" u="sng" dirty="0" smtClean="0">
                <a:hlinkClick r:id="rId24"/>
              </a:rPr>
              <a:t>Type I diabetes mellitus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B6C1C-71FB-434B-9C9C-17C3D82FE9F2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hlinkClick r:id="rId3"/>
              </a:rPr>
              <a:t>Malaria</a:t>
            </a:r>
            <a:endParaRPr lang="en-US" u="sng" dirty="0" smtClean="0"/>
          </a:p>
          <a:p>
            <a:r>
              <a:rPr lang="en-US" u="sng" dirty="0" err="1" smtClean="0">
                <a:hlinkClick r:id="rId4"/>
              </a:rPr>
              <a:t>Legionellosis</a:t>
            </a:r>
            <a:endParaRPr lang="en-US" u="sng" dirty="0" smtClean="0"/>
          </a:p>
          <a:p>
            <a:r>
              <a:rPr lang="en-US" u="sng" dirty="0" err="1" smtClean="0">
                <a:hlinkClick r:id="rId5"/>
              </a:rPr>
              <a:t>Phagosome</a:t>
            </a:r>
            <a:endParaRPr lang="en-US" u="sng" dirty="0" smtClean="0"/>
          </a:p>
          <a:p>
            <a:r>
              <a:rPr lang="en-US" u="sng" dirty="0" smtClean="0">
                <a:hlinkClick r:id="rId6"/>
              </a:rPr>
              <a:t>Toll-like receptor signaling pathway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B6C1C-71FB-434B-9C9C-17C3D82FE9F2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TNF signaling pathway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Malaria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Chemokine</a:t>
            </a:r>
            <a:r>
              <a:rPr lang="en-US" dirty="0" smtClean="0">
                <a:hlinkClick r:id="rId5"/>
              </a:rPr>
              <a:t> signaling pathway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Tryptophan metabolism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NF-kappa B signaling pathway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Rheumatoid arthritis</a:t>
            </a:r>
            <a:endParaRPr lang="en-US" dirty="0" smtClean="0"/>
          </a:p>
          <a:p>
            <a:r>
              <a:rPr lang="en-US" dirty="0" err="1" smtClean="0">
                <a:hlinkClick r:id="rId9"/>
              </a:rPr>
              <a:t>Legionellosis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Complement and coagulation cascades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Cytokine-cytokine receptor interaction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Tuberculosis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Axon guidance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B6C1C-71FB-434B-9C9C-17C3D82FE9F2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hlinkClick r:id="rId3"/>
              </a:rPr>
              <a:t>Hematopoietic cell lineage</a:t>
            </a:r>
            <a:endParaRPr lang="en-US" u="sng" dirty="0" smtClean="0"/>
          </a:p>
          <a:p>
            <a:r>
              <a:rPr lang="en-US" u="sng" dirty="0" smtClean="0">
                <a:hlinkClick r:id="rId4"/>
              </a:rPr>
              <a:t>Cell adhesion molecules (CAMs)</a:t>
            </a:r>
            <a:r>
              <a:rPr lang="en-US" b="1" u="sng" dirty="0" smtClean="0"/>
              <a:t> </a:t>
            </a:r>
          </a:p>
          <a:p>
            <a:r>
              <a:rPr lang="en-US" u="sng" dirty="0" smtClean="0">
                <a:hlinkClick r:id="rId5"/>
              </a:rPr>
              <a:t>Asthma</a:t>
            </a:r>
            <a:endParaRPr lang="en-US" u="sng" dirty="0" smtClean="0"/>
          </a:p>
          <a:p>
            <a:r>
              <a:rPr lang="en-US" u="sng" dirty="0" err="1" smtClean="0">
                <a:hlinkClick r:id="rId6"/>
              </a:rPr>
              <a:t>cGMP</a:t>
            </a:r>
            <a:r>
              <a:rPr lang="en-US" u="sng" dirty="0" smtClean="0">
                <a:hlinkClick r:id="rId6"/>
              </a:rPr>
              <a:t>-PKG signaling pathway</a:t>
            </a:r>
            <a:endParaRPr lang="en-US" u="sng" dirty="0" smtClean="0"/>
          </a:p>
          <a:p>
            <a:r>
              <a:rPr lang="en-US" u="sng" dirty="0" smtClean="0">
                <a:hlinkClick r:id="rId7"/>
              </a:rPr>
              <a:t>Cytokine-cytokine receptor interaction</a:t>
            </a:r>
            <a:endParaRPr lang="en-US" u="sng" dirty="0" smtClean="0"/>
          </a:p>
          <a:p>
            <a:r>
              <a:rPr lang="en-US" u="sng" dirty="0" smtClean="0">
                <a:hlinkClick r:id="rId8"/>
              </a:rPr>
              <a:t>Inflammatory bowel disease (IBD)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B6C1C-71FB-434B-9C9C-17C3D82FE9F2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http://www.jiankanghou.com/yinshi/33765.html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B6C1C-71FB-434B-9C9C-17C3D82FE9F2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hlinkClick r:id="rId3"/>
              </a:rPr>
              <a:t>TNF signaling pathway</a:t>
            </a:r>
            <a:endParaRPr lang="en-US" u="sng" dirty="0" smtClean="0"/>
          </a:p>
          <a:p>
            <a:r>
              <a:rPr lang="en-US" u="sng" dirty="0" err="1" smtClean="0">
                <a:hlinkClick r:id="rId4"/>
              </a:rPr>
              <a:t>Serotonergic</a:t>
            </a:r>
            <a:r>
              <a:rPr lang="en-US" u="sng" dirty="0" smtClean="0">
                <a:hlinkClick r:id="rId4"/>
              </a:rPr>
              <a:t> synapse</a:t>
            </a:r>
            <a:endParaRPr lang="en-US" u="sng" dirty="0" smtClean="0"/>
          </a:p>
          <a:p>
            <a:r>
              <a:rPr lang="en-US" u="sng" dirty="0" smtClean="0">
                <a:hlinkClick r:id="rId5"/>
              </a:rPr>
              <a:t>Ovarian </a:t>
            </a:r>
            <a:r>
              <a:rPr lang="en-US" u="sng" dirty="0" err="1" smtClean="0">
                <a:hlinkClick r:id="rId5"/>
              </a:rPr>
              <a:t>steroidogenesis</a:t>
            </a:r>
            <a:endParaRPr lang="en-US" u="sng" dirty="0" smtClean="0"/>
          </a:p>
          <a:p>
            <a:r>
              <a:rPr lang="en-US" u="sng" dirty="0" smtClean="0">
                <a:hlinkClick r:id="rId6"/>
              </a:rPr>
              <a:t>VEGF signaling pathway</a:t>
            </a:r>
            <a:endParaRPr lang="en-US" u="sng" dirty="0" smtClean="0"/>
          </a:p>
          <a:p>
            <a:r>
              <a:rPr lang="en-US" u="sng" dirty="0" err="1" smtClean="0">
                <a:hlinkClick r:id="rId7"/>
              </a:rPr>
              <a:t>Arachidonic</a:t>
            </a:r>
            <a:r>
              <a:rPr lang="en-US" u="sng" dirty="0" smtClean="0">
                <a:hlinkClick r:id="rId7"/>
              </a:rPr>
              <a:t> acid metabolism</a:t>
            </a:r>
            <a:endParaRPr lang="en-US" u="sng" dirty="0" smtClean="0"/>
          </a:p>
          <a:p>
            <a:r>
              <a:rPr lang="en-US" u="sng" dirty="0" err="1" smtClean="0">
                <a:hlinkClick r:id="rId8"/>
              </a:rPr>
              <a:t>Chemokine</a:t>
            </a:r>
            <a:r>
              <a:rPr lang="en-US" u="sng" dirty="0" smtClean="0">
                <a:hlinkClick r:id="rId8"/>
              </a:rPr>
              <a:t> signaling pathway</a:t>
            </a:r>
            <a:endParaRPr lang="en-US" u="sng" dirty="0" smtClean="0"/>
          </a:p>
          <a:p>
            <a:r>
              <a:rPr lang="en-US" u="sng" dirty="0" smtClean="0">
                <a:hlinkClick r:id="rId9"/>
              </a:rPr>
              <a:t>NF-kappa B signaling pathway</a:t>
            </a:r>
            <a:endParaRPr lang="en-US" u="sng" dirty="0" smtClean="0"/>
          </a:p>
          <a:p>
            <a:r>
              <a:rPr lang="en-US" u="sng" dirty="0" smtClean="0">
                <a:hlinkClick r:id="rId10"/>
              </a:rPr>
              <a:t>Rheumatoid arthritis</a:t>
            </a:r>
            <a:endParaRPr lang="en-US" u="sng" dirty="0" smtClean="0"/>
          </a:p>
          <a:p>
            <a:r>
              <a:rPr lang="en-US" u="sng" dirty="0" smtClean="0">
                <a:hlinkClick r:id="rId11"/>
              </a:rPr>
              <a:t>Inflammatory mediator regulation of TRP channels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B6C1C-71FB-434B-9C9C-17C3D82FE9F2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>
                <a:hlinkClick r:id="rId3"/>
              </a:rPr>
              <a:t>Neuroactive</a:t>
            </a:r>
            <a:r>
              <a:rPr lang="en-US" u="sng" dirty="0" smtClean="0">
                <a:hlinkClick r:id="rId3"/>
              </a:rPr>
              <a:t> </a:t>
            </a:r>
            <a:r>
              <a:rPr lang="en-US" u="sng" dirty="0" err="1" smtClean="0">
                <a:hlinkClick r:id="rId3"/>
              </a:rPr>
              <a:t>ligand</a:t>
            </a:r>
            <a:r>
              <a:rPr lang="en-US" u="sng" dirty="0" smtClean="0">
                <a:hlinkClick r:id="rId3"/>
              </a:rPr>
              <a:t>-receptor interaction</a:t>
            </a:r>
            <a:endParaRPr lang="en-US" u="sng" dirty="0" smtClean="0"/>
          </a:p>
          <a:p>
            <a:r>
              <a:rPr lang="en-US" u="sng" dirty="0" err="1" smtClean="0">
                <a:hlinkClick r:id="rId4"/>
              </a:rPr>
              <a:t>Glutamatergic</a:t>
            </a:r>
            <a:r>
              <a:rPr lang="en-US" u="sng" dirty="0" smtClean="0">
                <a:hlinkClick r:id="rId4"/>
              </a:rPr>
              <a:t> synapse</a:t>
            </a:r>
            <a:endParaRPr lang="en-US" u="sng" dirty="0" smtClean="0"/>
          </a:p>
          <a:p>
            <a:r>
              <a:rPr lang="en-US" u="sng" dirty="0" smtClean="0">
                <a:hlinkClick r:id="rId5"/>
              </a:rPr>
              <a:t>Signaling pathways regulating </a:t>
            </a:r>
            <a:r>
              <a:rPr lang="en-US" u="sng" dirty="0" err="1" smtClean="0">
                <a:hlinkClick r:id="rId5"/>
              </a:rPr>
              <a:t>pluripotency</a:t>
            </a:r>
            <a:r>
              <a:rPr lang="en-US" u="sng" dirty="0" smtClean="0">
                <a:hlinkClick r:id="rId5"/>
              </a:rPr>
              <a:t> of stem cells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B6C1C-71FB-434B-9C9C-17C3D82FE9F2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https://read01.com/zh-tw/nLnODm.html#.WYqk04SGOpo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B6C1C-71FB-434B-9C9C-17C3D82FE9F2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hlinkClick r:id="rId3"/>
              </a:rPr>
              <a:t>Cytokine-cytokine receptor interaction</a:t>
            </a:r>
            <a:endParaRPr lang="en-US" u="sng" dirty="0" smtClean="0"/>
          </a:p>
          <a:p>
            <a:r>
              <a:rPr lang="en-US" u="sng" dirty="0" smtClean="0">
                <a:hlinkClick r:id="rId4"/>
              </a:rPr>
              <a:t>Protein digestion and absorption</a:t>
            </a:r>
            <a:endParaRPr lang="en-US" u="sng" dirty="0" smtClean="0"/>
          </a:p>
          <a:p>
            <a:r>
              <a:rPr lang="en-US" u="sng" dirty="0" smtClean="0">
                <a:hlinkClick r:id="rId5"/>
              </a:rPr>
              <a:t>Mineral absorption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B6C1C-71FB-434B-9C9C-17C3D82FE9F2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>
                <a:hlinkClick r:id="rId3"/>
              </a:rPr>
              <a:t>Neuroactive</a:t>
            </a:r>
            <a:r>
              <a:rPr lang="en-US" u="sng" dirty="0" smtClean="0">
                <a:hlinkClick r:id="rId3"/>
              </a:rPr>
              <a:t> </a:t>
            </a:r>
            <a:r>
              <a:rPr lang="en-US" u="sng" dirty="0" err="1" smtClean="0">
                <a:hlinkClick r:id="rId3"/>
              </a:rPr>
              <a:t>ligand</a:t>
            </a:r>
            <a:r>
              <a:rPr lang="en-US" u="sng" dirty="0" smtClean="0">
                <a:hlinkClick r:id="rId3"/>
              </a:rPr>
              <a:t>-receptor interaction</a:t>
            </a:r>
            <a:endParaRPr lang="en-US" u="sng" dirty="0" smtClean="0"/>
          </a:p>
          <a:p>
            <a:r>
              <a:rPr lang="en-US" u="sng" dirty="0" smtClean="0">
                <a:hlinkClick r:id="rId4"/>
              </a:rPr>
              <a:t>Hypertrophic </a:t>
            </a:r>
            <a:r>
              <a:rPr lang="en-US" u="sng" dirty="0" err="1" smtClean="0">
                <a:hlinkClick r:id="rId4"/>
              </a:rPr>
              <a:t>cardiomyopathy</a:t>
            </a:r>
            <a:r>
              <a:rPr lang="en-US" u="sng" dirty="0" smtClean="0">
                <a:hlinkClick r:id="rId4"/>
              </a:rPr>
              <a:t> (HCM)</a:t>
            </a:r>
            <a:endParaRPr lang="en-US" u="sng" dirty="0" smtClean="0"/>
          </a:p>
          <a:p>
            <a:r>
              <a:rPr lang="en-US" b="1" u="sng" dirty="0" smtClean="0"/>
              <a:t> </a:t>
            </a:r>
            <a:r>
              <a:rPr lang="en-US" u="sng" dirty="0" err="1" smtClean="0">
                <a:hlinkClick r:id="rId5"/>
              </a:rPr>
              <a:t>Renin-angiotensin</a:t>
            </a:r>
            <a:r>
              <a:rPr lang="en-US" u="sng" dirty="0" smtClean="0">
                <a:hlinkClick r:id="rId5"/>
              </a:rPr>
              <a:t> system</a:t>
            </a:r>
            <a:endParaRPr lang="en-US" u="sng" dirty="0" smtClean="0"/>
          </a:p>
          <a:p>
            <a:r>
              <a:rPr lang="en-US" u="sng" dirty="0" smtClean="0">
                <a:hlinkClick r:id="rId6"/>
              </a:rPr>
              <a:t>Steroid hormone biosynthesis</a:t>
            </a:r>
            <a:endParaRPr lang="en-US" u="sng" dirty="0" smtClean="0"/>
          </a:p>
          <a:p>
            <a:r>
              <a:rPr lang="en-US" u="sng" dirty="0" smtClean="0">
                <a:hlinkClick r:id="rId7"/>
              </a:rPr>
              <a:t>PPAR signaling pathway</a:t>
            </a:r>
            <a:endParaRPr lang="en-US" u="sng" dirty="0" smtClean="0"/>
          </a:p>
          <a:p>
            <a:r>
              <a:rPr lang="en-US" u="sng" dirty="0" smtClean="0">
                <a:hlinkClick r:id="rId8"/>
              </a:rPr>
              <a:t>Pentose and </a:t>
            </a:r>
            <a:r>
              <a:rPr lang="en-US" u="sng" dirty="0" err="1" smtClean="0">
                <a:hlinkClick r:id="rId8"/>
              </a:rPr>
              <a:t>glucuronate</a:t>
            </a:r>
            <a:r>
              <a:rPr lang="en-US" u="sng" dirty="0" smtClean="0">
                <a:hlinkClick r:id="rId8"/>
              </a:rPr>
              <a:t> </a:t>
            </a:r>
            <a:r>
              <a:rPr lang="en-US" u="sng" dirty="0" err="1" smtClean="0">
                <a:hlinkClick r:id="rId8"/>
              </a:rPr>
              <a:t>interconversions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B6C1C-71FB-434B-9C9C-17C3D82FE9F2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DC29-9C41-4104-ADBF-EE2B05FD797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CD3-4C89-44AE-851E-20E62FFBE7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DC29-9C41-4104-ADBF-EE2B05FD797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CD3-4C89-44AE-851E-20E62FFBE7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DC29-9C41-4104-ADBF-EE2B05FD797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CD3-4C89-44AE-851E-20E62FFBE7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DC29-9C41-4104-ADBF-EE2B05FD797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CD3-4C89-44AE-851E-20E62FFBE7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DC29-9C41-4104-ADBF-EE2B05FD797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CD3-4C89-44AE-851E-20E62FFBE7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DC29-9C41-4104-ADBF-EE2B05FD797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CD3-4C89-44AE-851E-20E62FFBE7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DC29-9C41-4104-ADBF-EE2B05FD797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CD3-4C89-44AE-851E-20E62FFBE7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DC29-9C41-4104-ADBF-EE2B05FD797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CD3-4C89-44AE-851E-20E62FFBE7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DC29-9C41-4104-ADBF-EE2B05FD797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CD3-4C89-44AE-851E-20E62FFBE7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DC29-9C41-4104-ADBF-EE2B05FD797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CD3-4C89-44AE-851E-20E62FFBE7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DC29-9C41-4104-ADBF-EE2B05FD797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CD3-4C89-44AE-851E-20E62FFBE7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CDC29-9C41-4104-ADBF-EE2B05FD797E}" type="datetimeFigureOut">
              <a:rPr lang="zh-TW" altLang="en-US" smtClean="0"/>
              <a:t>2017/8/9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CD3-4C89-44AE-851E-20E62FFBE7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天然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萃取物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晶片分析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2017/08/09</a:t>
            </a:r>
          </a:p>
          <a:p>
            <a:r>
              <a:rPr lang="en-US" altLang="zh-TW" dirty="0" smtClean="0"/>
              <a:t>Jade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龍眼殼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可能功效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基因表現量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下降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214282" y="1785926"/>
          <a:ext cx="871540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  <a:gridCol w="68580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功效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神經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Neuroactive</a:t>
                      </a:r>
                      <a:r>
                        <a:rPr lang="en-US" altLang="zh-TW" baseline="0" dirty="0" smtClean="0">
                          <a:latin typeface="標楷體" pitchFamily="65" charset="-120"/>
                          <a:ea typeface="標楷體" pitchFamily="65" charset="-120"/>
                        </a:rPr>
                        <a:t> </a:t>
                      </a:r>
                      <a:r>
                        <a:rPr lang="en-US" altLang="zh-TW" baseline="0" dirty="0" err="1" smtClean="0">
                          <a:latin typeface="標楷體" pitchFamily="65" charset="-120"/>
                          <a:ea typeface="標楷體" pitchFamily="65" charset="-120"/>
                        </a:rPr>
                        <a:t>ligand</a:t>
                      </a:r>
                      <a:r>
                        <a:rPr lang="en-US" altLang="zh-TW" baseline="0" dirty="0" smtClean="0">
                          <a:latin typeface="標楷體" pitchFamily="65" charset="-120"/>
                          <a:ea typeface="標楷體" pitchFamily="65" charset="-120"/>
                        </a:rPr>
                        <a:t>-receptor interaction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心血管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Hypertrophic</a:t>
                      </a:r>
                      <a:r>
                        <a:rPr lang="en-US" altLang="zh-TW" baseline="0" dirty="0" smtClean="0">
                          <a:latin typeface="標楷體" pitchFamily="65" charset="-120"/>
                          <a:ea typeface="標楷體" pitchFamily="65" charset="-120"/>
                        </a:rPr>
                        <a:t> </a:t>
                      </a:r>
                      <a:r>
                        <a:rPr lang="en-US" altLang="zh-TW" baseline="0" dirty="0" err="1" smtClean="0">
                          <a:latin typeface="標楷體" pitchFamily="65" charset="-120"/>
                          <a:ea typeface="標楷體" pitchFamily="65" charset="-120"/>
                        </a:rPr>
                        <a:t>cariomyopathy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Renin-angiotensin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 systems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代謝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Steroid hormone biosynthesis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PPAR signaling pathway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Pentose and </a:t>
                      </a:r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glucuronate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 </a:t>
                      </a:r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interconversions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母乳益生菌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功效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改善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過敏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幫助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減肥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改善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便秘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減少感冒次數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預防大腸癌</a:t>
            </a:r>
          </a:p>
          <a:p>
            <a:endParaRPr lang="zh-TW" altLang="en-US" dirty="0"/>
          </a:p>
        </p:txBody>
      </p:sp>
      <p:pic>
        <p:nvPicPr>
          <p:cNvPr id="4" name="圖片 3" descr="e5100074be630e7236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1928802"/>
            <a:ext cx="4373880" cy="3337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母乳益生菌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可能功效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基因表現量上升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28596" y="1785926"/>
          <a:ext cx="82296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222"/>
                <a:gridCol w="63293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功效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免疫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TNF signaling 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Rheumatoid arthritis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Cytokine-cytokine receptor interaction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NF-kappa B signaling 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Salmonella infection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Legionellosis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Malaria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Tuberculosis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Chemokine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 signaling 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母乳益生菌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可能功效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基因表現量下降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500034" y="1714488"/>
          <a:ext cx="822960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222"/>
                <a:gridCol w="6329378"/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功效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免疫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Malaria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Legionellosis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Toll-like receptor signaling 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細胞運輸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Phagosome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天山雪蓮已知功效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44" y="18573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功效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祛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濕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2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腰膝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痠痛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2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痛經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增強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免疫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lvl="2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類風濕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性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關節炎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延緩人體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衰老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lvl="2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皮膚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暗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沉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2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防紫外線侵害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 descr="0BV88S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2357430"/>
            <a:ext cx="4786317" cy="2871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天山雪蓮可能功效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基因表現量上升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28596" y="1714488"/>
          <a:ext cx="8229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222"/>
                <a:gridCol w="63293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功效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免疫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TNF signaling 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Malaria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Chemokine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 signaling 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NF-kappa B signaling 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Rheumatoid arthritis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Legionellosis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Cytokine-cytokine receptor interaction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Tuberculosis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Complement and coagulation cascades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代謝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Tryptophan metabolism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神經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Axon guidance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天山雪蓮可能功效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基因表現量下降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28596" y="1714488"/>
          <a:ext cx="8229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222"/>
                <a:gridCol w="63293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功效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造血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Hematopoietic</a:t>
                      </a:r>
                      <a:r>
                        <a:rPr lang="en-US" altLang="zh-TW" baseline="0" dirty="0" smtClean="0">
                          <a:latin typeface="標楷體" pitchFamily="65" charset="-120"/>
                          <a:ea typeface="標楷體" pitchFamily="65" charset="-120"/>
                        </a:rPr>
                        <a:t> cell lineage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免疫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Asthma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Cytokine-cytokine receptor interaction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Inflammatory bowel disease 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訊息傳遞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Cell</a:t>
                      </a:r>
                      <a:r>
                        <a:rPr lang="en-US" altLang="zh-TW" baseline="0" dirty="0" smtClean="0">
                          <a:latin typeface="標楷體" pitchFamily="65" charset="-120"/>
                          <a:ea typeface="標楷體" pitchFamily="65" charset="-120"/>
                        </a:rPr>
                        <a:t> adhesion molecules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cGMP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-PKG</a:t>
                      </a:r>
                      <a:r>
                        <a:rPr lang="en-US" altLang="zh-TW" baseline="0" dirty="0" smtClean="0">
                          <a:latin typeface="標楷體" pitchFamily="65" charset="-120"/>
                          <a:ea typeface="標楷體" pitchFamily="65" charset="-120"/>
                        </a:rPr>
                        <a:t> signaling pathway</a:t>
                      </a:r>
                      <a:endParaRPr lang="en-US" altLang="zh-TW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蕎麥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功效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防高血壓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防心血管疾病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降血脂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防便祕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養顏美容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2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幫助吸收維生素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</a:t>
            </a:r>
          </a:p>
          <a:p>
            <a:endParaRPr lang="zh-TW" altLang="en-US" dirty="0"/>
          </a:p>
        </p:txBody>
      </p:sp>
      <p:pic>
        <p:nvPicPr>
          <p:cNvPr id="4" name="圖片 3" descr="goldbuckwhe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285992"/>
            <a:ext cx="3904186" cy="2606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蕎麥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可能功效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基因表現量上升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28596" y="1698645"/>
          <a:ext cx="8229600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222"/>
                <a:gridCol w="63293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功效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免疫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TNF signaling 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Chemokine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 signaling pathway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NF-kappa B signaling pathway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Rheumatoid arthritis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Inflammatory</a:t>
                      </a:r>
                      <a:r>
                        <a:rPr lang="en-US" altLang="zh-TW" baseline="0" dirty="0" smtClean="0">
                          <a:latin typeface="標楷體" pitchFamily="65" charset="-120"/>
                          <a:ea typeface="標楷體" pitchFamily="65" charset="-120"/>
                        </a:rPr>
                        <a:t> mediator regulation of TRP channels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代謝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Arachidonic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 acid</a:t>
                      </a:r>
                      <a:r>
                        <a:rPr lang="en-US" altLang="zh-TW" baseline="0" dirty="0" smtClean="0">
                          <a:latin typeface="標楷體" pitchFamily="65" charset="-120"/>
                          <a:ea typeface="標楷體" pitchFamily="65" charset="-120"/>
                        </a:rPr>
                        <a:t> metabolism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Ovarian </a:t>
                      </a:r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steroidogenesis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心血管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VEGF signaling</a:t>
                      </a:r>
                      <a:r>
                        <a:rPr lang="en-US" altLang="zh-TW" baseline="0" dirty="0" smtClean="0">
                          <a:latin typeface="標楷體" pitchFamily="65" charset="-120"/>
                          <a:ea typeface="標楷體" pitchFamily="65" charset="-120"/>
                        </a:rPr>
                        <a:t> 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91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神經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Serotonergic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 </a:t>
                      </a:r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synpase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蕎麥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可能功效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基因表現量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下降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214282" y="1785926"/>
          <a:ext cx="87154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  <a:gridCol w="68580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功效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神經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Neuroactive</a:t>
                      </a:r>
                      <a:r>
                        <a:rPr lang="en-US" altLang="zh-TW" baseline="0" dirty="0" smtClean="0">
                          <a:latin typeface="標楷體" pitchFamily="65" charset="-120"/>
                          <a:ea typeface="標楷體" pitchFamily="65" charset="-120"/>
                        </a:rPr>
                        <a:t> </a:t>
                      </a:r>
                      <a:r>
                        <a:rPr lang="en-US" altLang="zh-TW" baseline="0" dirty="0" err="1" smtClean="0">
                          <a:latin typeface="標楷體" pitchFamily="65" charset="-120"/>
                          <a:ea typeface="標楷體" pitchFamily="65" charset="-120"/>
                        </a:rPr>
                        <a:t>ligand</a:t>
                      </a:r>
                      <a:r>
                        <a:rPr lang="en-US" altLang="zh-TW" baseline="0" dirty="0" smtClean="0">
                          <a:latin typeface="標楷體" pitchFamily="65" charset="-120"/>
                          <a:ea typeface="標楷體" pitchFamily="65" charset="-120"/>
                        </a:rPr>
                        <a:t>-receptor interaction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Glutamatergic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 synapse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幹細胞多效性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Signaling pathways regulating </a:t>
                      </a:r>
                      <a:r>
                        <a:rPr lang="en-US" altLang="zh-TW" dirty="0" err="1" smtClean="0">
                          <a:latin typeface="標楷體" pitchFamily="65" charset="-120"/>
                          <a:ea typeface="標楷體" pitchFamily="65" charset="-120"/>
                        </a:rPr>
                        <a:t>pluripotency</a:t>
                      </a: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 of stem cells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龍眼殼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功效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治心虛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頭暈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散邪祛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風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聰耳明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0AKhvU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428868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龍眼殼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可能功效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基因表現量上升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214282" y="1785926"/>
          <a:ext cx="87154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  <a:gridCol w="68580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功效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Pathway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免疫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Cytokine-cytokine receptor interaction</a:t>
                      </a:r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itchFamily="65" charset="-120"/>
                          <a:ea typeface="標楷體" pitchFamily="65" charset="-120"/>
                        </a:rPr>
                        <a:t>消化與吸收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Protein</a:t>
                      </a:r>
                      <a:r>
                        <a:rPr lang="en-US" altLang="zh-TW" baseline="0" dirty="0" smtClean="0">
                          <a:latin typeface="標楷體" pitchFamily="65" charset="-120"/>
                          <a:ea typeface="標楷體" pitchFamily="65" charset="-120"/>
                        </a:rPr>
                        <a:t> digestion and absorption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標楷體" pitchFamily="65" charset="-120"/>
                          <a:ea typeface="標楷體" pitchFamily="65" charset="-120"/>
                        </a:rPr>
                        <a:t>Mineral absorption</a:t>
                      </a:r>
                      <a:endParaRPr lang="zh-TW" altLang="en-US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557</Words>
  <Application>Microsoft Office PowerPoint</Application>
  <PresentationFormat>如螢幕大小 (4:3)</PresentationFormat>
  <Paragraphs>211</Paragraphs>
  <Slides>13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天然萃取物 R1晶片分析</vt:lpstr>
      <vt:lpstr>天山雪蓮已知功效</vt:lpstr>
      <vt:lpstr>天山雪蓮可能功效(基因表現量上升)</vt:lpstr>
      <vt:lpstr>天山雪蓮可能功效(基因表現量下降)</vt:lpstr>
      <vt:lpstr>蕎麥</vt:lpstr>
      <vt:lpstr>蕎麥可能功效(基因表現量上升)</vt:lpstr>
      <vt:lpstr>蕎麥可能功效(基因表現量下降)</vt:lpstr>
      <vt:lpstr>龍眼殼</vt:lpstr>
      <vt:lpstr>龍眼殼可能功效(基因表現量上升)</vt:lpstr>
      <vt:lpstr>龍眼殼可能功效(基因表現量下降)</vt:lpstr>
      <vt:lpstr>母乳益生菌</vt:lpstr>
      <vt:lpstr>母乳益生菌可能功效(基因表現量上升)</vt:lpstr>
      <vt:lpstr>母乳益生菌可能功效(基因表現量下降)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Jade.Hou</dc:creator>
  <cp:lastModifiedBy>Jade.Hou</cp:lastModifiedBy>
  <cp:revision>49</cp:revision>
  <dcterms:created xsi:type="dcterms:W3CDTF">2017-08-09T04:20:49Z</dcterms:created>
  <dcterms:modified xsi:type="dcterms:W3CDTF">2017-08-09T08:42:01Z</dcterms:modified>
</cp:coreProperties>
</file>