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1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30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YIhzk7tJI8" TargetMode="External"/><Relationship Id="rId2" Type="http://schemas.openxmlformats.org/officeDocument/2006/relationships/hyperlink" Target="https://www.youtube.com/watch?v=gr29JiWlTH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07817"/>
              </p:ext>
            </p:extLst>
          </p:nvPr>
        </p:nvGraphicFramePr>
        <p:xfrm>
          <a:off x="113508" y="3582556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3582556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81323" y="1890486"/>
            <a:ext cx="6656788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latin typeface="Arial Black" panose="020B0A04020102020204" pitchFamily="34" charset="0"/>
              </a:rPr>
              <a:t>21CST-313/21ITH-313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</a:t>
            </a:r>
            <a:r>
              <a:rPr lang="en-US" sz="2400" b="1" dirty="0">
                <a:latin typeface="Arial Black" panose="020B0A04020102020204" pitchFamily="34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with Domains as Objects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14">
            <a:extLst>
              <a:ext uri="{FF2B5EF4-FFF2-40B4-BE49-F238E27FC236}">
                <a16:creationId xmlns:a16="http://schemas.microsoft.com/office/drawing/2014/main" id="{B633E960-7AA8-449A-A67B-3D2EF1DFC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1828800"/>
            <a:ext cx="78740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with </a:t>
            </a:r>
            <a:r>
              <a:rPr lang="en-US" sz="3600" i="1" dirty="0">
                <a:solidFill>
                  <a:srgbClr val="FF0000"/>
                </a:solidFill>
              </a:rPr>
              <a:t>Copy</a:t>
            </a:r>
            <a:r>
              <a:rPr lang="en-US" sz="3600" dirty="0">
                <a:solidFill>
                  <a:srgbClr val="FF0000"/>
                </a:solidFill>
              </a:rPr>
              <a:t> Rights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6E1C61-553B-450D-B7CE-8ED85BCB4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With </a:t>
            </a:r>
            <a:r>
              <a:rPr lang="en-US" sz="3600" i="1" dirty="0">
                <a:solidFill>
                  <a:srgbClr val="FF0000"/>
                </a:solidFill>
              </a:rPr>
              <a:t>Owner</a:t>
            </a:r>
            <a:r>
              <a:rPr lang="en-US" sz="3600" dirty="0">
                <a:solidFill>
                  <a:srgbClr val="FF0000"/>
                </a:solidFill>
              </a:rPr>
              <a:t> Rights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14">
            <a:extLst>
              <a:ext uri="{FF2B5EF4-FFF2-40B4-BE49-F238E27FC236}">
                <a16:creationId xmlns:a16="http://schemas.microsoft.com/office/drawing/2014/main" id="{2F725110-76A0-4F31-9630-B3F4487B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3476"/>
            <a:ext cx="6400800" cy="432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990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Modified Access </a:t>
            </a:r>
            <a:r>
              <a:rPr lang="en-US" sz="3600">
                <a:solidFill>
                  <a:srgbClr val="FF0000"/>
                </a:solidFill>
              </a:rPr>
              <a:t>Matrix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4745EF0-A847-4109-B0C2-E89AC196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147" y="1752600"/>
            <a:ext cx="83177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93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Implementation of 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933553" algn="l"/>
              </a:tabLst>
            </a:pPr>
            <a:r>
              <a:rPr lang="en-US" dirty="0"/>
              <a:t>Generally, a sparse matrix</a:t>
            </a:r>
          </a:p>
          <a:p>
            <a:pPr>
              <a:tabLst>
                <a:tab pos="2933553" algn="l"/>
              </a:tabLst>
            </a:pPr>
            <a:r>
              <a:rPr lang="en-US" dirty="0"/>
              <a:t>Option 1 – </a:t>
            </a:r>
            <a:r>
              <a:rPr lang="en-US" b="1" dirty="0"/>
              <a:t>Global table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Store ordered triples &lt; </a:t>
            </a:r>
            <a:r>
              <a:rPr lang="en-US" i="1" dirty="0"/>
              <a:t>domain, object, rights-set</a:t>
            </a:r>
            <a:r>
              <a:rPr lang="en-US" dirty="0"/>
              <a:t> &gt; in table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A requested operation M on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within domain D</a:t>
            </a:r>
            <a:r>
              <a:rPr lang="en-US" baseline="-25000" dirty="0"/>
              <a:t>i</a:t>
            </a:r>
            <a:r>
              <a:rPr lang="en-US" dirty="0"/>
              <a:t> -&gt; search table for &lt; D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&gt; </a:t>
            </a:r>
          </a:p>
          <a:p>
            <a:pPr lvl="2">
              <a:tabLst>
                <a:tab pos="2933553" algn="l"/>
              </a:tabLst>
            </a:pPr>
            <a:r>
              <a:rPr lang="en-US" dirty="0"/>
              <a:t>with M ∈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>
              <a:tabLst>
                <a:tab pos="2933553" algn="l"/>
              </a:tabLst>
            </a:pPr>
            <a:r>
              <a:rPr lang="en-US" dirty="0"/>
              <a:t>But table could be large -&gt; won’t fit in main memory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Difficult to group objects (consider an object that all domains can read)</a:t>
            </a:r>
          </a:p>
          <a:p>
            <a:pPr lvl="1">
              <a:tabLst>
                <a:tab pos="2933553" algn="l"/>
              </a:tabLst>
            </a:pPr>
            <a:endParaRPr lang="en-US" dirty="0"/>
          </a:p>
          <a:p>
            <a:pPr>
              <a:tabLst>
                <a:tab pos="2933553" algn="l"/>
              </a:tabLst>
            </a:pPr>
            <a:r>
              <a:rPr lang="en-US" dirty="0"/>
              <a:t>Option 2 – </a:t>
            </a:r>
            <a:r>
              <a:rPr lang="en-US" b="1" dirty="0"/>
              <a:t>Access lists for objects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Each column implemented as an access list for one object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Resulting per-object list consists of ordered pairs &lt; </a:t>
            </a:r>
            <a:r>
              <a:rPr lang="en-US" i="1" dirty="0"/>
              <a:t>domain, rights-set </a:t>
            </a:r>
            <a:r>
              <a:rPr lang="en-US" dirty="0"/>
              <a:t>&gt; defining all domains with non-empty set of access rights for the object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Easily extended to contain default set -&gt; If M ∈ default set, also allow access</a:t>
            </a:r>
          </a:p>
          <a:p>
            <a:pPr>
              <a:buNone/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Implementation of Access Matrix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Autofit/>
          </a:bodyPr>
          <a:lstStyle/>
          <a:p>
            <a:pPr>
              <a:tabLst>
                <a:tab pos="2933553" algn="l"/>
              </a:tabLst>
            </a:pPr>
            <a:r>
              <a:rPr lang="en-US" dirty="0"/>
              <a:t>Each column = Access-control list for one object </a:t>
            </a:r>
            <a:br>
              <a:rPr lang="en-US" dirty="0"/>
            </a:br>
            <a:r>
              <a:rPr lang="en-US" dirty="0"/>
              <a:t>Defines who can perform what operation</a:t>
            </a:r>
            <a:br>
              <a:rPr lang="en-US" dirty="0"/>
            </a:br>
            <a:br>
              <a:rPr lang="en-US" sz="1725" dirty="0"/>
            </a:br>
            <a:r>
              <a:rPr lang="en-US" sz="1725" dirty="0"/>
              <a:t>	Domain 1 = Read, Write</a:t>
            </a:r>
            <a:br>
              <a:rPr lang="en-US" sz="1725" dirty="0"/>
            </a:br>
            <a:r>
              <a:rPr lang="en-US" sz="1725" dirty="0"/>
              <a:t>	Domain 2 = Read</a:t>
            </a:r>
            <a:br>
              <a:rPr lang="en-US" sz="1725" dirty="0"/>
            </a:br>
            <a:r>
              <a:rPr lang="en-US" sz="1725" dirty="0"/>
              <a:t>	Domain 3 = Read</a:t>
            </a:r>
            <a:br>
              <a:rPr lang="en-US" sz="1725" dirty="0"/>
            </a:br>
            <a:br>
              <a:rPr lang="en-US" sz="1725" dirty="0"/>
            </a:br>
            <a:r>
              <a:rPr lang="en-US" sz="1725" dirty="0"/>
              <a:t>	       </a:t>
            </a:r>
            <a:endParaRPr lang="en-US" sz="1725" dirty="0">
              <a:sym typeface="MT Extra" charset="0"/>
            </a:endParaRPr>
          </a:p>
          <a:p>
            <a:pPr>
              <a:tabLst>
                <a:tab pos="2933553" algn="l"/>
              </a:tabLst>
            </a:pPr>
            <a:r>
              <a:rPr lang="en-US" dirty="0">
                <a:sym typeface="MT Extra" charset="0"/>
              </a:rPr>
              <a:t>Each Row = Capability List (like a key)</a:t>
            </a:r>
            <a:br>
              <a:rPr lang="en-US" dirty="0">
                <a:sym typeface="MT Extra" charset="0"/>
              </a:rPr>
            </a:br>
            <a:r>
              <a:rPr lang="en-US" dirty="0">
                <a:sym typeface="MT Extra" charset="0"/>
              </a:rPr>
              <a:t>For each domain, what operations allowed on what objects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F1 – Read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F4 – Read, Write, Execute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F5 – Read, Write, Delete, Copy</a:t>
            </a:r>
          </a:p>
          <a:p>
            <a:pPr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Implementation of Access Matrix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3 – </a:t>
            </a:r>
            <a:r>
              <a:rPr lang="en-US" b="1" dirty="0"/>
              <a:t>Capability list for domains</a:t>
            </a:r>
          </a:p>
          <a:p>
            <a:pPr lvl="1"/>
            <a:r>
              <a:rPr lang="en-US" dirty="0"/>
              <a:t>Instead of object-based, list is domain based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Capability list </a:t>
            </a:r>
            <a:r>
              <a:rPr lang="en-US" dirty="0"/>
              <a:t>for domain is list of objects together with operations allows on them</a:t>
            </a:r>
          </a:p>
          <a:p>
            <a:pPr lvl="1"/>
            <a:r>
              <a:rPr lang="en-US" dirty="0"/>
              <a:t>Object represented by its name or address, called a </a:t>
            </a:r>
            <a:r>
              <a:rPr lang="en-US" b="1" dirty="0">
                <a:solidFill>
                  <a:srgbClr val="3366FF"/>
                </a:solidFill>
              </a:rPr>
              <a:t>capability</a:t>
            </a:r>
          </a:p>
          <a:p>
            <a:pPr lvl="1"/>
            <a:r>
              <a:rPr lang="en-US" dirty="0"/>
              <a:t>Execute operation M on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process requests operation and specifies capability as parameter</a:t>
            </a:r>
          </a:p>
          <a:p>
            <a:pPr lvl="2"/>
            <a:r>
              <a:rPr lang="en-US" dirty="0"/>
              <a:t>Possession of capability means access is allowed</a:t>
            </a:r>
          </a:p>
          <a:p>
            <a:pPr lvl="1"/>
            <a:r>
              <a:rPr lang="en-US" dirty="0"/>
              <a:t>Capability list associated with domain but never directly accessible by domain</a:t>
            </a:r>
          </a:p>
          <a:p>
            <a:pPr lvl="2"/>
            <a:r>
              <a:rPr lang="en-US" dirty="0"/>
              <a:t>Rather, protected object, maintained by OS and accessed indirectly</a:t>
            </a:r>
          </a:p>
          <a:p>
            <a:pPr lvl="2"/>
            <a:r>
              <a:rPr lang="en-US" dirty="0"/>
              <a:t>Like a “secure pointer”</a:t>
            </a:r>
          </a:p>
          <a:p>
            <a:pPr lvl="2"/>
            <a:r>
              <a:rPr lang="en-US" dirty="0"/>
              <a:t>Idea can be extended up to applications</a:t>
            </a:r>
          </a:p>
          <a:p>
            <a:endParaRPr lang="en-US" dirty="0"/>
          </a:p>
          <a:p>
            <a:r>
              <a:rPr lang="en-US" dirty="0"/>
              <a:t>Option 4 – </a:t>
            </a:r>
            <a:r>
              <a:rPr lang="en-US" b="1" dirty="0"/>
              <a:t>Lock-key</a:t>
            </a:r>
          </a:p>
          <a:p>
            <a:pPr lvl="1"/>
            <a:r>
              <a:rPr lang="en-US" dirty="0"/>
              <a:t>Compromise between access lists and capability lists</a:t>
            </a:r>
          </a:p>
          <a:p>
            <a:pPr lvl="1"/>
            <a:r>
              <a:rPr lang="en-US" dirty="0"/>
              <a:t>Each object has list of unique bit patterns, called </a:t>
            </a:r>
            <a:r>
              <a:rPr lang="en-US" b="1" dirty="0">
                <a:solidFill>
                  <a:srgbClr val="3366FF"/>
                </a:solidFill>
              </a:rPr>
              <a:t>locks</a:t>
            </a:r>
          </a:p>
          <a:p>
            <a:pPr lvl="1"/>
            <a:r>
              <a:rPr lang="en-US" dirty="0"/>
              <a:t>Each domain as list of unique bit patterns called </a:t>
            </a:r>
            <a:r>
              <a:rPr lang="en-US" b="1" dirty="0">
                <a:solidFill>
                  <a:srgbClr val="3366FF"/>
                </a:solidFill>
              </a:rPr>
              <a:t>keys</a:t>
            </a:r>
          </a:p>
          <a:p>
            <a:pPr lvl="1"/>
            <a:r>
              <a:rPr lang="en-US" dirty="0"/>
              <a:t>Process in a domain can only access object if domain has key that matches one of the 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/>
          <a:lstStyle/>
          <a:p>
            <a:pPr marL="0" indent="0" algn="ctr">
              <a:buNone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br>
              <a:rPr lang="en-IN" dirty="0"/>
            </a:br>
            <a:r>
              <a:rPr lang="en-IN" sz="2400" dirty="0">
                <a:hlinkClick r:id="rId2"/>
              </a:rPr>
              <a:t>https://www.youtube.com/watch?v=gr29JiWlTH8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>
                <a:hlinkClick r:id="rId3"/>
              </a:rPr>
              <a:t>https://www.youtube.com/watch?v=2YIhzk7tJI8</a:t>
            </a:r>
            <a:r>
              <a:rPr lang="en-IN" sz="240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 Goals of Protection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dirty="0"/>
              <a:t>a</a:t>
            </a:r>
            <a:r>
              <a:rPr lang="en-US" sz="2400" dirty="0">
                <a:solidFill>
                  <a:schemeClr val="tx1"/>
                </a:solidFill>
              </a:rPr>
              <a:t> protection model,  computer consists of a collection of objects, hardware or software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object has a unique name and can be accessed through a well-defined set of operations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Protection problem - ensure that each object is accessed correctly and only by those processes that are allowed to do so</a:t>
            </a:r>
            <a:endParaRPr lang="en-US" sz="2400" dirty="0">
              <a:solidFill>
                <a:schemeClr val="tx1"/>
              </a:solidFill>
              <a:latin typeface="Courier New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Principles of Protection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Guiding Principle – </a:t>
            </a:r>
            <a:r>
              <a:rPr lang="en-US" b="1" dirty="0">
                <a:solidFill>
                  <a:srgbClr val="3366FF"/>
                </a:solidFill>
              </a:rPr>
              <a:t>Principle of Least Privilege</a:t>
            </a:r>
          </a:p>
          <a:p>
            <a:pPr lvl="1"/>
            <a:r>
              <a:rPr lang="en-US" dirty="0"/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</a:rPr>
              <a:t>privileges </a:t>
            </a:r>
            <a:r>
              <a:rPr lang="en-US" dirty="0"/>
              <a:t>to perform their tasks</a:t>
            </a:r>
          </a:p>
          <a:p>
            <a:pPr lvl="1"/>
            <a:r>
              <a:rPr lang="en-US" dirty="0"/>
              <a:t>Privilege Limits are damaged if entity has a bug.</a:t>
            </a:r>
          </a:p>
          <a:p>
            <a:pPr lvl="1"/>
            <a:r>
              <a:rPr lang="en-US" dirty="0"/>
              <a:t>Privilege Can be static (during life of system, during life of process) </a:t>
            </a:r>
          </a:p>
          <a:p>
            <a:pPr lvl="1"/>
            <a:r>
              <a:rPr lang="en-US" dirty="0"/>
              <a:t>Privilege Can be dynamic (changed by process as needed) – </a:t>
            </a:r>
            <a:r>
              <a:rPr lang="en-US" b="1" dirty="0">
                <a:solidFill>
                  <a:srgbClr val="3366FF"/>
                </a:solidFill>
              </a:rPr>
              <a:t>domain switching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</a:rPr>
              <a:t>privilege escalation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Must consider </a:t>
            </a:r>
            <a:r>
              <a:rPr lang="en-US" b="1" dirty="0"/>
              <a:t>“grain”</a:t>
            </a:r>
            <a:r>
              <a:rPr lang="en-US" dirty="0"/>
              <a:t> aspect</a:t>
            </a:r>
          </a:p>
          <a:p>
            <a:pPr lvl="1"/>
            <a:r>
              <a:rPr lang="en-US" b="1" dirty="0"/>
              <a:t>Rough</a:t>
            </a:r>
            <a:r>
              <a:rPr lang="en-US" dirty="0"/>
              <a:t>-grained privilege management is easier, simpler, but least privilege is better</a:t>
            </a:r>
          </a:p>
          <a:p>
            <a:pPr lvl="1"/>
            <a:r>
              <a:rPr lang="en-US" b="1" dirty="0"/>
              <a:t>Fine</a:t>
            </a:r>
            <a:r>
              <a:rPr lang="en-US" dirty="0"/>
              <a:t>-grained management is more complex, more overhead, but more protective</a:t>
            </a:r>
          </a:p>
          <a:p>
            <a:pPr lvl="2"/>
            <a:endParaRPr lang="en-US" dirty="0"/>
          </a:p>
          <a:p>
            <a:r>
              <a:rPr lang="en-US" dirty="0"/>
              <a:t>Domain can be user, process, procedure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Domain Structure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53A4-4BDF-4410-9589-515A0720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Access-right </a:t>
            </a:r>
            <a:r>
              <a:rPr lang="en-US" dirty="0"/>
              <a:t>= &lt;</a:t>
            </a:r>
            <a:r>
              <a:rPr lang="en-US" i="1" dirty="0"/>
              <a:t>object-name</a:t>
            </a:r>
            <a:r>
              <a:rPr lang="en-US" dirty="0"/>
              <a:t>, </a:t>
            </a:r>
            <a:r>
              <a:rPr lang="en-US" i="1" dirty="0"/>
              <a:t>rights-set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where </a:t>
            </a:r>
            <a:r>
              <a:rPr lang="en-US" b="1" i="1" dirty="0"/>
              <a:t>rights-set</a:t>
            </a:r>
            <a:r>
              <a:rPr lang="en-US" dirty="0"/>
              <a:t> is a subset of all valid operations that can be performed on the object 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Domain</a:t>
            </a:r>
            <a:r>
              <a:rPr lang="en-US" dirty="0"/>
              <a:t> = Set of access-rights 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0F24DC3-45BC-49FD-892A-68F65CA6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" y="3886200"/>
            <a:ext cx="7962900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Access Matrix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35EF-5B93-4858-98AF-2BF2C8F4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protection as a matrix (</a:t>
            </a:r>
            <a:r>
              <a:rPr lang="en-US" i="1" dirty="0"/>
              <a:t>access matrix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Rows represent domains</a:t>
            </a:r>
          </a:p>
          <a:p>
            <a:endParaRPr lang="en-US" dirty="0"/>
          </a:p>
          <a:p>
            <a:r>
              <a:rPr lang="en-US" dirty="0"/>
              <a:t>Columns represent objects</a:t>
            </a:r>
          </a:p>
          <a:p>
            <a:endParaRPr lang="en-US" dirty="0"/>
          </a:p>
          <a:p>
            <a:r>
              <a:rPr lang="en-US" i="1" dirty="0"/>
              <a:t>Access(</a:t>
            </a:r>
            <a:r>
              <a:rPr lang="en-US" i="1" dirty="0" err="1"/>
              <a:t>i</a:t>
            </a:r>
            <a:r>
              <a:rPr lang="en-US" i="1" dirty="0"/>
              <a:t>, j)</a:t>
            </a:r>
            <a:r>
              <a:rPr lang="en-US" dirty="0"/>
              <a:t> is the set of operations that a process executing in </a:t>
            </a:r>
            <a:r>
              <a:rPr lang="en-US" dirty="0" err="1"/>
              <a:t>Domain</a:t>
            </a:r>
            <a:r>
              <a:rPr lang="en-US" baseline="-25000" dirty="0" err="1"/>
              <a:t>i</a:t>
            </a:r>
            <a:r>
              <a:rPr lang="en-US" dirty="0"/>
              <a:t> can invoke on </a:t>
            </a:r>
            <a:r>
              <a:rPr lang="en-US" dirty="0" err="1"/>
              <a:t>Object</a:t>
            </a:r>
            <a:r>
              <a:rPr lang="en-US" baseline="-25000" dirty="0" err="1"/>
              <a:t>j</a:t>
            </a:r>
            <a:endParaRPr lang="en-US" baseline="-25000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495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68C07FB5-3742-463B-B424-EF35F59E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181" y="1828800"/>
            <a:ext cx="7767638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Use of 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 process in Domain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tries to do “op” on object</a:t>
            </a:r>
            <a:r>
              <a:rPr lang="en-US" i="1" dirty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/>
              <a:t>, then “op” must be in the access matrix</a:t>
            </a:r>
          </a:p>
          <a:p>
            <a:endParaRPr lang="en-US" dirty="0"/>
          </a:p>
          <a:p>
            <a:r>
              <a:rPr lang="en-US" dirty="0"/>
              <a:t>User who creates object can define access column for that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expanded to dynamic protection</a:t>
            </a:r>
          </a:p>
          <a:p>
            <a:pPr lvl="1"/>
            <a:r>
              <a:rPr lang="en-US" dirty="0"/>
              <a:t>Operations to add, delete access rights</a:t>
            </a:r>
          </a:p>
          <a:p>
            <a:pPr lvl="1"/>
            <a:r>
              <a:rPr lang="en-US" dirty="0"/>
              <a:t>Special access rights:</a:t>
            </a:r>
          </a:p>
          <a:p>
            <a:pPr lvl="2"/>
            <a:r>
              <a:rPr lang="en-US" i="1" dirty="0"/>
              <a:t>owner of O</a:t>
            </a:r>
            <a:r>
              <a:rPr lang="en-US" i="1" baseline="-25000" dirty="0"/>
              <a:t>i</a:t>
            </a:r>
            <a:endParaRPr lang="en-US" i="1" dirty="0"/>
          </a:p>
          <a:p>
            <a:pPr lvl="2"/>
            <a:r>
              <a:rPr lang="en-US" i="1" dirty="0"/>
              <a:t>copy op from O</a:t>
            </a:r>
            <a:r>
              <a:rPr lang="en-US" i="1" baseline="-25000" dirty="0"/>
              <a:t>i</a:t>
            </a:r>
            <a:r>
              <a:rPr lang="en-US" i="1" dirty="0"/>
              <a:t> to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(denoted by “*”)</a:t>
            </a:r>
          </a:p>
          <a:p>
            <a:pPr lvl="2"/>
            <a:r>
              <a:rPr lang="en-US" i="1" dirty="0"/>
              <a:t>control – D</a:t>
            </a:r>
            <a:r>
              <a:rPr lang="en-US" i="1" baseline="-25000" dirty="0"/>
              <a:t>i</a:t>
            </a:r>
            <a:r>
              <a:rPr lang="en-US" i="1" dirty="0"/>
              <a:t> can modify </a:t>
            </a:r>
            <a:r>
              <a:rPr lang="en-US" i="1" dirty="0" err="1"/>
              <a:t>D</a:t>
            </a:r>
            <a:r>
              <a:rPr lang="en-US" i="1" baseline="-25000" dirty="0" err="1"/>
              <a:t>j</a:t>
            </a:r>
            <a:r>
              <a:rPr lang="en-US" i="1" dirty="0"/>
              <a:t> access rights</a:t>
            </a:r>
          </a:p>
          <a:p>
            <a:pPr lvl="2"/>
            <a:r>
              <a:rPr lang="en-US" i="1" dirty="0"/>
              <a:t>transfer – switch from domain D</a:t>
            </a:r>
            <a:r>
              <a:rPr lang="en-US" i="1" baseline="-25000" dirty="0"/>
              <a:t>i</a:t>
            </a:r>
            <a:r>
              <a:rPr lang="en-US" i="1" dirty="0"/>
              <a:t> to </a:t>
            </a:r>
            <a:r>
              <a:rPr lang="en-US" i="1" dirty="0" err="1"/>
              <a:t>D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pPr lvl="2"/>
            <a:endParaRPr lang="en-US" i="1" baseline="-25000" dirty="0"/>
          </a:p>
          <a:p>
            <a:pPr lvl="2"/>
            <a:endParaRPr lang="en-US" i="1" baseline="-25000" dirty="0"/>
          </a:p>
          <a:p>
            <a:pPr lvl="1"/>
            <a:r>
              <a:rPr lang="en-US" i="1" dirty="0"/>
              <a:t>Copy </a:t>
            </a:r>
            <a:r>
              <a:rPr lang="en-US" dirty="0"/>
              <a:t>and </a:t>
            </a:r>
            <a:r>
              <a:rPr lang="en-US" i="1" dirty="0"/>
              <a:t>Owner </a:t>
            </a:r>
            <a:r>
              <a:rPr lang="en-US" dirty="0"/>
              <a:t>applicable to an object</a:t>
            </a:r>
          </a:p>
          <a:p>
            <a:pPr lvl="1"/>
            <a:r>
              <a:rPr lang="en-US" i="1" dirty="0"/>
              <a:t>Control </a:t>
            </a:r>
            <a:r>
              <a:rPr 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Use of Access Matrix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Access matrix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design separates mechanism from policy</a:t>
            </a:r>
          </a:p>
          <a:p>
            <a:pPr lvl="1"/>
            <a:r>
              <a:rPr lang="en-US" dirty="0"/>
              <a:t>Mechanism </a:t>
            </a:r>
          </a:p>
          <a:p>
            <a:pPr lvl="2"/>
            <a:r>
              <a:rPr lang="en-US" dirty="0"/>
              <a:t>Operating system provides access-matrix + rules</a:t>
            </a:r>
          </a:p>
          <a:p>
            <a:pPr lvl="2"/>
            <a:r>
              <a:rPr lang="en-US" dirty="0"/>
              <a:t>It ensures that the matrix is only manipulated by authorized agents and the rules are strictly enforced</a:t>
            </a:r>
          </a:p>
          <a:p>
            <a:pPr lvl="1"/>
            <a:r>
              <a:rPr lang="en-US" dirty="0"/>
              <a:t>Policy</a:t>
            </a:r>
          </a:p>
          <a:p>
            <a:pPr lvl="2"/>
            <a:r>
              <a:rPr lang="en-US" dirty="0"/>
              <a:t>User dictates policy</a:t>
            </a:r>
          </a:p>
          <a:p>
            <a:pPr lvl="2"/>
            <a:r>
              <a:rPr lang="en-US" dirty="0"/>
              <a:t>Who can access what object and in what mode</a:t>
            </a:r>
          </a:p>
          <a:p>
            <a:pPr lvl="2"/>
            <a:endParaRPr lang="en-US" dirty="0"/>
          </a:p>
          <a:p>
            <a:r>
              <a:rPr lang="en-US" dirty="0"/>
              <a:t>But doesn’t solve the general confinement problem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900</TotalTime>
  <Words>978</Words>
  <Application>Microsoft Office PowerPoint</Application>
  <PresentationFormat>On-screen Show (4:3)</PresentationFormat>
  <Paragraphs>123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Casper</vt:lpstr>
      <vt:lpstr>Courier New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System Protection and Security</vt:lpstr>
      <vt:lpstr> Goals of Protection </vt:lpstr>
      <vt:lpstr>Principles of Protection</vt:lpstr>
      <vt:lpstr>Domain Structure</vt:lpstr>
      <vt:lpstr>Access Matrix</vt:lpstr>
      <vt:lpstr>Access Matrix</vt:lpstr>
      <vt:lpstr>Use of Access Matrix</vt:lpstr>
      <vt:lpstr>Use of Access Matrix (Cont.)</vt:lpstr>
      <vt:lpstr>Access Matrix   with Domains as Objects</vt:lpstr>
      <vt:lpstr>Access Matrix with Copy Rights</vt:lpstr>
      <vt:lpstr>Access Matrix With Owner Rights</vt:lpstr>
      <vt:lpstr>Modified Access Matrix </vt:lpstr>
      <vt:lpstr>Implementation of Access Matrix</vt:lpstr>
      <vt:lpstr>Implementation of Access Matrix (Cont.)</vt:lpstr>
      <vt:lpstr>Implementation of Access Matrix (Cont.)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175</cp:revision>
  <dcterms:created xsi:type="dcterms:W3CDTF">2006-08-16T00:00:00Z</dcterms:created>
  <dcterms:modified xsi:type="dcterms:W3CDTF">2023-07-03T05:08:37Z</dcterms:modified>
</cp:coreProperties>
</file>