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  <p:sldMasterId id="2147483829" r:id="rId2"/>
  </p:sldMasterIdLst>
  <p:notesMasterIdLst>
    <p:notesMasterId r:id="rId24"/>
  </p:notesMasterIdLst>
  <p:sldIdLst>
    <p:sldId id="328" r:id="rId3"/>
    <p:sldId id="256" r:id="rId4"/>
    <p:sldId id="329" r:id="rId5"/>
    <p:sldId id="290" r:id="rId6"/>
    <p:sldId id="291" r:id="rId7"/>
    <p:sldId id="293" r:id="rId8"/>
    <p:sldId id="292" r:id="rId9"/>
    <p:sldId id="261" r:id="rId10"/>
    <p:sldId id="294" r:id="rId11"/>
    <p:sldId id="303" r:id="rId12"/>
    <p:sldId id="306" r:id="rId13"/>
    <p:sldId id="307" r:id="rId14"/>
    <p:sldId id="308" r:id="rId15"/>
    <p:sldId id="309" r:id="rId16"/>
    <p:sldId id="310" r:id="rId17"/>
    <p:sldId id="311" r:id="rId18"/>
    <p:sldId id="330" r:id="rId19"/>
    <p:sldId id="331" r:id="rId20"/>
    <p:sldId id="332" r:id="rId21"/>
    <p:sldId id="333" r:id="rId22"/>
    <p:sldId id="33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067" autoAdjust="0"/>
  </p:normalViewPr>
  <p:slideViewPr>
    <p:cSldViewPr>
      <p:cViewPr varScale="1">
        <p:scale>
          <a:sx n="61" d="100"/>
          <a:sy n="61" d="100"/>
        </p:scale>
        <p:origin x="144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D1800-8745-41CE-98C4-1A8E9683EFA4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1827B-6B51-4CBA-A430-640550FD21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19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E7B5A8D-BAF4-4818-AA81-8BDF63081474}" type="slidenum">
              <a:rPr lang="he-IL" sz="1200" smtClean="0"/>
              <a:pPr/>
              <a:t>4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1259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EA0EFA5-3684-423E-8C07-DEFB44E2A047}" type="slidenum">
              <a:rPr lang="he-IL" sz="1200" smtClean="0"/>
              <a:pPr/>
              <a:t>5</a:t>
            </a:fld>
            <a:endParaRPr 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652" y="4342778"/>
            <a:ext cx="5030698" cy="411575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5684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5977A0F-BCBE-4BAA-B21E-4E11F350D847}" type="slidenum">
              <a:rPr lang="he-IL" sz="1200" smtClean="0"/>
              <a:pPr/>
              <a:t>6</a:t>
            </a:fld>
            <a:endParaRPr lang="en-US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1763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5AF8F97-C97E-4589-A5BB-AA04F445A926}" type="slidenum">
              <a:rPr lang="he-IL" sz="1200" smtClean="0"/>
              <a:pPr/>
              <a:t>7</a:t>
            </a:fld>
            <a:endParaRPr 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4514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9DC18AD-18C9-48A7-97AE-27935A04EFFB}" type="slidenum">
              <a:rPr lang="he-IL" sz="1200" smtClean="0"/>
              <a:pPr/>
              <a:t>9</a:t>
            </a:fld>
            <a:endParaRPr 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4683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429000"/>
            <a:ext cx="7772400" cy="1066799"/>
          </a:xfrm>
          <a:prstGeom prst="rect">
            <a:avLst/>
          </a:prstGeom>
          <a:ln w="19050" cap="sq" cmpd="thinThick">
            <a:solidFill>
              <a:schemeClr val="tx1"/>
            </a:solidFill>
            <a:bevel/>
          </a:ln>
          <a:scene3d>
            <a:camera prst="orthographicFront"/>
            <a:lightRig rig="threePt" dir="t"/>
          </a:scene3d>
          <a:sp3d extrusionH="76200">
            <a:bevelT prst="relaxedInset"/>
            <a:extrusionClr>
              <a:schemeClr val="tx1"/>
            </a:extrusionClr>
          </a:sp3d>
        </p:spPr>
        <p:txBody>
          <a:bodyPr anchor="ctr"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990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86200" cy="464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724400" y="1524000"/>
            <a:ext cx="3886200" cy="464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clip art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23622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6/16/2023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43200" y="6553200"/>
            <a:ext cx="3810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085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663" y="762000"/>
            <a:ext cx="8288337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A. Frank - P.  Weisberg</a:t>
            </a:r>
          </a:p>
        </p:txBody>
      </p:sp>
    </p:spTree>
    <p:extLst>
      <p:ext uri="{BB962C8B-B14F-4D97-AF65-F5344CB8AC3E}">
        <p14:creationId xmlns:p14="http://schemas.microsoft.com/office/powerpoint/2010/main" val="1119828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anchor="ctr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2804329" y="0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447800"/>
            <a:ext cx="82296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66800" y="609600"/>
            <a:ext cx="7924800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804329" y="87868"/>
            <a:ext cx="61872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and Communication Engineering (CCE)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895600" y="1371600"/>
            <a:ext cx="6019800" cy="472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28600" y="1371600"/>
            <a:ext cx="2590800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137160" indent="-137160">
              <a:defRPr sz="2000"/>
            </a:lvl1pPr>
            <a:lvl2pPr marL="320040" indent="-182880">
              <a:buFont typeface="Wingdings" pitchFamily="2" charset="2"/>
              <a:buChar char="§"/>
              <a:defRPr sz="1800"/>
            </a:lvl2pPr>
            <a:lvl3pPr marL="502920" indent="-182880"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1524000"/>
            <a:ext cx="8305800" cy="487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066800" y="533400"/>
            <a:ext cx="7848600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3009795" y="0"/>
            <a:ext cx="6058005" cy="35394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700" b="1" dirty="0">
                <a:solidFill>
                  <a:schemeClr val="bg1"/>
                </a:solidFill>
                <a:latin typeface="Calibri" pitchFamily="34" charset="0"/>
              </a:rPr>
              <a:t>Department of Computer and </a:t>
            </a:r>
            <a:r>
              <a:rPr lang="en-US" sz="1700" b="1" dirty="0" err="1">
                <a:solidFill>
                  <a:schemeClr val="bg1"/>
                </a:solidFill>
                <a:latin typeface="Calibri" pitchFamily="34" charset="0"/>
              </a:rPr>
              <a:t>Communicationq</a:t>
            </a:r>
            <a:r>
              <a:rPr lang="en-US" sz="1700" b="1" dirty="0">
                <a:solidFill>
                  <a:schemeClr val="bg1"/>
                </a:solidFill>
                <a:latin typeface="Calibri" pitchFamily="34" charset="0"/>
              </a:rPr>
              <a:t> Engineering (CCE)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1600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09800"/>
            <a:ext cx="8229600" cy="4267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google.co.in/url?sa=i&amp;rct=j&amp;q=&amp;esrc=s&amp;source=images&amp;cd=&amp;cad=rja&amp;docid=Yol378O-s-lkMM&amp;tbnid=OLCbrS9PtZY4xM:&amp;ved=0CAUQjRw&amp;url=http://www.vidyavision.com/universities.asp?page=2&amp;ei=AFmwUobeKoL-iAf-44CwBQ&amp;psig=AFQjCNGRiFfOFz-wmZM6WF05bau8z5zqnw&amp;ust=1387374581297603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0" y="6457890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alibri" pitchFamily="34" charset="0"/>
              </a:rPr>
              <a:t>University Institute of Engineering</a:t>
            </a:r>
            <a:r>
              <a:rPr lang="en-US" sz="2000" b="1" baseline="0" dirty="0">
                <a:solidFill>
                  <a:schemeClr val="tx1"/>
                </a:solidFill>
                <a:latin typeface="Calibri" pitchFamily="34" charset="0"/>
              </a:rPr>
              <a:t> (</a:t>
            </a:r>
            <a:r>
              <a:rPr lang="en-US" sz="2000" b="1" baseline="0" dirty="0" err="1">
                <a:solidFill>
                  <a:schemeClr val="tx1"/>
                </a:solidFill>
                <a:latin typeface="Calibri" pitchFamily="34" charset="0"/>
              </a:rPr>
              <a:t>UIE</a:t>
            </a:r>
            <a:r>
              <a:rPr lang="en-US" sz="2000" b="1" baseline="0" dirty="0">
                <a:solidFill>
                  <a:schemeClr val="tx1"/>
                </a:solidFill>
                <a:latin typeface="Calibri" pitchFamily="34" charset="0"/>
              </a:rPr>
              <a:t>)</a:t>
            </a:r>
            <a:endParaRPr lang="en-US" sz="20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 w="88900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420" name="Picture 4" descr="https://encrypted-tbn3.gstatic.com/images?q=tbn:ANd9GcTyg3Gq4WoxkxO75aZWNEjYFvavmMfWdiMvs57jpDF8YRR3yCybqQ">
            <a:hlinkClick r:id="rId15"/>
          </p:cNvPr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52400" y="152400"/>
            <a:ext cx="768000" cy="12192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41" r:id="rId12"/>
    <p:sldLayoutId id="2147483842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E197F-0C98-4E9A-96B2-283D44E4A9EE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operating-systems/" TargetMode="External"/><Relationship Id="rId3" Type="http://schemas.openxmlformats.org/officeDocument/2006/relationships/hyperlink" Target="https://www.studytonight.com/operating-system/" TargetMode="External"/><Relationship Id="rId7" Type="http://schemas.openxmlformats.org/officeDocument/2006/relationships/hyperlink" Target="https://www.guru99.com/operating-system-tutorial.html" TargetMode="External"/><Relationship Id="rId2" Type="http://schemas.openxmlformats.org/officeDocument/2006/relationships/hyperlink" Target="https://www.includehelp.com/c-programming-questions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javatpoint.com/os-tutorial" TargetMode="External"/><Relationship Id="rId5" Type="http://schemas.openxmlformats.org/officeDocument/2006/relationships/hyperlink" Target="https://www.tutorialspoint.com/operating_system/index.htm" TargetMode="External"/><Relationship Id="rId4" Type="http://schemas.openxmlformats.org/officeDocument/2006/relationships/hyperlink" Target="https://computing.llnl.gov/tutorial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3316" y="4927756"/>
            <a:ext cx="9147315" cy="1138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Rectangle 31"/>
          <p:cNvSpPr/>
          <p:nvPr/>
        </p:nvSpPr>
        <p:spPr>
          <a:xfrm>
            <a:off x="226648" y="5283739"/>
            <a:ext cx="34289" cy="4604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6572250" y="573881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7130143" y="5312160"/>
            <a:ext cx="968829" cy="868205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ID" sz="1350" kern="0">
              <a:solidFill>
                <a:srgbClr val="FFFFFF"/>
              </a:solidFill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3321330"/>
              </p:ext>
            </p:extLst>
          </p:nvPr>
        </p:nvGraphicFramePr>
        <p:xfrm>
          <a:off x="57591" y="3211169"/>
          <a:ext cx="2477292" cy="2361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169000" imgH="2169360" progId="">
                  <p:embed/>
                </p:oleObj>
              </mc:Choice>
              <mc:Fallback>
                <p:oleObj name="CorelDRAW" r:id="rId2" imgW="2169000" imgH="216936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91" y="3211169"/>
                        <a:ext cx="2477292" cy="23610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5284078" y="808530"/>
            <a:ext cx="3859922" cy="438933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ID" sz="1350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93056" y="2376394"/>
            <a:ext cx="5122069" cy="118550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1" y="80792"/>
            <a:ext cx="3652047" cy="1455476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7372348" y="4857750"/>
            <a:ext cx="1774967" cy="120015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161019" y="5371921"/>
            <a:ext cx="369645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15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9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2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164336" y="5389985"/>
            <a:ext cx="34289" cy="2779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-381000" y="5371921"/>
            <a:ext cx="4824032" cy="62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Operating System</a:t>
            </a:r>
          </a:p>
          <a:p>
            <a:pPr eaLnBrk="1" hangingPunct="1"/>
            <a:endParaRPr lang="en-US" sz="1200" dirty="0">
              <a:latin typeface="Raleway ExtraBold" pitchFamily="34" charset="-5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03893" y="5579669"/>
            <a:ext cx="13730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Font size 24 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081814" y="1993065"/>
            <a:ext cx="7344591" cy="418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INSTITUTEOF ENGINEERING</a:t>
            </a: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latin typeface="Arial Black" panose="020B0A04020102020204" pitchFamily="34" charset="0"/>
              </a:rPr>
              <a:t>Bachelor of Engineering (Computer Science &amp; Engineering) </a:t>
            </a: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latin typeface="Arial Black" panose="020B0A04020102020204" pitchFamily="34" charset="0"/>
              </a:rPr>
              <a:t>Operating System (21CST-313/21ITH-313)</a:t>
            </a: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b="1" dirty="0">
              <a:latin typeface="Arial Black" panose="020B0A04020102020204" pitchFamily="34" charset="0"/>
            </a:endParaRP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>
                <a:latin typeface="Arial Black" panose="020B0A04020102020204" pitchFamily="34" charset="0"/>
              </a:rPr>
              <a:t>Subject Coordinator: Er. Puneet kaur(E6913)</a:t>
            </a: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sz="1200" dirty="0">
              <a:latin typeface="Raleway ExtraBold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38525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924800" cy="609600"/>
          </a:xfrm>
        </p:spPr>
        <p:txBody>
          <a:bodyPr/>
          <a:lstStyle/>
          <a:p>
            <a:br>
              <a:rPr lang="en-US" sz="4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4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Operating-System Structure </a:t>
            </a:r>
            <a:br>
              <a:rPr lang="en-US" sz="4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4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8001000" cy="4876800"/>
          </a:xfrm>
        </p:spPr>
        <p:txBody>
          <a:bodyPr>
            <a:noAutofit/>
          </a:bodyPr>
          <a:lstStyle/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General-purpose OS is very large program </a:t>
            </a: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Various ways to structure ones </a:t>
            </a:r>
          </a:p>
          <a:p>
            <a:pPr marL="800100" lvl="2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Simple structure – MS-DOS </a:t>
            </a:r>
          </a:p>
          <a:p>
            <a:pPr marL="800100" lvl="2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More complex -- UNIX </a:t>
            </a:r>
          </a:p>
          <a:p>
            <a:pPr marL="800100" lvl="2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Layered – an abstraction </a:t>
            </a:r>
          </a:p>
          <a:p>
            <a:pPr marL="800100" lvl="2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Microkernel -Mach</a:t>
            </a: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788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800" y="228600"/>
            <a:ext cx="7924800" cy="609600"/>
          </a:xfrm>
        </p:spPr>
        <p:txBody>
          <a:bodyPr/>
          <a:lstStyle/>
          <a:p>
            <a:br>
              <a:rPr lang="en-US" sz="4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Simple Structure -- MS-DOS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95399"/>
            <a:ext cx="3886200" cy="4733925"/>
          </a:xfrm>
        </p:spPr>
        <p:txBody>
          <a:bodyPr>
            <a:normAutofit/>
          </a:bodyPr>
          <a:lstStyle/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MS-DOS – written to provide the most functionality in the least space Not divided into modules </a:t>
            </a: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Limited in H/W functionality</a:t>
            </a: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Although MS-DOS has some structure, its interfaces and levels of functionality are not well separated</a:t>
            </a: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676400"/>
            <a:ext cx="3578772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9868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609600"/>
          </a:xfrm>
        </p:spPr>
        <p:txBody>
          <a:bodyPr/>
          <a:lstStyle/>
          <a:p>
            <a:br>
              <a:rPr lang="en-US" sz="4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Non Simple Structure -- UNIX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8001000" cy="4495800"/>
          </a:xfrm>
        </p:spPr>
        <p:txBody>
          <a:bodyPr>
            <a:normAutofit/>
          </a:bodyPr>
          <a:lstStyle/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UNIX – limited by hardware functionality, the original UNIX operating system had limited structuring. 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     The UNIX OS consists of two separable parts 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Systems programs 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kernel Consists of everything below the system-call interface and above the physical hardware 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Provides the file management, CPU scheduling, memory management, and other operating-system functions; a large number of functions for one level</a:t>
            </a:r>
          </a:p>
          <a:p>
            <a:pPr lvl="1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040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609600"/>
          </a:xfrm>
        </p:spPr>
        <p:txBody>
          <a:bodyPr/>
          <a:lstStyle/>
          <a:p>
            <a:br>
              <a:rPr lang="en-US" sz="4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Non Simple Structure -- UNIX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763" y="1295400"/>
            <a:ext cx="6619875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9352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924800" cy="609600"/>
          </a:xfrm>
        </p:spPr>
        <p:txBody>
          <a:bodyPr/>
          <a:lstStyle/>
          <a:p>
            <a:r>
              <a:rPr lang="en-US" sz="4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Layered Approach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4381500" cy="4800600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operating system is divided into a number of layers (levels), each built on top of lower layers. 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bottom layer (layer 0), is the hardware; the highest (layer N) is the user interface. 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Main advantage of layered approach is Modularity.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With modularity, layers are selected such that each uses functions (operations) and services of only lower-level layers.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major difficulty with layered approach is to divide the layers carefully, because a layer can use only those layers which are below it.</a:t>
            </a: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371600"/>
            <a:ext cx="3276600" cy="4114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7232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09600"/>
            <a:ext cx="7924800" cy="609600"/>
          </a:xfrm>
        </p:spPr>
        <p:txBody>
          <a:bodyPr/>
          <a:lstStyle/>
          <a:p>
            <a:r>
              <a:rPr lang="en-US" sz="4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Microkernel System Structure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8001000" cy="4724400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Moves as much from the kernel into user space </a:t>
            </a:r>
          </a:p>
          <a:p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Mach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example of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microkernel 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Mac OS X kernel (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Darwin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 partly based on Mach </a:t>
            </a: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Communication takes place between user modules using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message passing 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Benefits</a:t>
            </a:r>
            <a:r>
              <a:rPr lang="en-US" sz="1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685800" lvl="1">
              <a:buFont typeface="Wingdings" pitchFamily="2" charset="2"/>
              <a:buChar char="ü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Easier to extend a microkernel </a:t>
            </a:r>
          </a:p>
          <a:p>
            <a:pPr marL="685800" lvl="1">
              <a:buFont typeface="Wingdings" pitchFamily="2" charset="2"/>
              <a:buChar char="ü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Easier to port the operating system to new architectures </a:t>
            </a:r>
          </a:p>
          <a:p>
            <a:pPr marL="685800" lvl="1">
              <a:buFont typeface="Wingdings" pitchFamily="2" charset="2"/>
              <a:buChar char="ü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More reliable (less code is running in kernel mode) </a:t>
            </a:r>
          </a:p>
          <a:p>
            <a:pPr marL="685800" lvl="1">
              <a:buFont typeface="Wingdings" pitchFamily="2" charset="2"/>
              <a:buChar char="ü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More secure </a:t>
            </a: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Detriments: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Performance overhead of user space to kernel space communication</a:t>
            </a: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334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33400"/>
            <a:ext cx="7924800" cy="609600"/>
          </a:xfrm>
        </p:spPr>
        <p:txBody>
          <a:bodyPr/>
          <a:lstStyle/>
          <a:p>
            <a:r>
              <a:rPr lang="en-US" sz="4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Microkernel System Structure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362200"/>
            <a:ext cx="702945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5800" y="144780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Kernel is a computer program that manages I/O requests from software and translates them into data processing instructions for CPU and other electronic components of computer.</a:t>
            </a:r>
          </a:p>
        </p:txBody>
      </p:sp>
    </p:spTree>
    <p:extLst>
      <p:ext uri="{BB962C8B-B14F-4D97-AF65-F5344CB8AC3E}">
        <p14:creationId xmlns:p14="http://schemas.microsoft.com/office/powerpoint/2010/main" val="3010803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What is a Kernel?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kernel is a computer program at the core of a computer's operating system with complete control over everything in the system. It is an integral part of any operating system. </a:t>
            </a:r>
          </a:p>
          <a:p>
            <a:endParaRPr lang="en-US" dirty="0"/>
          </a:p>
          <a:p>
            <a:pPr>
              <a:buNone/>
            </a:pPr>
            <a:r>
              <a:rPr lang="en-US" b="1" dirty="0"/>
              <a:t>      Features of Kernel</a:t>
            </a:r>
          </a:p>
          <a:p>
            <a:pPr lvl="0"/>
            <a:r>
              <a:rPr lang="en-US" dirty="0"/>
              <a:t>Low-level scheduling of processes</a:t>
            </a:r>
          </a:p>
          <a:p>
            <a:pPr lvl="0"/>
            <a:r>
              <a:rPr lang="en-US" dirty="0"/>
              <a:t>Inter-process communication</a:t>
            </a:r>
          </a:p>
          <a:p>
            <a:pPr lvl="0"/>
            <a:r>
              <a:rPr lang="en-US" dirty="0"/>
              <a:t>Process synchronization</a:t>
            </a:r>
          </a:p>
          <a:p>
            <a:pPr lvl="0"/>
            <a:r>
              <a:rPr lang="en-US" dirty="0"/>
              <a:t>Context switching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User Interfaces to Operating Systems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Command interpreter or shell</a:t>
            </a:r>
          </a:p>
          <a:p>
            <a:pPr>
              <a:buNone/>
            </a:pPr>
            <a:r>
              <a:rPr lang="en-US" b="1" dirty="0"/>
              <a:t>      </a:t>
            </a:r>
            <a:r>
              <a:rPr lang="en-US" dirty="0"/>
              <a:t>Text-driven, command-response interface style</a:t>
            </a:r>
          </a:p>
          <a:p>
            <a:pPr>
              <a:buNone/>
            </a:pPr>
            <a:endParaRPr lang="en-US" b="1" dirty="0"/>
          </a:p>
          <a:p>
            <a:r>
              <a:rPr lang="en-US" b="1" dirty="0"/>
              <a:t>Graphical user interface</a:t>
            </a:r>
            <a:endParaRPr lang="en-US" dirty="0"/>
          </a:p>
          <a:p>
            <a:pPr>
              <a:buNone/>
            </a:pPr>
            <a:r>
              <a:rPr lang="en-US" dirty="0"/>
              <a:t>      Menu-driven and/or direct manipulation interface style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dirty="0">
                <a:solidFill>
                  <a:srgbClr val="C00000"/>
                </a:solidFill>
              </a:rPr>
              <a:t>Applications of Operating System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  <a:p>
            <a:r>
              <a:rPr lang="en-US" dirty="0"/>
              <a:t>Control over system performance </a:t>
            </a:r>
          </a:p>
          <a:p>
            <a:r>
              <a:rPr lang="en-US" dirty="0"/>
              <a:t>Job accounting </a:t>
            </a:r>
          </a:p>
          <a:p>
            <a:r>
              <a:rPr lang="en-US" dirty="0"/>
              <a:t>Error detecting aids </a:t>
            </a:r>
          </a:p>
          <a:p>
            <a:r>
              <a:rPr lang="en-US" dirty="0"/>
              <a:t>Coordination between other </a:t>
            </a:r>
            <a:r>
              <a:rPr lang="en-US" dirty="0" err="1"/>
              <a:t>softwares</a:t>
            </a:r>
            <a:r>
              <a:rPr lang="en-US" dirty="0"/>
              <a:t> and users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7772400" cy="4876800"/>
          </a:xfrm>
        </p:spPr>
        <p:txBody>
          <a:bodyPr>
            <a:noAutofit/>
          </a:bodyPr>
          <a:lstStyle/>
          <a:p>
            <a:br>
              <a:rPr lang="en-US" sz="12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Lecture 1 </a:t>
            </a:r>
            <a:b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1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1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1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1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1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Introduction to the Operating System</a:t>
            </a:r>
            <a:b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1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1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1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514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599"/>
            <a:ext cx="7315200" cy="1066801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Conclusion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676400"/>
            <a:ext cx="7543800" cy="3962400"/>
          </a:xfrm>
        </p:spPr>
        <p:txBody>
          <a:bodyPr/>
          <a:lstStyle/>
          <a:p>
            <a:pPr algn="l"/>
            <a:endParaRPr lang="en-US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This lecture makes the student familiar with basics of operating systems like OS Definition, need of OS, OS structure, kernel, applications of OS etc.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772400" cy="1066799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828800"/>
            <a:ext cx="7467600" cy="3810000"/>
          </a:xfrm>
        </p:spPr>
        <p:txBody>
          <a:bodyPr/>
          <a:lstStyle/>
          <a:p>
            <a:pPr algn="l"/>
            <a:r>
              <a:rPr lang="en-US" sz="1400" dirty="0">
                <a:hlinkClick r:id="rId2"/>
              </a:rPr>
              <a:t>https://www.includehelp.com/c-programming-questions/</a:t>
            </a:r>
            <a:endParaRPr lang="en-US" sz="1400" dirty="0"/>
          </a:p>
          <a:p>
            <a:pPr algn="l"/>
            <a:endParaRPr lang="en-US" sz="1400" dirty="0"/>
          </a:p>
          <a:p>
            <a:pPr algn="l"/>
            <a:r>
              <a:rPr lang="en-US" sz="1400" dirty="0">
                <a:hlinkClick r:id="rId3"/>
              </a:rPr>
              <a:t>https://www.studytonight.com/operating-system/</a:t>
            </a:r>
            <a:endParaRPr lang="en-US" sz="1400" dirty="0"/>
          </a:p>
          <a:p>
            <a:pPr algn="l"/>
            <a:endParaRPr lang="en-US" sz="1400" dirty="0"/>
          </a:p>
          <a:p>
            <a:pPr algn="l"/>
            <a:r>
              <a:rPr lang="en-US" sz="1400" u="sng" dirty="0">
                <a:solidFill>
                  <a:srgbClr val="0070C0"/>
                </a:solidFill>
                <a:hlinkClick r:id="rId4"/>
              </a:rPr>
              <a:t>https://computing.llnl.gov/tutorials/</a:t>
            </a:r>
            <a:endParaRPr lang="en-US" sz="1400" u="sng" dirty="0">
              <a:solidFill>
                <a:srgbClr val="0070C0"/>
              </a:solidFill>
            </a:endParaRPr>
          </a:p>
          <a:p>
            <a:pPr algn="l"/>
            <a:endParaRPr lang="en-US" sz="1400" u="sng" dirty="0">
              <a:solidFill>
                <a:srgbClr val="0070C0"/>
              </a:solidFill>
            </a:endParaRPr>
          </a:p>
          <a:p>
            <a:pPr algn="l"/>
            <a:r>
              <a:rPr lang="en-US" sz="1400" dirty="0">
                <a:hlinkClick r:id="rId5"/>
              </a:rPr>
              <a:t>https://www.tutorialspoint.com/operating_system/index.htm#:~:text=An%20operating%20system%20(OS)%20is,software%20in%20a%20computer%20system.</a:t>
            </a:r>
            <a:endParaRPr lang="en-US" sz="1400" dirty="0"/>
          </a:p>
          <a:p>
            <a:pPr algn="l"/>
            <a:endParaRPr lang="en-US" sz="1400" u="sng" dirty="0">
              <a:solidFill>
                <a:srgbClr val="0070C0"/>
              </a:solidFill>
            </a:endParaRPr>
          </a:p>
          <a:p>
            <a:pPr algn="l"/>
            <a:r>
              <a:rPr lang="en-US" sz="1400" dirty="0">
                <a:hlinkClick r:id="rId6"/>
              </a:rPr>
              <a:t>https://www.javatpoint.com/os-tutorial</a:t>
            </a:r>
            <a:endParaRPr lang="en-US" sz="1400" dirty="0"/>
          </a:p>
          <a:p>
            <a:pPr algn="l"/>
            <a:endParaRPr lang="en-US" sz="1400" u="sng" dirty="0">
              <a:solidFill>
                <a:srgbClr val="0070C0"/>
              </a:solidFill>
            </a:endParaRPr>
          </a:p>
          <a:p>
            <a:pPr algn="l"/>
            <a:r>
              <a:rPr lang="en-US" sz="1400" dirty="0">
                <a:hlinkClick r:id="rId7"/>
              </a:rPr>
              <a:t>https://www.guru99.com/operating-system-tutorial.html</a:t>
            </a:r>
            <a:endParaRPr lang="en-US" sz="1400" dirty="0"/>
          </a:p>
          <a:p>
            <a:pPr algn="l"/>
            <a:r>
              <a:rPr lang="en-US" sz="1400" dirty="0">
                <a:hlinkClick r:id="rId8"/>
              </a:rPr>
              <a:t>https://www.geeksforgeeks.org/operating-systems/</a:t>
            </a:r>
            <a:endParaRPr lang="en-US" sz="1400" u="sng" dirty="0">
              <a:solidFill>
                <a:srgbClr val="0070C0"/>
              </a:solidFill>
            </a:endParaRPr>
          </a:p>
          <a:p>
            <a:pPr algn="l"/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1066799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Why do we need an OS?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752600"/>
            <a:ext cx="8686800" cy="4572000"/>
          </a:xfrm>
        </p:spPr>
        <p:txBody>
          <a:bodyPr/>
          <a:lstStyle/>
          <a:p>
            <a:pPr lvl="0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Allows you to hide details of hardware by creating an abstraction</a:t>
            </a:r>
          </a:p>
          <a:p>
            <a:pPr lvl="0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Easy to use with a GUI</a:t>
            </a:r>
          </a:p>
          <a:p>
            <a:pPr lvl="0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Offers an environment in which a user may execute programs/applications</a:t>
            </a:r>
          </a:p>
          <a:p>
            <a:pPr lvl="0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operating system must make sure that the computer system convenient to use</a:t>
            </a:r>
          </a:p>
          <a:p>
            <a:pPr lvl="0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Operating System acts as an intermediary among applications and the hardware components</a:t>
            </a:r>
          </a:p>
          <a:p>
            <a:pPr lvl="0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It provides the computer system resources with easy to use format</a:t>
            </a:r>
          </a:p>
          <a:p>
            <a:pPr lvl="0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Acts as an intermediate between all hardware's and software's of the system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sz="1400" dirty="0"/>
          </a:p>
        </p:txBody>
      </p:sp>
      <p:sp>
        <p:nvSpPr>
          <p:cNvPr id="2150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90600" y="533400"/>
            <a:ext cx="7924800" cy="609600"/>
          </a:xfrm>
        </p:spPr>
        <p:txBody>
          <a:bodyPr/>
          <a:lstStyle/>
          <a:p>
            <a:pPr eaLnBrk="1" hangingPunct="1"/>
            <a:r>
              <a:rPr lang="en-US" sz="4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Computer System Components</a:t>
            </a:r>
          </a:p>
        </p:txBody>
      </p:sp>
      <p:sp>
        <p:nvSpPr>
          <p:cNvPr id="2150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62000" y="1647825"/>
            <a:ext cx="8305800" cy="4219575"/>
          </a:xfrm>
        </p:spPr>
        <p:txBody>
          <a:bodyPr>
            <a:normAutofit/>
          </a:bodyPr>
          <a:lstStyle/>
          <a:p>
            <a:pPr marL="609600" indent="-609600" algn="just" eaLnBrk="1" hangingPunct="1">
              <a:buFontTx/>
              <a:buAutoNum type="arabicPeriod"/>
            </a:pPr>
            <a:r>
              <a:rPr lang="en-US" sz="1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Hardware –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provides basic computing resources (CPU, Memory, I/O devices, Communication).</a:t>
            </a:r>
          </a:p>
          <a:p>
            <a:pPr marL="609600" indent="-609600" algn="just" eaLnBrk="1" hangingPunct="1">
              <a:buFontTx/>
              <a:buAutoNum type="arabicPeriod"/>
            </a:pPr>
            <a:r>
              <a:rPr lang="en-US" sz="1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Operating System –</a:t>
            </a:r>
            <a:r>
              <a:rPr lang="en-US" sz="1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controls and coordinates </a:t>
            </a: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use of the hardware among various application programs for various users.</a:t>
            </a:r>
          </a:p>
          <a:p>
            <a:pPr marL="609600" indent="-609600" algn="just" eaLnBrk="1" hangingPunct="1">
              <a:buFontTx/>
              <a:buAutoNum type="arabicPeriod"/>
            </a:pPr>
            <a:r>
              <a:rPr lang="en-US" sz="1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System &amp; Application Programs –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ways in which the system resources are used to solve computing problems of the users (Word processors, Compilers, Web browsers, Database systems, Video games).</a:t>
            </a:r>
          </a:p>
          <a:p>
            <a:pPr marL="609600" indent="-609600" algn="just" eaLnBrk="1" hangingPunct="1">
              <a:buFontTx/>
              <a:buAutoNum type="arabicPeriod"/>
            </a:pPr>
            <a:r>
              <a:rPr lang="en-US" sz="1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Users –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(People, Machines, other computers).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8669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90600" y="685800"/>
            <a:ext cx="7924800" cy="609600"/>
          </a:xfrm>
        </p:spPr>
        <p:txBody>
          <a:bodyPr/>
          <a:lstStyle/>
          <a:p>
            <a:pPr eaLnBrk="1" hangingPunct="1"/>
            <a:r>
              <a:rPr lang="en-US" sz="4000" dirty="0">
                <a:solidFill>
                  <a:srgbClr val="C00000"/>
                </a:solidFill>
                <a:latin typeface="Times Niew Roman"/>
              </a:rPr>
              <a:t>Static View of System Components</a:t>
            </a:r>
          </a:p>
        </p:txBody>
      </p:sp>
      <p:pic>
        <p:nvPicPr>
          <p:cNvPr id="23556" name="Picture 1028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9951" y="1766888"/>
            <a:ext cx="7893050" cy="4252912"/>
          </a:xfr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34008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7924800" cy="609600"/>
          </a:xfrm>
        </p:spPr>
        <p:txBody>
          <a:bodyPr/>
          <a:lstStyle/>
          <a:p>
            <a:pPr eaLnBrk="1" hangingPunct="1"/>
            <a:r>
              <a:rPr lang="en-US" sz="4000" dirty="0">
                <a:solidFill>
                  <a:srgbClr val="C00000"/>
                </a:solidFill>
                <a:latin typeface="Times Niew Roman"/>
              </a:rPr>
              <a:t>Dynamic View of System Components</a:t>
            </a:r>
          </a:p>
        </p:txBody>
      </p:sp>
      <p:pic>
        <p:nvPicPr>
          <p:cNvPr id="24580" name="Picture 3" descr="user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600200"/>
            <a:ext cx="7454900" cy="4419600"/>
          </a:xfr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7655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855663" y="793750"/>
            <a:ext cx="8288337" cy="533400"/>
          </a:xfrm>
        </p:spPr>
        <p:txBody>
          <a:bodyPr/>
          <a:lstStyle/>
          <a:p>
            <a:pPr eaLnBrk="1" hangingPunct="1"/>
            <a:r>
              <a:rPr lang="en-US" sz="3600"/>
              <a:t>Hierarchical view of computer system</a:t>
            </a:r>
          </a:p>
        </p:txBody>
      </p:sp>
      <p:pic>
        <p:nvPicPr>
          <p:cNvPr id="22532" name="Picture 3" descr="Picture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13" y="1644651"/>
            <a:ext cx="7646987" cy="460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709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4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What is OS?</a:t>
            </a:r>
            <a:endParaRPr lang="en-US" sz="40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7848600" cy="4648200"/>
          </a:xfrm>
        </p:spPr>
        <p:txBody>
          <a:bodyPr>
            <a:normAutofit/>
          </a:bodyPr>
          <a:lstStyle/>
          <a:p>
            <a:pPr marL="0" algn="just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Operating System is a software, which makes a computer to actually work.</a:t>
            </a:r>
          </a:p>
          <a:p>
            <a:pPr algn="just">
              <a:lnSpc>
                <a:spcPct val="80000"/>
              </a:lnSpc>
              <a:buFont typeface="Wingdings" pitchFamily="2" charset="2"/>
              <a:buChar char="ü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buFont typeface="Wingdings" pitchFamily="2" charset="2"/>
              <a:buChar char="ü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It is the software the enables all the programs we use.</a:t>
            </a:r>
          </a:p>
          <a:p>
            <a:pPr algn="just">
              <a:lnSpc>
                <a:spcPct val="80000"/>
              </a:lnSpc>
              <a:buFont typeface="Wingdings" pitchFamily="2" charset="2"/>
              <a:buChar char="ü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buFont typeface="Wingdings" pitchFamily="2" charset="2"/>
              <a:buChar char="ü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OS organizes and controls the hardware.</a:t>
            </a:r>
          </a:p>
          <a:p>
            <a:pPr algn="just">
              <a:lnSpc>
                <a:spcPct val="80000"/>
              </a:lnSpc>
              <a:buFont typeface="Wingdings" pitchFamily="2" charset="2"/>
              <a:buChar char="ü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buFont typeface="Wingdings" pitchFamily="2" charset="2"/>
              <a:buChar char="ü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OS acts as an interface between the application  </a:t>
            </a:r>
          </a:p>
          <a:p>
            <a:pPr algn="just">
              <a:lnSpc>
                <a:spcPct val="8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programs and the machine hardware.</a:t>
            </a:r>
          </a:p>
          <a:p>
            <a:pPr algn="just">
              <a:lnSpc>
                <a:spcPct val="80000"/>
              </a:lnSpc>
              <a:buFont typeface="Wingdings" pitchFamily="2" charset="2"/>
              <a:buChar char="ü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Examples: Windows, Linux, Unix and Mac OS, etc.</a:t>
            </a:r>
          </a:p>
          <a:p>
            <a:pPr algn="just">
              <a:lnSpc>
                <a:spcPct val="80000"/>
              </a:lnSpc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Operating system goals:</a:t>
            </a:r>
          </a:p>
          <a:p>
            <a:pPr lvl="1"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Execute user programs and make user problems easier</a:t>
            </a:r>
          </a:p>
          <a:p>
            <a:pPr lvl="1"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Make the computer system convenient to use</a:t>
            </a:r>
          </a:p>
          <a:p>
            <a:pPr lvl="1"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Use the computer hardware in an efficient manner</a:t>
            </a:r>
          </a:p>
          <a:p>
            <a:pPr algn="just">
              <a:lnSpc>
                <a:spcPct val="80000"/>
              </a:lnSpc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63068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855663" y="781050"/>
            <a:ext cx="8288337" cy="533400"/>
          </a:xfrm>
        </p:spPr>
        <p:txBody>
          <a:bodyPr/>
          <a:lstStyle/>
          <a:p>
            <a:pPr eaLnBrk="1" hangingPunct="1"/>
            <a:r>
              <a:rPr lang="en-US" sz="4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Responsibilities of an Operating System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050" y="1651000"/>
            <a:ext cx="7981950" cy="4521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There are three basic responsibilities (in literature):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Resource Manager – manages and allocates resources.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Control program – controls the execution of user programs and operations of I/O devices.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Command Executer – Provides an environment for running user commands.</a:t>
            </a:r>
          </a:p>
          <a:p>
            <a:pPr marL="990600" lvl="1" indent="-533400" eaLnBrk="1" hangingPunct="1">
              <a:buFontTx/>
              <a:buAutoNum type="arabicPeriod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609600" indent="-609600" eaLnBrk="1" hangingPunct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But one more modern view: the Operating System as a Virtual Machine.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89003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4"/>
  <p:tag name="NBP" val="1"/>
  <p:tag name="BSN" val="4"/>
  <p:tag name="SVT" val="TRUE"/>
  <p:tag name="CVB" val="4"/>
  <p:tag name="SPT" val="FALSE"/>
  <p:tag name="CII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4"/>
  <p:tag name="BSN" val="4"/>
  <p:tag name="SVT" val="FALSE"/>
  <p:tag name="NBP" val="1"/>
  <p:tag name="CVB" val="4"/>
  <p:tag name="SPT" val="FALSE"/>
  <p:tag name="CII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23"/>
  <p:tag name="BSN" val="23"/>
  <p:tag name="SVT" val="FALSE"/>
  <p:tag name="NBP" val="1"/>
  <p:tag name="CVB" val="23"/>
  <p:tag name="SPT" val="FALSE"/>
  <p:tag name="CII" val="2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56"/>
  <p:tag name="BSN" val="56"/>
  <p:tag name="SVT" val="FALSE"/>
  <p:tag name="NBP" val="1"/>
  <p:tag name="CVB" val="56"/>
  <p:tag name="SPT" val="FALSE"/>
  <p:tag name="CII" val="5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24"/>
  <p:tag name="BSN" val="24"/>
  <p:tag name="SVT" val="FALSE"/>
  <p:tag name="NBP" val="1"/>
  <p:tag name="CVB" val="24"/>
  <p:tag name="SPT" val="FALSE"/>
  <p:tag name="CII" val="24"/>
</p:tagLst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823</TotalTime>
  <Words>998</Words>
  <Application>Microsoft Office PowerPoint</Application>
  <PresentationFormat>On-screen Show (4:3)</PresentationFormat>
  <Paragraphs>143</Paragraphs>
  <Slides>21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Arial</vt:lpstr>
      <vt:lpstr>Arial Black</vt:lpstr>
      <vt:lpstr>Calibri</vt:lpstr>
      <vt:lpstr>Cambria</vt:lpstr>
      <vt:lpstr>Casper</vt:lpstr>
      <vt:lpstr>Raleway ExtraBold</vt:lpstr>
      <vt:lpstr>Times New Roman</vt:lpstr>
      <vt:lpstr>Times Niew Roman</vt:lpstr>
      <vt:lpstr>Wingdings</vt:lpstr>
      <vt:lpstr>Theme1</vt:lpstr>
      <vt:lpstr>Custom Design</vt:lpstr>
      <vt:lpstr>CorelDRAW</vt:lpstr>
      <vt:lpstr>PowerPoint Presentation</vt:lpstr>
      <vt:lpstr> Lecture 1       Introduction to the Operating System     </vt:lpstr>
      <vt:lpstr>Why do we need an OS? </vt:lpstr>
      <vt:lpstr>Computer System Components</vt:lpstr>
      <vt:lpstr>Static View of System Components</vt:lpstr>
      <vt:lpstr>Dynamic View of System Components</vt:lpstr>
      <vt:lpstr>Hierarchical view of computer system</vt:lpstr>
      <vt:lpstr>What is OS?</vt:lpstr>
      <vt:lpstr>Responsibilities of an Operating System</vt:lpstr>
      <vt:lpstr>  Operating-System Structure  </vt:lpstr>
      <vt:lpstr> Simple Structure -- MS-DOS </vt:lpstr>
      <vt:lpstr> Non Simple Structure -- UNIX </vt:lpstr>
      <vt:lpstr> Non Simple Structure -- UNIX </vt:lpstr>
      <vt:lpstr>Layered Approach </vt:lpstr>
      <vt:lpstr>Microkernel System Structure </vt:lpstr>
      <vt:lpstr>Microkernel System Structure </vt:lpstr>
      <vt:lpstr>What is a Kernel? </vt:lpstr>
      <vt:lpstr>User Interfaces to Operating Systems </vt:lpstr>
      <vt:lpstr>Applications of Operating System 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OPERATING SYSTEM</dc:title>
  <dc:creator>student</dc:creator>
  <cp:lastModifiedBy>puneet kaur</cp:lastModifiedBy>
  <cp:revision>164</cp:revision>
  <dcterms:created xsi:type="dcterms:W3CDTF">2006-08-16T00:00:00Z</dcterms:created>
  <dcterms:modified xsi:type="dcterms:W3CDTF">2023-06-16T04:46:27Z</dcterms:modified>
</cp:coreProperties>
</file>