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sldIdLst>
    <p:sldId id="256" r:id="rId2"/>
    <p:sldId id="261" r:id="rId3"/>
    <p:sldId id="257" r:id="rId4"/>
    <p:sldId id="260" r:id="rId5"/>
    <p:sldId id="258" r:id="rId6"/>
    <p:sldId id="270" r:id="rId7"/>
    <p:sldId id="259" r:id="rId8"/>
    <p:sldId id="262" r:id="rId9"/>
    <p:sldId id="271" r:id="rId10"/>
    <p:sldId id="263" r:id="rId11"/>
    <p:sldId id="272" r:id="rId12"/>
    <p:sldId id="275" r:id="rId13"/>
    <p:sldId id="273" r:id="rId14"/>
    <p:sldId id="274" r:id="rId15"/>
    <p:sldId id="277" r:id="rId16"/>
    <p:sldId id="278" r:id="rId17"/>
    <p:sldId id="279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7:3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24575,'6'0'0,"0"0"0,0 0 0,10 0 0,-7 0 0,6 0 0,-11 0 0,0 0 0,1 0 0,0 0 0,0 0 0,0 0 0,2 0 0,2 0 0,2 0 0,1-1 0,2-1 0,1-1 0,0 1 0,-3-1 0,-2 1 0,-2-1 0,-2 1 0,-1 2 0,1 0 0,0 0 0,4-2 0,7-1 0,5-2 0,4-1 0,0 2 0,-3 0 0,-3 2 0,-5-2 0,-5 3 0,-3-3 0,-4 4 0,2 0 0,2 0 0,4 0 0,3 0 0,3 0 0,1 0 0,0 0 0,0 0 0,0 0 0,-3 0 0,-3 0 0,-3 0 0,-4 0 0,0 0 0,1 0 0,2 0 0,6 0 0,2 0 0,1 0 0,0 0 0,-5 0 0,-2 0 0,-1 0 0,0 0 0,3 0 0,4 0 0,3 0 0,1 0 0,1 0 0,-10 0 0,0 0 0,-9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9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7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3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1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5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bedkova/TopicModelling_PySpark_SparkNLP/blob/master/Topic_Modelling_with_PySpark_and_Spark_NLP.ipynb" TargetMode="External"/><Relationship Id="rId2" Type="http://schemas.openxmlformats.org/officeDocument/2006/relationships/hyperlink" Target="https://medium.com/trustyou-engineering/topic-modelling-with-pyspark-and-spark-nlp-a99d063f1a6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silentwolfyh/article/details/10349241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5B99B-687A-5D6B-8527-A69C9273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 dirty="0"/>
              <a:t>CS 777 Group Project:</a:t>
            </a:r>
            <a:br>
              <a:rPr lang="en-US" sz="5800" dirty="0"/>
            </a:br>
            <a:r>
              <a:rPr lang="en-US" sz="4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Text Processing &amp; Sentiment Detection- Based Classification</a:t>
            </a:r>
            <a:endParaRPr lang="en-US" sz="5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88A9-98E7-E565-9511-B830790E3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dirty="0"/>
              <a:t> Sumanth </a:t>
            </a:r>
            <a:r>
              <a:rPr lang="en-US" dirty="0" err="1"/>
              <a:t>Suram</a:t>
            </a:r>
            <a:r>
              <a:rPr lang="en-US" dirty="0"/>
              <a:t>, Yi Han, </a:t>
            </a:r>
            <a:r>
              <a:rPr lang="en-US" dirty="0" err="1"/>
              <a:t>Dawei</a:t>
            </a:r>
            <a:r>
              <a:rPr lang="en-US" dirty="0"/>
              <a:t> Yin, </a:t>
            </a:r>
            <a:r>
              <a:rPr lang="en-US" dirty="0" err="1"/>
              <a:t>Zhihe</a:t>
            </a:r>
            <a:r>
              <a:rPr lang="en-US" dirty="0"/>
              <a:t> Tian</a:t>
            </a:r>
          </a:p>
        </p:txBody>
      </p:sp>
    </p:spTree>
    <p:extLst>
      <p:ext uri="{BB962C8B-B14F-4D97-AF65-F5344CB8AC3E}">
        <p14:creationId xmlns:p14="http://schemas.microsoft.com/office/powerpoint/2010/main" val="172060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F119-3553-8D73-E933-D69A8357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procedures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TF-IDF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F2A-085D-536E-86A9-1CFE5F00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124" y="864108"/>
            <a:ext cx="5652684" cy="5120640"/>
          </a:xfrm>
        </p:spPr>
        <p:txBody>
          <a:bodyPr/>
          <a:lstStyle/>
          <a:p>
            <a:r>
              <a:rPr lang="en-US" dirty="0"/>
              <a:t>To perform topic modeling, we use TF-IDF to determine which words are important to which of our reviews. </a:t>
            </a:r>
          </a:p>
          <a:p>
            <a:r>
              <a:rPr lang="en-US" dirty="0"/>
              <a:t>First, we will calculate TF (the frequency of each term in a document) with </a:t>
            </a:r>
            <a:r>
              <a:rPr lang="en-US" dirty="0" err="1"/>
              <a:t>CountVectorizer</a:t>
            </a:r>
            <a:r>
              <a:rPr lang="en-US" dirty="0"/>
              <a:t>. </a:t>
            </a:r>
          </a:p>
          <a:p>
            <a:r>
              <a:rPr lang="en-US" dirty="0"/>
              <a:t> We derive the vocabulary of our data while fitting and get the counts at the transform step.</a:t>
            </a:r>
          </a:p>
          <a:p>
            <a:r>
              <a:rPr lang="en-US" dirty="0"/>
              <a:t>Then, we proceed with IDF (the inverse frequency of documents where a term occurred), which helps to account for words that are highly frequent in all reviews. This way, these words will not characterize a topic in the topic modelling step. We calculate TF-IDF based on TF results with IDF estimator of </a:t>
            </a:r>
            <a:r>
              <a:rPr lang="en-US" dirty="0" err="1"/>
              <a:t>PySpark</a:t>
            </a:r>
            <a:r>
              <a:rPr lang="en-US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E0911-306B-737A-4198-B7870A03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531" y="2249678"/>
            <a:ext cx="1943100" cy="749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BFE888-ADC6-C5A3-BCF3-BF68CEA3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61" b="21999"/>
          <a:stretch/>
        </p:blipFill>
        <p:spPr>
          <a:xfrm>
            <a:off x="9203299" y="3608832"/>
            <a:ext cx="2357563" cy="749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DD065D-D2BF-3593-8389-45A64703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08" y="4888484"/>
            <a:ext cx="2700504" cy="4682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C034E3-FE47-7BA6-EAA9-5DAC8B6A57E2}"/>
              </a:ext>
            </a:extLst>
          </p:cNvPr>
          <p:cNvSpPr txBox="1"/>
          <p:nvPr/>
        </p:nvSpPr>
        <p:spPr>
          <a:xfrm>
            <a:off x="11513279" y="3983482"/>
            <a:ext cx="6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+1</a:t>
            </a:r>
            <a:endParaRPr kumimoji="1"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55E1028-A319-117B-17D1-6F3EB75082E2}"/>
                  </a:ext>
                </a:extLst>
              </p14:cNvPr>
              <p14:cNvContentPartPr/>
              <p14:nvPr/>
            </p14:nvContentPartPr>
            <p14:xfrm>
              <a:off x="11511744" y="3971232"/>
              <a:ext cx="289800" cy="19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55E1028-A319-117B-17D1-6F3EB75082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2744" y="3962592"/>
                <a:ext cx="30744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3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207B-85DD-60D5-12DA-822EC6F4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72B62-3DC1-3010-CED4-BDC3E5571493}"/>
              </a:ext>
            </a:extLst>
          </p:cNvPr>
          <p:cNvSpPr txBox="1"/>
          <p:nvPr/>
        </p:nvSpPr>
        <p:spPr>
          <a:xfrm>
            <a:off x="3973881" y="1123837"/>
            <a:ext cx="555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Extract topic words from the dataset by using LDA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DE0FAD-5715-70F7-D323-B9A8DF55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81" y="2270042"/>
            <a:ext cx="7637917" cy="29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8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05158-A01F-0396-8D00-6FB4253A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C0D5AB-0058-037D-BCC3-A26F92D2B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521408"/>
            <a:ext cx="7315200" cy="32036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713C46-6CEB-663C-F870-B8A3A69E644B}"/>
              </a:ext>
            </a:extLst>
          </p:cNvPr>
          <p:cNvSpPr txBox="1"/>
          <p:nvPr/>
        </p:nvSpPr>
        <p:spPr>
          <a:xfrm>
            <a:off x="3974592" y="1377696"/>
            <a:ext cx="4242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Define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 function to extract the words.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099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944C-81EA-B04A-7D7D-37C76D2D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-Sentiment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4F5F-194C-6EC4-F080-21A446C5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247" y="1097102"/>
            <a:ext cx="5496049" cy="1933743"/>
          </a:xfrm>
        </p:spPr>
        <p:txBody>
          <a:bodyPr/>
          <a:lstStyle/>
          <a:p>
            <a:r>
              <a:rPr lang="en-US" b="1" dirty="0"/>
              <a:t>Split class label to positive and negative</a:t>
            </a:r>
            <a:endParaRPr lang="en-US" dirty="0"/>
          </a:p>
          <a:p>
            <a:pPr lvl="1"/>
            <a:r>
              <a:rPr lang="en-US" dirty="0"/>
              <a:t>Positive scores 4-5</a:t>
            </a:r>
          </a:p>
          <a:p>
            <a:pPr lvl="1"/>
            <a:r>
              <a:rPr lang="en-US" dirty="0"/>
              <a:t>Negative scores 1-3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C97BFE4-D1AE-2C14-3D30-271D874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47" y="3827155"/>
            <a:ext cx="5865181" cy="14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800BD-D40C-8208-88B4-4313DE2C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classification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-Sentiment detection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4068BE-43A0-5EAE-F200-85644EA1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709" y="1160141"/>
            <a:ext cx="7145265" cy="10722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1000D-11F9-F035-A704-D4D0E3E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10" y="2711003"/>
            <a:ext cx="5868162" cy="16507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1FD665-5E25-9DDF-9271-AD836F15DDEE}"/>
              </a:ext>
            </a:extLst>
          </p:cNvPr>
          <p:cNvSpPr txBox="1"/>
          <p:nvPr/>
        </p:nvSpPr>
        <p:spPr>
          <a:xfrm>
            <a:off x="3775710" y="791592"/>
            <a:ext cx="607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Use pipeline and </a:t>
            </a:r>
            <a:r>
              <a:rPr kumimoji="1" lang="en-US" altLang="zh-CN" sz="2000" dirty="0" err="1"/>
              <a:t>VectorAssembler</a:t>
            </a:r>
            <a:r>
              <a:rPr kumimoji="1" lang="en-US" altLang="zh-CN" sz="2000" dirty="0"/>
              <a:t> to build the model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87F6EE-6BEA-0BEE-2DD7-2F9C4DB2BCBB}"/>
              </a:ext>
            </a:extLst>
          </p:cNvPr>
          <p:cNvSpPr txBox="1"/>
          <p:nvPr/>
        </p:nvSpPr>
        <p:spPr>
          <a:xfrm>
            <a:off x="3670806" y="2232405"/>
            <a:ext cx="618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Use </a:t>
            </a:r>
            <a:r>
              <a:rPr kumimoji="1" lang="en-US" altLang="zh-CN" sz="2000" dirty="0" err="1"/>
              <a:t>multiclassifactionevaluator</a:t>
            </a:r>
            <a:r>
              <a:rPr kumimoji="1" lang="en-US" altLang="zh-CN" sz="2000" dirty="0"/>
              <a:t> to evaluate the model</a:t>
            </a:r>
            <a:endParaRPr kumimoji="1" lang="zh-CN" alt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84AC9B-1628-EFA5-0863-EC938D57086D}"/>
              </a:ext>
            </a:extLst>
          </p:cNvPr>
          <p:cNvSpPr txBox="1">
            <a:spLocks/>
          </p:cNvSpPr>
          <p:nvPr/>
        </p:nvSpPr>
        <p:spPr>
          <a:xfrm>
            <a:off x="3775710" y="4471043"/>
            <a:ext cx="5496049" cy="1933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Split train-test dataset to train models using:</a:t>
            </a:r>
          </a:p>
          <a:p>
            <a:pPr lvl="1"/>
            <a:r>
              <a:rPr lang="en-US" b="1" dirty="0"/>
              <a:t>Logistic regression </a:t>
            </a:r>
            <a:r>
              <a:rPr lang="en-US" dirty="0"/>
              <a:t> Accuracy: 0.792</a:t>
            </a:r>
            <a:endParaRPr lang="en-US" b="1" dirty="0"/>
          </a:p>
          <a:p>
            <a:pPr lvl="1"/>
            <a:r>
              <a:rPr lang="en-US" b="1" dirty="0"/>
              <a:t>Decision tree </a:t>
            </a:r>
            <a:r>
              <a:rPr lang="en-US" dirty="0"/>
              <a:t>Accuracy: 0.784</a:t>
            </a:r>
            <a:endParaRPr lang="en-US" b="1" dirty="0"/>
          </a:p>
          <a:p>
            <a:pPr lvl="1"/>
            <a:r>
              <a:rPr lang="en-US" b="1" dirty="0"/>
              <a:t>Random forest </a:t>
            </a:r>
            <a:r>
              <a:rPr lang="en-US" dirty="0"/>
              <a:t>Accuracy: 0.796</a:t>
            </a:r>
            <a:endParaRPr lang="en-US" b="1" dirty="0"/>
          </a:p>
          <a:p>
            <a:pPr lvl="1"/>
            <a:r>
              <a:rPr lang="en-US" b="1" dirty="0"/>
              <a:t>Naïve bayes </a:t>
            </a:r>
            <a:r>
              <a:rPr lang="en-US" dirty="0"/>
              <a:t> Accuracy: 0.783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942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A62D-3610-1F59-8CA6-9C8A5BBB4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CC0-6CF1-3B91-4A74-185A7853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Spark Alternating Least Squares Algorithms with 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135783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709E-C05A-07DA-9E38-599AAE0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" y="1123836"/>
            <a:ext cx="3616349" cy="4601183"/>
          </a:xfrm>
        </p:spPr>
        <p:txBody>
          <a:bodyPr/>
          <a:lstStyle/>
          <a:p>
            <a:r>
              <a:rPr lang="en-US" dirty="0"/>
              <a:t>Retail Dataset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46F5-8816-EC6A-2049-C8FAAF64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Alternating least squares method in Spark to build a recommendation system with the existing master data frame.</a:t>
            </a:r>
          </a:p>
          <a:p>
            <a:r>
              <a:rPr lang="en-US" dirty="0"/>
              <a:t>2 Approaches have been taken. In the first approach, we took the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review_score</a:t>
            </a:r>
            <a:r>
              <a:rPr lang="en-US" dirty="0"/>
              <a:t> columns to build a recommendation system.</a:t>
            </a:r>
          </a:p>
          <a:p>
            <a:r>
              <a:rPr lang="en-US" dirty="0"/>
              <a:t>I have used the rank of the product based on the count of their sales and generated unique </a:t>
            </a:r>
            <a:r>
              <a:rPr lang="en-US" dirty="0" err="1"/>
              <a:t>product_id</a:t>
            </a:r>
            <a:r>
              <a:rPr lang="en-US" dirty="0"/>
              <a:t> and similarly </a:t>
            </a:r>
            <a:r>
              <a:rPr lang="en-US" dirty="0" err="1"/>
              <a:t>customer_id</a:t>
            </a:r>
            <a:r>
              <a:rPr lang="en-US" dirty="0"/>
              <a:t> for each of the customers and products.</a:t>
            </a:r>
          </a:p>
          <a:p>
            <a:r>
              <a:rPr lang="en-US" dirty="0"/>
              <a:t>The results produced an RMSE of 4.32 which is very high.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236-1BF1-15F8-B114-3098D15E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 to Improve the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1394-97FE-315F-8327-AAAD2CF5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reduce the RMSE and improve the predictions, a few transformations are made to the master data frame in order to create 2 new data frames (</a:t>
            </a:r>
            <a:r>
              <a:rPr lang="en-US" dirty="0" err="1"/>
              <a:t>items_features</a:t>
            </a:r>
            <a:r>
              <a:rPr lang="en-US" dirty="0"/>
              <a:t>, </a:t>
            </a:r>
            <a:r>
              <a:rPr lang="en-US" dirty="0" err="1"/>
              <a:t>items_features_clustered</a:t>
            </a:r>
            <a:r>
              <a:rPr lang="en-US" dirty="0"/>
              <a:t>).</a:t>
            </a:r>
          </a:p>
          <a:p>
            <a:r>
              <a:rPr lang="en-US" dirty="0" err="1"/>
              <a:t>items_features_clustered</a:t>
            </a:r>
            <a:r>
              <a:rPr lang="en-US" dirty="0"/>
              <a:t> dataset is created using K means clustering method. </a:t>
            </a:r>
          </a:p>
          <a:p>
            <a:r>
              <a:rPr lang="en-US" dirty="0"/>
              <a:t>An improved RMSE score can be observed with an RMSE value of </a:t>
            </a:r>
            <a:r>
              <a:rPr lang="en-US"/>
              <a:t>0.595.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5FF8-7BD2-7823-33A8-109B34D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8CAC-0BFA-DE61-5739-F0FDA0E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ref: </a:t>
            </a:r>
            <a:r>
              <a:rPr lang="en-US" dirty="0">
                <a:hlinkClick r:id="rId2"/>
              </a:rPr>
              <a:t>https://medium.com/trustyou-engineering/topic-modelling-with-pyspark-and-spark-nlp-a99d063f1a6e</a:t>
            </a:r>
            <a:endParaRPr lang="en-US" dirty="0"/>
          </a:p>
          <a:p>
            <a:r>
              <a:rPr lang="en-US" dirty="0">
                <a:hlinkClick r:id="rId3"/>
              </a:rPr>
              <a:t>https://github.com/maobedkova/TopicModelling_PySpark_SparkNLP/blob/master/Topic_Modelling_with_PySpark_and_Spark_NLP.ipynb</a:t>
            </a:r>
            <a:endParaRPr lang="en-US" dirty="0"/>
          </a:p>
          <a:p>
            <a:r>
              <a:rPr lang="en-US" dirty="0">
                <a:hlinkClick r:id="rId4"/>
              </a:rPr>
              <a:t>https://blog.csdn.net/silentwolfyh/article/details/103492419</a:t>
            </a:r>
            <a:endParaRPr lang="en-US" dirty="0"/>
          </a:p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930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1C100-CFFB-804B-C02E-A173E6DB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34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E81E-5A3D-9C34-EE66-19EE87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6A96-8641-6FCF-D3E5-18B6FE6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  <a:p>
            <a:r>
              <a:rPr lang="en-US" dirty="0"/>
              <a:t>Pre-processing methods</a:t>
            </a:r>
          </a:p>
          <a:p>
            <a:r>
              <a:rPr lang="en-US" dirty="0"/>
              <a:t>Text processing procedures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Sentiment classification</a:t>
            </a:r>
          </a:p>
          <a:p>
            <a:r>
              <a:rPr lang="en-US" altLang="zh-CN" dirty="0"/>
              <a:t>Topic modeling</a:t>
            </a:r>
            <a:endParaRPr lang="en-US" dirty="0"/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647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A12-8AFB-59FE-0FBE-0B24BB6A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E1DD69E-1180-609D-1162-08C7CDE3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989" y="662172"/>
            <a:ext cx="3610367" cy="5337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C4D27-EE20-020E-8CD0-B23E9F33BD1E}"/>
              </a:ext>
            </a:extLst>
          </p:cNvPr>
          <p:cNvSpPr txBox="1"/>
          <p:nvPr/>
        </p:nvSpPr>
        <p:spPr>
          <a:xfrm>
            <a:off x="212651" y="6443330"/>
            <a:ext cx="585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Dataset URL: https://www.kaggle.com/datasets/olistbr/brazilian-ecommerce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E55D2-5ABB-481B-9585-3856BFE8B44F}"/>
              </a:ext>
            </a:extLst>
          </p:cNvPr>
          <p:cNvSpPr txBox="1"/>
          <p:nvPr/>
        </p:nvSpPr>
        <p:spPr>
          <a:xfrm>
            <a:off x="3508744" y="1484284"/>
            <a:ext cx="4082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Our dataset:</a:t>
            </a:r>
          </a:p>
          <a:p>
            <a:r>
              <a:rPr lang="en-US" dirty="0"/>
              <a:t>A public dataset of ecommerce orders in Brazil that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128k orders from 2016~2018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 columns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are categorized into three main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A12-8AFB-59FE-0FBE-0B24BB6A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C4D27-EE20-020E-8CD0-B23E9F33BD1E}"/>
              </a:ext>
            </a:extLst>
          </p:cNvPr>
          <p:cNvSpPr txBox="1"/>
          <p:nvPr/>
        </p:nvSpPr>
        <p:spPr>
          <a:xfrm>
            <a:off x="212651" y="6443330"/>
            <a:ext cx="585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Dataset URL: https://</a:t>
            </a:r>
            <a:r>
              <a:rPr lang="en-US" sz="1400" dirty="0" err="1">
                <a:solidFill>
                  <a:schemeClr val="bg2"/>
                </a:solidFill>
              </a:rPr>
              <a:t>www.kaggle.com</a:t>
            </a:r>
            <a:r>
              <a:rPr lang="en-US" sz="1400" dirty="0">
                <a:solidFill>
                  <a:schemeClr val="bg2"/>
                </a:solidFill>
              </a:rPr>
              <a:t>/datasets/</a:t>
            </a:r>
            <a:r>
              <a:rPr lang="en-US" sz="1400" dirty="0" err="1">
                <a:solidFill>
                  <a:schemeClr val="bg2"/>
                </a:solidFill>
              </a:rPr>
              <a:t>olistbr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 err="1">
                <a:solidFill>
                  <a:schemeClr val="bg2"/>
                </a:solidFill>
              </a:rPr>
              <a:t>brazilian</a:t>
            </a:r>
            <a:r>
              <a:rPr lang="en-US" sz="1400" dirty="0">
                <a:solidFill>
                  <a:schemeClr val="bg2"/>
                </a:solidFill>
              </a:rPr>
              <a:t>-ecommerce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F14E6-9F2A-7511-22BC-2CE04CBAF6C2}"/>
              </a:ext>
            </a:extLst>
          </p:cNvPr>
          <p:cNvSpPr txBox="1"/>
          <p:nvPr/>
        </p:nvSpPr>
        <p:spPr>
          <a:xfrm>
            <a:off x="4100336" y="1005862"/>
            <a:ext cx="3341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 attribute: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review_score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Input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review_comment_message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98157C5-6618-C70D-3518-9E9DE4B27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1" b="55770"/>
          <a:stretch/>
        </p:blipFill>
        <p:spPr>
          <a:xfrm>
            <a:off x="7441990" y="1719970"/>
            <a:ext cx="3610367" cy="54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5D3DF-E037-5CB1-31F1-6EEBFF0F8DDB}"/>
              </a:ext>
            </a:extLst>
          </p:cNvPr>
          <p:cNvSpPr txBox="1"/>
          <p:nvPr/>
        </p:nvSpPr>
        <p:spPr>
          <a:xfrm>
            <a:off x="4100336" y="2976340"/>
            <a:ext cx="610076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Menlo" panose="020B0609030804020204" pitchFamily="49" charset="0"/>
              </a:rPr>
              <a:t>Input example:</a:t>
            </a:r>
          </a:p>
          <a:p>
            <a:endParaRPr lang="en-US" b="0" i="0" u="sng" dirty="0">
              <a:effectLst/>
              <a:latin typeface="Menlo" panose="020B0609030804020204" pitchFamily="49" charset="0"/>
            </a:endParaRPr>
          </a:p>
          <a:p>
            <a:r>
              <a:rPr lang="en-US" sz="1400" b="0" i="0" dirty="0">
                <a:effectLst/>
                <a:latin typeface="Menlo" panose="020B0609030804020204" pitchFamily="49" charset="0"/>
              </a:rPr>
              <a:t>'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Não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testei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o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produto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ainda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, mas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ele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veio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correto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e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em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boas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condições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.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Apenas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a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caixa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que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veio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bem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amassada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e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danificada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, o que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ficará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chato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, pois se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trata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 de um </a:t>
            </a:r>
            <a:r>
              <a:rPr lang="en-US" sz="1400" b="0" i="0" dirty="0" err="1">
                <a:effectLst/>
                <a:latin typeface="Menlo" panose="020B0609030804020204" pitchFamily="49" charset="0"/>
              </a:rPr>
              <a:t>presente</a:t>
            </a:r>
            <a:r>
              <a:rPr lang="en-US" sz="1400" b="0" i="0" dirty="0">
                <a:effectLst/>
                <a:latin typeface="Menlo" panose="020B0609030804020204" pitchFamily="49" charset="0"/>
              </a:rPr>
              <a:t>.’</a:t>
            </a:r>
          </a:p>
          <a:p>
            <a:endParaRPr lang="en-US" sz="1600" dirty="0">
              <a:latin typeface="Menlo" panose="020B0609030804020204" pitchFamily="49" charset="0"/>
            </a:endParaRPr>
          </a:p>
          <a:p>
            <a:r>
              <a:rPr lang="en-US" sz="1200" u="sng" dirty="0">
                <a:latin typeface="Menlo" panose="020B0609030804020204" pitchFamily="49" charset="0"/>
              </a:rPr>
              <a:t>Translation:</a:t>
            </a:r>
          </a:p>
          <a:p>
            <a:r>
              <a:rPr lang="en-US" sz="1100" dirty="0"/>
              <a:t>'I haven't tested the product yet, but it came correct and in good condition. Only the box that came well crumpled and damaged, which will be annoying, as it is a gift.'</a:t>
            </a:r>
            <a:endParaRPr 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85280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A12-8AFB-59FE-0FBE-0B24BB6A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A236-1C39-88C0-0064-0CFA92EF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637" y="1446719"/>
            <a:ext cx="5858400" cy="3964562"/>
          </a:xfrm>
        </p:spPr>
        <p:txBody>
          <a:bodyPr/>
          <a:lstStyle/>
          <a:p>
            <a:r>
              <a:rPr lang="en-US" dirty="0"/>
              <a:t>Remove:</a:t>
            </a:r>
          </a:p>
          <a:p>
            <a:r>
              <a:rPr lang="en-US" dirty="0"/>
              <a:t> </a:t>
            </a:r>
            <a:r>
              <a:rPr lang="en-US" dirty="0" err="1"/>
              <a:t>NaNs</a:t>
            </a:r>
            <a:r>
              <a:rPr lang="en-US" dirty="0"/>
              <a:t>, null values</a:t>
            </a:r>
          </a:p>
          <a:p>
            <a:r>
              <a:rPr lang="en-US" dirty="0"/>
              <a:t>Data with review scores = 0</a:t>
            </a:r>
          </a:p>
          <a:p>
            <a:r>
              <a:rPr lang="en-US" dirty="0"/>
              <a:t>Replicated rows</a:t>
            </a:r>
          </a:p>
          <a:p>
            <a:endParaRPr lang="en-US" dirty="0"/>
          </a:p>
          <a:p>
            <a:r>
              <a:rPr lang="en-US" dirty="0"/>
              <a:t>Add:</a:t>
            </a:r>
          </a:p>
          <a:p>
            <a:r>
              <a:rPr lang="en-US" dirty="0"/>
              <a:t>ID to data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C4D27-EE20-020E-8CD0-B23E9F33BD1E}"/>
              </a:ext>
            </a:extLst>
          </p:cNvPr>
          <p:cNvSpPr txBox="1"/>
          <p:nvPr/>
        </p:nvSpPr>
        <p:spPr>
          <a:xfrm>
            <a:off x="212651" y="6443330"/>
            <a:ext cx="585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Dataset URL: https://</a:t>
            </a:r>
            <a:r>
              <a:rPr lang="en-US" sz="1400" dirty="0" err="1">
                <a:solidFill>
                  <a:schemeClr val="bg2"/>
                </a:solidFill>
              </a:rPr>
              <a:t>www.kaggle.com</a:t>
            </a:r>
            <a:r>
              <a:rPr lang="en-US" sz="1400" dirty="0">
                <a:solidFill>
                  <a:schemeClr val="bg2"/>
                </a:solidFill>
              </a:rPr>
              <a:t>/datasets/</a:t>
            </a:r>
            <a:r>
              <a:rPr lang="en-US" sz="1400" dirty="0" err="1">
                <a:solidFill>
                  <a:schemeClr val="bg2"/>
                </a:solidFill>
              </a:rPr>
              <a:t>olistbr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 err="1">
                <a:solidFill>
                  <a:schemeClr val="bg2"/>
                </a:solidFill>
              </a:rPr>
              <a:t>brazilian</a:t>
            </a:r>
            <a:r>
              <a:rPr lang="en-US" sz="1400" dirty="0">
                <a:solidFill>
                  <a:schemeClr val="bg2"/>
                </a:solidFill>
              </a:rPr>
              <a:t>-ecommerce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BCDBA4-25D0-E0D6-CFB5-21F0B679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50" y="3577430"/>
            <a:ext cx="3724987" cy="2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51668B-5996-6BB1-5B49-0E336CFD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E47E1-6009-3AE8-4299-C8124FDA127A}"/>
              </a:ext>
            </a:extLst>
          </p:cNvPr>
          <p:cNvSpPr txBox="1"/>
          <p:nvPr/>
        </p:nvSpPr>
        <p:spPr>
          <a:xfrm>
            <a:off x="4161632" y="1385077"/>
            <a:ext cx="386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links, dates, currencies, etc. with appropriate values.</a:t>
            </a:r>
          </a:p>
        </p:txBody>
      </p:sp>
      <p:pic>
        <p:nvPicPr>
          <p:cNvPr id="9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17879E-42CC-A4E8-F672-597D5948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32" y="2612200"/>
            <a:ext cx="3868736" cy="25375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018EF-C7A4-E461-CF10-DC0FAE055E26}"/>
              </a:ext>
            </a:extLst>
          </p:cNvPr>
          <p:cNvGrpSpPr/>
          <p:nvPr/>
        </p:nvGrpSpPr>
        <p:grpSpPr>
          <a:xfrm>
            <a:off x="8137106" y="2398803"/>
            <a:ext cx="2431065" cy="3326217"/>
            <a:chOff x="8137106" y="3211031"/>
            <a:chExt cx="2431065" cy="3326217"/>
          </a:xfrm>
        </p:grpSpPr>
        <p:pic>
          <p:nvPicPr>
            <p:cNvPr id="13" name="Picture 12" descr="Table&#10;&#10;Description automatically generated">
              <a:extLst>
                <a:ext uri="{FF2B5EF4-FFF2-40B4-BE49-F238E27FC236}">
                  <a16:creationId xmlns:a16="http://schemas.microsoft.com/office/drawing/2014/main" id="{FF590F5C-8D8A-E374-795B-2387D066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106" y="3211031"/>
              <a:ext cx="2431065" cy="29568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7048CE-AE68-7AFE-FD38-C2E9D0FB8824}"/>
                </a:ext>
              </a:extLst>
            </p:cNvPr>
            <p:cNvSpPr txBox="1"/>
            <p:nvPr/>
          </p:nvSpPr>
          <p:spPr>
            <a:xfrm>
              <a:off x="8607081" y="6167916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A12-8AFB-59FE-0FBE-0B24BB6A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procedures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A236-1C39-88C0-0064-0CFA92EF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372" y="2025624"/>
            <a:ext cx="6442444" cy="1029976"/>
          </a:xfrm>
        </p:spPr>
        <p:txBody>
          <a:bodyPr/>
          <a:lstStyle/>
          <a:p>
            <a:r>
              <a:rPr lang="en-US" dirty="0"/>
              <a:t>Tokenize input column “</a:t>
            </a:r>
            <a:r>
              <a:rPr lang="en-US" dirty="0" err="1"/>
              <a:t>review_comment_message</a:t>
            </a:r>
            <a:r>
              <a:rPr lang="en-US" dirty="0"/>
              <a:t>” into “words” column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C4D27-EE20-020E-8CD0-B23E9F33BD1E}"/>
              </a:ext>
            </a:extLst>
          </p:cNvPr>
          <p:cNvSpPr txBox="1"/>
          <p:nvPr/>
        </p:nvSpPr>
        <p:spPr>
          <a:xfrm>
            <a:off x="212651" y="6443330"/>
            <a:ext cx="585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Dataset URL: https://</a:t>
            </a:r>
            <a:r>
              <a:rPr lang="en-US" sz="1400" dirty="0" err="1">
                <a:solidFill>
                  <a:schemeClr val="bg2"/>
                </a:solidFill>
              </a:rPr>
              <a:t>www.kaggle.com</a:t>
            </a:r>
            <a:r>
              <a:rPr lang="en-US" sz="1400" dirty="0">
                <a:solidFill>
                  <a:schemeClr val="bg2"/>
                </a:solidFill>
              </a:rPr>
              <a:t>/datasets/</a:t>
            </a:r>
            <a:r>
              <a:rPr lang="en-US" sz="1400" dirty="0" err="1">
                <a:solidFill>
                  <a:schemeClr val="bg2"/>
                </a:solidFill>
              </a:rPr>
              <a:t>olistbr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en-US" sz="1400" dirty="0" err="1">
                <a:solidFill>
                  <a:schemeClr val="bg2"/>
                </a:solidFill>
              </a:rPr>
              <a:t>brazilian</a:t>
            </a:r>
            <a:r>
              <a:rPr lang="en-US" sz="1400" dirty="0">
                <a:solidFill>
                  <a:schemeClr val="bg2"/>
                </a:solidFill>
              </a:rPr>
              <a:t>-ecommerce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F9B9D39-ABF9-2899-B476-3D53B229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72" y="3055600"/>
            <a:ext cx="6442444" cy="1153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05000-3E62-B443-A977-F7A93F68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8" y="4209206"/>
            <a:ext cx="5686351" cy="1515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3F1706-0EF0-078F-B515-9EB341437177}"/>
              </a:ext>
            </a:extLst>
          </p:cNvPr>
          <p:cNvSpPr txBox="1"/>
          <p:nvPr/>
        </p:nvSpPr>
        <p:spPr>
          <a:xfrm>
            <a:off x="5931238" y="6102993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Tokenized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9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3479-CE14-2BE9-DE6A-78BE31B0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procedures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7B9D-0990-2458-1BEB-9B7015AA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563" y="2041452"/>
            <a:ext cx="7125489" cy="1763622"/>
          </a:xfrm>
        </p:spPr>
        <p:txBody>
          <a:bodyPr/>
          <a:lstStyle/>
          <a:p>
            <a:r>
              <a:rPr lang="en-US" dirty="0"/>
              <a:t>Rather than using default English </a:t>
            </a:r>
            <a:r>
              <a:rPr lang="en-US" dirty="0" err="1"/>
              <a:t>stopwords</a:t>
            </a:r>
            <a:r>
              <a:rPr lang="en-US" dirty="0"/>
              <a:t>, we are using Portuguese </a:t>
            </a:r>
            <a:r>
              <a:rPr lang="en-US" dirty="0" err="1"/>
              <a:t>stopwords</a:t>
            </a:r>
            <a:r>
              <a:rPr lang="en-US" dirty="0"/>
              <a:t> on our dataset.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08668-3F45-FC7C-9D94-F733A4F2800B}"/>
              </a:ext>
            </a:extLst>
          </p:cNvPr>
          <p:cNvSpPr txBox="1"/>
          <p:nvPr/>
        </p:nvSpPr>
        <p:spPr>
          <a:xfrm>
            <a:off x="244549" y="6507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86F12A-72AE-F5FD-421D-85AD18D0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6" y="3805074"/>
            <a:ext cx="5034664" cy="1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89E3-D046-CC35-15E4-A9BCEEF2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procedures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-Stemming / count vectorizer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5F46A0-626E-01C0-A432-24EEFB478ECA}"/>
              </a:ext>
            </a:extLst>
          </p:cNvPr>
          <p:cNvGrpSpPr/>
          <p:nvPr/>
        </p:nvGrpSpPr>
        <p:grpSpPr>
          <a:xfrm>
            <a:off x="5090562" y="1771936"/>
            <a:ext cx="3901037" cy="949448"/>
            <a:chOff x="7790121" y="5407557"/>
            <a:chExt cx="3901037" cy="949448"/>
          </a:xfrm>
        </p:grpSpPr>
        <p:pic>
          <p:nvPicPr>
            <p:cNvPr id="6" name="Content Placeholder 4" descr="Text&#10;&#10;Description automatically generated">
              <a:extLst>
                <a:ext uri="{FF2B5EF4-FFF2-40B4-BE49-F238E27FC236}">
                  <a16:creationId xmlns:a16="http://schemas.microsoft.com/office/drawing/2014/main" id="{FA675015-0E25-CA34-DCD5-527095BE1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791"/>
            <a:stretch/>
          </p:blipFill>
          <p:spPr>
            <a:xfrm>
              <a:off x="7790121" y="5407557"/>
              <a:ext cx="3901037" cy="6349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5F769-1C33-3C0A-FA37-77E121FA10C2}"/>
                </a:ext>
              </a:extLst>
            </p:cNvPr>
            <p:cNvSpPr txBox="1"/>
            <p:nvPr/>
          </p:nvSpPr>
          <p:spPr>
            <a:xfrm>
              <a:off x="9067217" y="6103089"/>
              <a:ext cx="13468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Stemmed </a:t>
              </a:r>
              <a:r>
                <a:rPr lang="en-US" sz="1050" dirty="0" err="1"/>
                <a:t>dataframe</a:t>
              </a:r>
              <a:endParaRPr lang="en-US" sz="105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36A6D0-9B34-9DF7-C7A6-F192E89F8FC7}"/>
              </a:ext>
            </a:extLst>
          </p:cNvPr>
          <p:cNvSpPr txBox="1"/>
          <p:nvPr/>
        </p:nvSpPr>
        <p:spPr>
          <a:xfrm>
            <a:off x="4075622" y="1123837"/>
            <a:ext cx="59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text stemming and filter out small or empty vectors </a:t>
            </a: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6661BC-0C0A-B809-8A9F-EB725DF4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41" y="3429000"/>
            <a:ext cx="4516241" cy="2575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D0139E-0423-4722-D027-ABABD6630D57}"/>
              </a:ext>
            </a:extLst>
          </p:cNvPr>
          <p:cNvSpPr txBox="1"/>
          <p:nvPr/>
        </p:nvSpPr>
        <p:spPr>
          <a:xfrm>
            <a:off x="4414690" y="3055096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cv model and transform stemmed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40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{55BA6B17-CA9C-3048-90E3-F8FB5B90DB12}tf10001124</Template>
  <TotalTime>2382</TotalTime>
  <Words>830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Menlo</vt:lpstr>
      <vt:lpstr>Wingdings 2</vt:lpstr>
      <vt:lpstr>Frame</vt:lpstr>
      <vt:lpstr>CS 777 Group Project: Text Processing &amp; Sentiment Detection- Based Classification</vt:lpstr>
      <vt:lpstr>Content</vt:lpstr>
      <vt:lpstr>Dataset Description</vt:lpstr>
      <vt:lpstr>Dataset Description</vt:lpstr>
      <vt:lpstr>Pre-processing methods</vt:lpstr>
      <vt:lpstr>Pre-processing methods</vt:lpstr>
      <vt:lpstr>Text processing procedures  -Tokenization</vt:lpstr>
      <vt:lpstr>Text processing procedures  -Stop words</vt:lpstr>
      <vt:lpstr>Text processing procedures  -Stemming / count vectorizer</vt:lpstr>
      <vt:lpstr>Text processing procedures  TF-IDF </vt:lpstr>
      <vt:lpstr>Topic modeling </vt:lpstr>
      <vt:lpstr>Topic Modeling</vt:lpstr>
      <vt:lpstr>Text classification  -Sentiment detection</vt:lpstr>
      <vt:lpstr>Text classification  -Sentiment detection</vt:lpstr>
      <vt:lpstr>Recommendation System</vt:lpstr>
      <vt:lpstr>Retail Dataset Recommendation System</vt:lpstr>
      <vt:lpstr>Clustering Methods to Improve the predictions.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777 Group Project: Text Processing &amp; Sentiment Detection- Based Classification</dc:title>
  <dc:creator>Tian, Zhihe</dc:creator>
  <cp:lastModifiedBy>Tian, Zhihe</cp:lastModifiedBy>
  <cp:revision>14</cp:revision>
  <dcterms:created xsi:type="dcterms:W3CDTF">2022-04-27T06:20:52Z</dcterms:created>
  <dcterms:modified xsi:type="dcterms:W3CDTF">2022-05-02T02:52:12Z</dcterms:modified>
</cp:coreProperties>
</file>