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57" r:id="rId4"/>
    <p:sldId id="264" r:id="rId5"/>
    <p:sldId id="259" r:id="rId6"/>
    <p:sldId id="260" r:id="rId7"/>
    <p:sldId id="267" r:id="rId8"/>
    <p:sldId id="268" r:id="rId9"/>
    <p:sldId id="273" r:id="rId10"/>
    <p:sldId id="276" r:id="rId11"/>
    <p:sldId id="261" r:id="rId12"/>
    <p:sldId id="262" r:id="rId13"/>
    <p:sldId id="263" r:id="rId14"/>
    <p:sldId id="266" r:id="rId15"/>
    <p:sldId id="265" r:id="rId16"/>
    <p:sldId id="270" r:id="rId17"/>
    <p:sldId id="269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63F"/>
    <a:srgbClr val="FF00FF"/>
    <a:srgbClr val="AAAAAA"/>
    <a:srgbClr val="A8D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6DF93-8661-490A-A69B-FBCFA44C4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AFA04-120A-4E0C-AB57-0B17C9907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A223D-35E4-4A5F-9055-784CAC8B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DD021-2248-4A84-A05E-A886CD16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1B02A-99B1-4840-8E5B-CEC3554C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F7F01A-4980-4B09-AC38-8BBFBFEBCAC4}"/>
              </a:ext>
            </a:extLst>
          </p:cNvPr>
          <p:cNvSpPr/>
          <p:nvPr userDrawn="1"/>
        </p:nvSpPr>
        <p:spPr>
          <a:xfrm>
            <a:off x="11512732" y="0"/>
            <a:ext cx="67926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5432E4-ED12-4A9D-BE15-B9FB5539385A}"/>
              </a:ext>
            </a:extLst>
          </p:cNvPr>
          <p:cNvSpPr/>
          <p:nvPr userDrawn="1"/>
        </p:nvSpPr>
        <p:spPr>
          <a:xfrm>
            <a:off x="11216639" y="0"/>
            <a:ext cx="679268" cy="6858000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BD897-4AFE-4291-BDFC-D4A4286EFCEF}"/>
              </a:ext>
            </a:extLst>
          </p:cNvPr>
          <p:cNvSpPr/>
          <p:nvPr userDrawn="1"/>
        </p:nvSpPr>
        <p:spPr>
          <a:xfrm>
            <a:off x="10877005" y="0"/>
            <a:ext cx="67926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116D76-BE13-41C0-B63F-08A09BFF5066}"/>
              </a:ext>
            </a:extLst>
          </p:cNvPr>
          <p:cNvSpPr/>
          <p:nvPr userDrawn="1"/>
        </p:nvSpPr>
        <p:spPr>
          <a:xfrm>
            <a:off x="10480765" y="0"/>
            <a:ext cx="679268" cy="6858000"/>
          </a:xfrm>
          <a:prstGeom prst="rect">
            <a:avLst/>
          </a:prstGeom>
          <a:solidFill>
            <a:srgbClr val="A8D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721B55-D393-415A-9A57-C72A02E103E9}"/>
              </a:ext>
            </a:extLst>
          </p:cNvPr>
          <p:cNvSpPr/>
          <p:nvPr userDrawn="1"/>
        </p:nvSpPr>
        <p:spPr>
          <a:xfrm>
            <a:off x="9420045" y="0"/>
            <a:ext cx="1060720" cy="6858000"/>
          </a:xfrm>
          <a:prstGeom prst="rect">
            <a:avLst/>
          </a:prstGeom>
          <a:solidFill>
            <a:srgbClr val="3AA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1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67FC6-D6AC-4011-BD2E-DEAD629A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6C752-45C6-4552-B3DC-077CE12BA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10000-3D43-4368-86E4-DD1A530B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187F1-9E63-48F1-A3BF-8182203C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38445-45EE-4CE8-9B0C-20629BD7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78C81F-D5C0-4FE9-9422-C4B1ADAB9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21700-0078-4A42-8A19-F0C40E8E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AEFAC-64E9-4958-89DD-0DC9071F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D7AF0-0E7A-447E-A5AB-FD89B70C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46FDD-1323-4EB0-B94B-CAD01AEC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2624B-CDAA-4A0A-AFD4-49B664E5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BD1CA-C373-41B2-8976-32C0E169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D5B39-6258-49FB-A97E-C734251A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A1E7A-0742-47BA-8863-F273AAF2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97275-E238-4416-8A9B-BDC7207E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F82DE-B704-45BE-B0E2-6A430737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1C68F-A35A-49DE-802B-0E7E4F1BB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C9D81-92E7-42A1-8D47-F16E84A9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A3B6F-D01A-40AA-B5CF-3A104359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53187-7C11-4FE8-A80F-776D806E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613C6-1AB0-4E39-9992-D11318E2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57337-9835-41B8-A4FA-35CFE7156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0A295-3025-47FF-87EA-BC746DC8B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8BFE8-078A-44BA-85EC-897F488B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B5654-6CD8-43A6-B3ED-A37ACE59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F03EF5-00F5-464F-9016-9FFB8B4C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8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15216-F249-4D15-9480-DC4FF06C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8CE63-29C0-425A-8B62-2DADEE8C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5BFF7-551C-4589-B5A4-FC42D339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7A43E0-037B-4396-B447-90AB7DAD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D83893-7590-4B27-9FD5-530D3D582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8A54EE-28CE-4D23-8586-CD38A7F1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6C0D39-AD97-4317-807B-82EA6D55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736A5A-16E3-455A-8940-C7D830CC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8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B6C07-A878-459F-B8E8-BD75BAEE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0D04A-EF48-4AA8-8318-7E7FB131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E4249-E289-43A9-88A1-AB75CA92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41327-007D-4F7E-BF23-675D643E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5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F022BC-4AFE-48B4-9001-61F17314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5F4EE2-804E-46D1-B0EE-C611E2D7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8CBDD-B475-4F5E-A813-7B50B575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E0D6-D56D-4FB4-9AFA-04A7ED6C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40930-167E-4342-A0D8-3EA41945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01116-76F6-4EAB-8EFD-3E839AF0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05317-C52C-4A0D-BF71-BFF1120C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F951E-1C68-4803-96A0-790507A3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47BC4-DD5C-4BEE-B8DD-DE40EA06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261F4-F6FB-477A-9111-62C5636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69352-07A7-4572-8599-5CB7A8098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1CC22-2ACE-40D5-9261-1BA6E1BC2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DFDDD-6C10-47AE-9222-2B9EBF23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804D9-B1B3-48A9-8995-91290AE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668A9-0195-4045-918B-C2A668FB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0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5BDF7B-D998-4BCB-B358-6B095A5A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AA63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60446-D8E1-46E0-BF30-A9892740DC8E}"/>
              </a:ext>
            </a:extLst>
          </p:cNvPr>
          <p:cNvSpPr/>
          <p:nvPr userDrawn="1"/>
        </p:nvSpPr>
        <p:spPr>
          <a:xfrm>
            <a:off x="11512732" y="0"/>
            <a:ext cx="679268" cy="1325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991C1-DF0A-4457-A8F3-9A5D47522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3C4A9-5978-43D9-8E65-4441EA319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CF18-B49C-4CF2-8399-FB12D663D07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3E84B-6096-4388-8038-DA7863899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B6CBC-B183-4AB2-BE5E-6238806BB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F883-3607-47D9-A5A8-9E838EEBE0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32AD9A-FD12-4EC4-9D10-83CEE9100588}"/>
              </a:ext>
            </a:extLst>
          </p:cNvPr>
          <p:cNvSpPr/>
          <p:nvPr userDrawn="1"/>
        </p:nvSpPr>
        <p:spPr>
          <a:xfrm>
            <a:off x="11216639" y="0"/>
            <a:ext cx="679268" cy="1325562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D9D39F-86D5-4B27-A114-1EF4C43C7A56}"/>
              </a:ext>
            </a:extLst>
          </p:cNvPr>
          <p:cNvSpPr/>
          <p:nvPr userDrawn="1"/>
        </p:nvSpPr>
        <p:spPr>
          <a:xfrm>
            <a:off x="10877005" y="0"/>
            <a:ext cx="679268" cy="132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35AF23-4896-4C0D-8701-2A8C4E975D1A}"/>
              </a:ext>
            </a:extLst>
          </p:cNvPr>
          <p:cNvSpPr/>
          <p:nvPr userDrawn="1"/>
        </p:nvSpPr>
        <p:spPr>
          <a:xfrm>
            <a:off x="10480765" y="0"/>
            <a:ext cx="679268" cy="1325562"/>
          </a:xfrm>
          <a:prstGeom prst="rect">
            <a:avLst/>
          </a:prstGeom>
          <a:solidFill>
            <a:srgbClr val="A8D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4D82FC-66F5-4C12-AC7C-0F6FFFD912E7}"/>
              </a:ext>
            </a:extLst>
          </p:cNvPr>
          <p:cNvSpPr/>
          <p:nvPr userDrawn="1"/>
        </p:nvSpPr>
        <p:spPr>
          <a:xfrm>
            <a:off x="9420045" y="0"/>
            <a:ext cx="1060720" cy="1325562"/>
          </a:xfrm>
          <a:prstGeom prst="rect">
            <a:avLst/>
          </a:prstGeom>
          <a:solidFill>
            <a:srgbClr val="3AA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4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First_steps/What_is_Java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9924-7B41-4993-9670-DE6F1EFE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8959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Georgia Pro Cond Black" panose="020B0604020202020204" pitchFamily="18" charset="0"/>
              </a:rPr>
              <a:t>JavaScript</a:t>
            </a:r>
            <a:endParaRPr lang="ko-KR" altLang="en-US" dirty="0">
              <a:latin typeface="Georgia Pro Cond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9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9924-7B41-4993-9670-DE6F1EFE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8959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Georgia Pro Cond Black" panose="020B0604020202020204" pitchFamily="18" charset="0"/>
              </a:rPr>
              <a:t>p5.js</a:t>
            </a:r>
            <a:endParaRPr lang="ko-KR" altLang="en-US" dirty="0">
              <a:latin typeface="Georgia Pro Cond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2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5CC57-D84E-4B81-B476-F6F3C3B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p5.js</a:t>
            </a: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sz="3200" dirty="0">
                <a:latin typeface="+mn-ea"/>
                <a:ea typeface="+mn-ea"/>
              </a:rPr>
              <a:t>p5.js</a:t>
            </a:r>
            <a:r>
              <a:rPr lang="ko-KR" altLang="en-US" sz="3200" dirty="0">
                <a:latin typeface="+mn-ea"/>
                <a:ea typeface="+mn-ea"/>
              </a:rPr>
              <a:t>는 무엇인가요</a:t>
            </a:r>
            <a:r>
              <a:rPr lang="en-US" altLang="ko-KR" sz="3200" dirty="0">
                <a:latin typeface="+mn-ea"/>
                <a:ea typeface="+mn-ea"/>
              </a:rPr>
              <a:t>?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7A455-7260-4083-9C29-9D4ED22D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웹에서의 인터랙티브 아트를 위한 </a:t>
            </a:r>
            <a:r>
              <a:rPr lang="ko-KR" altLang="en-US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라이브러리 </a:t>
            </a:r>
            <a:r>
              <a:rPr lang="en-US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함수 모음</a:t>
            </a:r>
            <a:r>
              <a:rPr lang="en-US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28101851-1153-43DD-9BBE-6BD840104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689" y="4223259"/>
            <a:ext cx="2381250" cy="1085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0F0A4E-E067-4878-89BE-57E69AA5C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27" y="3429000"/>
            <a:ext cx="2674368" cy="26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4F5C0-73FD-46BA-A6AE-DFCDB1E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p5.js</a:t>
            </a: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sz="3200" dirty="0">
                <a:latin typeface="+mn-ea"/>
                <a:ea typeface="+mn-ea"/>
              </a:rPr>
              <a:t>p5.js</a:t>
            </a:r>
            <a:r>
              <a:rPr lang="ko-KR" altLang="en-US" sz="3200" dirty="0">
                <a:latin typeface="+mn-ea"/>
                <a:ea typeface="+mn-ea"/>
              </a:rPr>
              <a:t>로 무엇을 할 수 있나요</a:t>
            </a:r>
            <a:r>
              <a:rPr lang="en-US" altLang="ko-KR" sz="3200" dirty="0">
                <a:latin typeface="+mn-ea"/>
                <a:ea typeface="+mn-ea"/>
              </a:rPr>
              <a:t>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446D0-5BAD-42E0-AF5F-A9E54937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간단한 웹페이지 제작</a:t>
            </a:r>
            <a:endParaRPr lang="en-US" altLang="ko-KR" sz="3200" kern="100" dirty="0">
              <a:latin typeface="Calibri" panose="020F0502020204030204" pitchFamily="34" charset="0"/>
              <a:ea typeface="Noto Sans KR Light" panose="020B0300000000000000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게임 제작</a:t>
            </a:r>
            <a:endParaRPr lang="en-US" altLang="ko-KR" sz="3200" kern="100" dirty="0">
              <a:latin typeface="Calibri" panose="020F0502020204030204" pitchFamily="34" charset="0"/>
              <a:ea typeface="Noto Sans KR Light" panose="020B0300000000000000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2D/3D</a:t>
            </a:r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그래픽 등</a:t>
            </a:r>
            <a:endParaRPr lang="ko-KR" altLang="ko-KR" sz="32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51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4F5C0-73FD-46BA-A6AE-DFCDB1E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p5.js</a:t>
            </a:r>
            <a:r>
              <a:rPr lang="ko-KR" altLang="en-US" dirty="0"/>
              <a:t> 둘러보기  </a:t>
            </a:r>
            <a:r>
              <a:rPr lang="en-US" altLang="ko-KR" dirty="0"/>
              <a:t>- </a:t>
            </a:r>
            <a:r>
              <a:rPr lang="en-US" altLang="ko-KR" sz="3200" dirty="0">
                <a:latin typeface="+mn-ea"/>
                <a:ea typeface="+mn-ea"/>
              </a:rPr>
              <a:t>function setup()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446D0-5BAD-42E0-AF5F-A9E54937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678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createCanvas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(400, 400);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그림 4" descr="텍스트, 건축자재이(가) 표시된 사진&#10;&#10;자동 생성된 설명">
            <a:extLst>
              <a:ext uri="{FF2B5EF4-FFF2-40B4-BE49-F238E27FC236}">
                <a16:creationId xmlns:a16="http://schemas.microsoft.com/office/drawing/2014/main" id="{E05FAA04-CDC8-4C8F-A80C-93E9211A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97723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4F5C0-73FD-46BA-A6AE-DFCDB1E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p5.js</a:t>
            </a:r>
            <a:r>
              <a:rPr lang="ko-KR" altLang="en-US" dirty="0"/>
              <a:t> 둘러보기  </a:t>
            </a:r>
            <a:r>
              <a:rPr lang="en-US" altLang="ko-KR" dirty="0"/>
              <a:t>- </a:t>
            </a:r>
            <a:r>
              <a:rPr lang="en-US" altLang="ko-KR" sz="3200" dirty="0">
                <a:latin typeface="+mn-ea"/>
                <a:ea typeface="+mn-ea"/>
              </a:rPr>
              <a:t>function draw()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446D0-5BAD-42E0-AF5F-A9E54937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678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(220);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/*what you want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 draw!*/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5C2D7-0CB5-42AB-8D89-C4E99C15A20D}"/>
              </a:ext>
            </a:extLst>
          </p:cNvPr>
          <p:cNvSpPr txBox="1"/>
          <p:nvPr/>
        </p:nvSpPr>
        <p:spPr>
          <a:xfrm>
            <a:off x="690113" y="5884575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60 fps!!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266F54-2694-4704-BF35-D3C58C48B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429000"/>
            <a:ext cx="5524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6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4F5C0-73FD-46BA-A6AE-DFCDB1E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p5.js</a:t>
            </a:r>
            <a:r>
              <a:rPr lang="ko-KR" altLang="en-US" dirty="0"/>
              <a:t> 둘러보기  </a:t>
            </a:r>
            <a:r>
              <a:rPr lang="en-US" altLang="ko-KR" dirty="0"/>
              <a:t>- </a:t>
            </a:r>
            <a:r>
              <a:rPr lang="en-US" altLang="ko-KR" sz="3200" dirty="0">
                <a:latin typeface="+mn-ea"/>
                <a:ea typeface="+mn-ea"/>
              </a:rPr>
              <a:t>function </a:t>
            </a:r>
            <a:r>
              <a:rPr lang="en-US" altLang="ko-KR" sz="3200" dirty="0" err="1">
                <a:latin typeface="+mn-ea"/>
                <a:ea typeface="+mn-ea"/>
              </a:rPr>
              <a:t>mousePressed</a:t>
            </a:r>
            <a:r>
              <a:rPr lang="en-US" altLang="ko-KR" sz="3200" dirty="0">
                <a:latin typeface="+mn-ea"/>
                <a:ea typeface="+mn-ea"/>
              </a:rPr>
              <a:t>()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446D0-5BAD-42E0-AF5F-A9E54937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678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do something when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mouse is pressed!*/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4F5C0-73FD-46BA-A6AE-DFCDB1E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p5.js</a:t>
            </a:r>
            <a:r>
              <a:rPr lang="ko-KR" altLang="en-US" dirty="0"/>
              <a:t> 둘러보기  </a:t>
            </a:r>
            <a:r>
              <a:rPr lang="en-US" altLang="ko-KR" dirty="0"/>
              <a:t>- </a:t>
            </a:r>
            <a:r>
              <a:rPr lang="ko-KR" altLang="en-US" sz="3200" dirty="0">
                <a:latin typeface="+mn-ea"/>
                <a:ea typeface="+mn-ea"/>
              </a:rPr>
              <a:t>예약 변수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446D0-5BAD-42E0-AF5F-A9E54937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678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mouseY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FBF516-7CB4-42F2-9F5D-32B175C66FE3}"/>
              </a:ext>
            </a:extLst>
          </p:cNvPr>
          <p:cNvSpPr/>
          <p:nvPr/>
        </p:nvSpPr>
        <p:spPr>
          <a:xfrm>
            <a:off x="4502989" y="2122098"/>
            <a:ext cx="6331788" cy="3778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B6ED96-DC93-4C44-8F07-686B1267989D}"/>
              </a:ext>
            </a:extLst>
          </p:cNvPr>
          <p:cNvCxnSpPr>
            <a:cxnSpLocks/>
          </p:cNvCxnSpPr>
          <p:nvPr/>
        </p:nvCxnSpPr>
        <p:spPr>
          <a:xfrm>
            <a:off x="4509339" y="2122098"/>
            <a:ext cx="692928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D09783-58EC-40C0-96AD-EF21F9442610}"/>
              </a:ext>
            </a:extLst>
          </p:cNvPr>
          <p:cNvCxnSpPr>
            <a:cxnSpLocks/>
          </p:cNvCxnSpPr>
          <p:nvPr/>
        </p:nvCxnSpPr>
        <p:spPr>
          <a:xfrm>
            <a:off x="4502989" y="2122098"/>
            <a:ext cx="0" cy="420969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9270EE-BA47-48ED-98FD-32AEA945A880}"/>
              </a:ext>
            </a:extLst>
          </p:cNvPr>
          <p:cNvSpPr txBox="1"/>
          <p:nvPr/>
        </p:nvSpPr>
        <p:spPr>
          <a:xfrm>
            <a:off x="3968151" y="17826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(0, 0)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90BB3-0EE3-43AE-85D4-75128BECDED0}"/>
              </a:ext>
            </a:extLst>
          </p:cNvPr>
          <p:cNvSpPr txBox="1"/>
          <p:nvPr/>
        </p:nvSpPr>
        <p:spPr>
          <a:xfrm>
            <a:off x="9988231" y="596245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(width, height)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9BA90F-157A-416A-8F90-F518D2ECFECA}"/>
              </a:ext>
            </a:extLst>
          </p:cNvPr>
          <p:cNvSpPr/>
          <p:nvPr/>
        </p:nvSpPr>
        <p:spPr>
          <a:xfrm>
            <a:off x="8532113" y="3026419"/>
            <a:ext cx="370346" cy="37665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9399E51F-CD6E-485F-BD9C-9B566B6CB896}"/>
              </a:ext>
            </a:extLst>
          </p:cNvPr>
          <p:cNvSpPr/>
          <p:nvPr/>
        </p:nvSpPr>
        <p:spPr>
          <a:xfrm rot="2615656">
            <a:off x="8627566" y="3108944"/>
            <a:ext cx="860334" cy="771040"/>
          </a:xfrm>
          <a:prstGeom prst="leftArrow">
            <a:avLst>
              <a:gd name="adj1" fmla="val 29399"/>
              <a:gd name="adj2" fmla="val 85849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AD600-2694-48DC-A59D-373BC6ED1748}"/>
              </a:ext>
            </a:extLst>
          </p:cNvPr>
          <p:cNvSpPr txBox="1"/>
          <p:nvPr/>
        </p:nvSpPr>
        <p:spPr>
          <a:xfrm>
            <a:off x="7801031" y="2787861"/>
            <a:ext cx="209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mouseX</a:t>
            </a:r>
            <a:r>
              <a:rPr lang="en-US" altLang="ko-KR" dirty="0"/>
              <a:t>, </a:t>
            </a:r>
            <a:r>
              <a:rPr lang="en-US" altLang="ko-KR" dirty="0" err="1"/>
              <a:t>mouseY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83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4F5C0-73FD-46BA-A6AE-DFCDB1E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p5.js</a:t>
            </a:r>
            <a:r>
              <a:rPr lang="ko-KR" altLang="en-US" dirty="0"/>
              <a:t> 둘러보기  </a:t>
            </a:r>
            <a:r>
              <a:rPr lang="en-US" altLang="ko-KR" dirty="0"/>
              <a:t>- </a:t>
            </a:r>
            <a:r>
              <a:rPr lang="en-US" altLang="ko-KR" sz="3200" dirty="0">
                <a:latin typeface="+mn-ea"/>
                <a:ea typeface="+mn-ea"/>
              </a:rPr>
              <a:t>2D primitives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446D0-5BAD-42E0-AF5F-A9E54937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6781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(220);  </a:t>
            </a:r>
            <a:r>
              <a:rPr lang="en-US" altLang="ko-K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/2,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/2,30,10);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(30, 30, 50, 40);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20,40);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1046B6-0B6F-41BE-B180-4DE9AB4F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556" y="2091265"/>
            <a:ext cx="382958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4F5C0-73FD-46BA-A6AE-DFCDB1E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p5.js</a:t>
            </a:r>
            <a:r>
              <a:rPr lang="ko-KR" altLang="en-US" dirty="0"/>
              <a:t> 둘러보기  </a:t>
            </a:r>
            <a:r>
              <a:rPr lang="en-US" altLang="ko-KR" dirty="0"/>
              <a:t>- </a:t>
            </a:r>
            <a:r>
              <a:rPr lang="en-US" altLang="ko-KR" sz="3200" dirty="0">
                <a:latin typeface="+mn-ea"/>
                <a:ea typeface="+mn-ea"/>
              </a:rPr>
              <a:t>fill &amp; stroke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446D0-5BAD-42E0-AF5F-A9E54937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" y="1725283"/>
            <a:ext cx="7821556" cy="4891176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(220);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(255,0,0);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(255,255,0);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strokeWeight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/2,</a:t>
            </a:r>
            <a:r>
              <a:rPr lang="en-US" altLang="ko-KR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/2,30,10);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(0,255,255);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(30, 30, 50, 40);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noStroke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(0,0,255);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mouseX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mouseY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20,40);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A0B49-4123-4CB4-9687-941F9141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579" y="2151399"/>
            <a:ext cx="375337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4F5C0-73FD-46BA-A6AE-DFCDB1E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p5.js</a:t>
            </a:r>
            <a:r>
              <a:rPr lang="ko-KR" altLang="en-US" dirty="0"/>
              <a:t> 둘러보기  </a:t>
            </a:r>
            <a:r>
              <a:rPr lang="en-US" altLang="ko-KR" dirty="0"/>
              <a:t>- </a:t>
            </a:r>
            <a:r>
              <a:rPr lang="en-US" altLang="ko-KR" sz="3200" dirty="0" err="1">
                <a:latin typeface="+mn-ea"/>
                <a:ea typeface="+mn-ea"/>
              </a:rPr>
              <a:t>colorMode</a:t>
            </a:r>
            <a:r>
              <a:rPr lang="en-US" altLang="ko-KR" sz="3200" dirty="0">
                <a:latin typeface="+mn-ea"/>
                <a:ea typeface="+mn-ea"/>
              </a:rPr>
              <a:t>()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446D0-5BAD-42E0-AF5F-A9E54937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2" y="1725283"/>
            <a:ext cx="4865298" cy="4891176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noStroke</a:t>
            </a:r>
            <a:r>
              <a:rPr lang="da-DK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colorMode</a:t>
            </a:r>
            <a:r>
              <a:rPr lang="da-DK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(HSB, 100);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i = 0; i &lt; 100; i++)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(let j = 0; j &lt; 100; j++)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ko-KR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lang="da-DK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(i, j, 100);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ko-KR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a-DK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(i, j);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E7C08C-8554-42D6-B4C9-956BAE1D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282" y="2846304"/>
            <a:ext cx="2675624" cy="2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1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DE3BA-CF9B-44F6-90B0-C24CEB3F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JavaScript  - </a:t>
            </a:r>
            <a:r>
              <a:rPr lang="en-US" altLang="ko-KR" sz="3200" dirty="0">
                <a:latin typeface="+mn-ea"/>
                <a:ea typeface="+mn-ea"/>
              </a:rPr>
              <a:t>JS</a:t>
            </a:r>
            <a:r>
              <a:rPr lang="ko-KR" altLang="en-US" sz="3200" dirty="0">
                <a:latin typeface="+mn-ea"/>
                <a:ea typeface="+mn-ea"/>
              </a:rPr>
              <a:t>는 무엇인가요</a:t>
            </a:r>
            <a:r>
              <a:rPr lang="en-US" altLang="ko-KR" sz="3200" dirty="0">
                <a:latin typeface="+mn-ea"/>
                <a:ea typeface="+mn-ea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39280-FD3A-425D-A008-A5F2C1EC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95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ko-KR" sz="3200" kern="100" dirty="0">
                <a:effectLst/>
                <a:latin typeface="Noto Sans KR Light" panose="020B0300000000000000" pitchFamily="34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Prototype-based (</a:t>
            </a:r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프로토타입 기반</a:t>
            </a:r>
            <a:r>
              <a:rPr lang="en-US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)</a:t>
            </a:r>
            <a:endParaRPr lang="ko-KR" altLang="ko-KR" sz="32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3200" kern="100" dirty="0">
                <a:effectLst/>
                <a:latin typeface="Noto Sans KR Light" panose="020B0300000000000000" pitchFamily="34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Multi-paradigm (</a:t>
            </a:r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멀티 패러다임</a:t>
            </a:r>
            <a:r>
              <a:rPr lang="en-US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)</a:t>
            </a:r>
            <a:endParaRPr lang="ko-KR" altLang="ko-KR" sz="32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3200" kern="100" dirty="0">
                <a:effectLst/>
                <a:latin typeface="Noto Sans KR Light" panose="020B0300000000000000" pitchFamily="34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Single-threaded(</a:t>
            </a:r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싱글 쓰레드의</a:t>
            </a:r>
            <a:r>
              <a:rPr lang="en-US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)</a:t>
            </a:r>
            <a:endParaRPr lang="ko-KR" altLang="ko-KR" sz="32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3200" kern="100" dirty="0">
                <a:effectLst/>
                <a:latin typeface="Noto Sans KR Light" panose="020B0300000000000000" pitchFamily="34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Dynamic language(</a:t>
            </a:r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동적 언어</a:t>
            </a:r>
            <a:r>
              <a:rPr lang="en-US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)</a:t>
            </a:r>
            <a:endParaRPr lang="ko-KR" altLang="ko-KR" sz="32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300" kern="100" dirty="0">
              <a:effectLst/>
              <a:latin typeface="Calibri" panose="020F0502020204030204" pitchFamily="34" charset="0"/>
              <a:ea typeface="Noto Sans KR Light" panose="020B0300000000000000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23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참고</a:t>
            </a:r>
            <a:r>
              <a:rPr lang="en-US" altLang="ko-KR" sz="23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) </a:t>
            </a:r>
            <a:r>
              <a:rPr lang="en-US" altLang="ko-KR" sz="2300" u="sng" kern="100" dirty="0">
                <a:solidFill>
                  <a:srgbClr val="0563C1"/>
                </a:solidFill>
                <a:effectLst/>
                <a:latin typeface="Noto Sans KR Light" panose="020B0300000000000000" pitchFamily="34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MDN - What is JavaScript?</a:t>
            </a:r>
            <a:endParaRPr lang="ko-KR" altLang="ko-KR" sz="23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42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4F5C0-73FD-46BA-A6AE-DFCDB1ED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</a:t>
            </a:r>
            <a:r>
              <a:rPr lang="en-US" altLang="ko-KR" dirty="0"/>
              <a:t>To do!  - </a:t>
            </a:r>
            <a:r>
              <a:rPr lang="en-US" altLang="ko-KR" sz="3200" dirty="0">
                <a:latin typeface="+mn-ea"/>
                <a:ea typeface="+mn-ea"/>
              </a:rPr>
              <a:t>bouncing ball changes color by mouse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917FE1C-2E57-4614-ABE4-DCE9BF0F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계속해서 </a:t>
            </a:r>
            <a:r>
              <a:rPr lang="ko-KR" altLang="en-US" dirty="0" err="1"/>
              <a:t>튀어오르는</a:t>
            </a:r>
            <a:r>
              <a:rPr lang="ko-KR" altLang="en-US" dirty="0"/>
              <a:t> 공을 만드세요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공의 지름은 </a:t>
            </a:r>
            <a:r>
              <a:rPr lang="en-US" altLang="ko-KR" dirty="0"/>
              <a:t>30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공을 나타내는 윤곽선은 검정색입니다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공의 색깔은 마우스</a:t>
            </a:r>
            <a:r>
              <a:rPr lang="en-US" altLang="ko-KR" dirty="0"/>
              <a:t> X</a:t>
            </a:r>
            <a:r>
              <a:rPr lang="ko-KR" altLang="en-US" dirty="0"/>
              <a:t>좌표 위치와 대응된 </a:t>
            </a:r>
            <a:r>
              <a:rPr lang="en-US" altLang="ko-KR" dirty="0"/>
              <a:t>HSB</a:t>
            </a:r>
            <a:r>
              <a:rPr lang="ko-KR" altLang="en-US" dirty="0"/>
              <a:t>의 </a:t>
            </a:r>
            <a:r>
              <a:rPr lang="en-US" altLang="ko-KR" dirty="0"/>
              <a:t>hue</a:t>
            </a:r>
            <a:r>
              <a:rPr lang="ko-KR" altLang="en-US" dirty="0"/>
              <a:t>값으로 변합니다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map</a:t>
            </a:r>
            <a:r>
              <a:rPr lang="en-US" altLang="ko-KR" dirty="0"/>
              <a:t>())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마우스를 눌렀을 경우엔 그 자리에 공이 멈춥니다</a:t>
            </a:r>
            <a:r>
              <a:rPr lang="en-US" altLang="ko-KR" dirty="0"/>
              <a:t>. </a:t>
            </a:r>
            <a:r>
              <a:rPr lang="ko-KR" altLang="en-US" dirty="0"/>
              <a:t>마우스를 떼면 그 자리에서 다시 공이 튀어 오릅니다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3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F40D-2287-432F-B0FA-E89B8C16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JavaScript  - </a:t>
            </a:r>
            <a:r>
              <a:rPr lang="en-US" altLang="ko-KR" sz="3200" dirty="0">
                <a:latin typeface="+mn-ea"/>
                <a:ea typeface="+mn-ea"/>
              </a:rPr>
              <a:t>JS</a:t>
            </a:r>
            <a:r>
              <a:rPr lang="ko-KR" altLang="en-US" sz="3200" dirty="0">
                <a:latin typeface="+mn-ea"/>
                <a:ea typeface="+mn-ea"/>
              </a:rPr>
              <a:t>와 자바는 다른 건가요</a:t>
            </a:r>
            <a:r>
              <a:rPr lang="en-US" altLang="ko-KR" sz="3200" dirty="0">
                <a:latin typeface="+mn-ea"/>
                <a:ea typeface="+mn-ea"/>
              </a:rPr>
              <a:t>?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527F-2014-46F8-A943-50EF6688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1995, Java</a:t>
            </a:r>
          </a:p>
          <a:p>
            <a:r>
              <a:rPr lang="en-US" altLang="ko-KR" dirty="0"/>
              <a:t>1995~1996, </a:t>
            </a:r>
            <a:r>
              <a:rPr lang="en-US" altLang="ko-KR" dirty="0" err="1"/>
              <a:t>LiveScript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Java</a:t>
            </a:r>
            <a:r>
              <a:rPr lang="en-US" altLang="ko-KR" dirty="0">
                <a:sym typeface="Wingdings" panose="05000000000000000000" pitchFamily="2" charset="2"/>
              </a:rPr>
              <a:t>Script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B13F2E-20D4-4BD2-B340-B1E12F2EF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4314"/>
            <a:ext cx="4216922" cy="2372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E63F86-BE88-483C-8680-1CA08EDF4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38" y="3744314"/>
            <a:ext cx="2432649" cy="24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F40D-2287-432F-B0FA-E89B8C16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JavaScript  - </a:t>
            </a:r>
            <a:r>
              <a:rPr lang="en-US" altLang="ko-KR" sz="3200" dirty="0">
                <a:latin typeface="+mn-ea"/>
                <a:ea typeface="+mn-ea"/>
              </a:rPr>
              <a:t>JS</a:t>
            </a:r>
            <a:r>
              <a:rPr lang="ko-KR" altLang="en-US" sz="3200" dirty="0">
                <a:latin typeface="+mn-ea"/>
                <a:ea typeface="+mn-ea"/>
              </a:rPr>
              <a:t>와 자바는 다른 건가요</a:t>
            </a:r>
            <a:r>
              <a:rPr lang="en-US" altLang="ko-KR" sz="3200" dirty="0">
                <a:latin typeface="+mn-ea"/>
                <a:ea typeface="+mn-ea"/>
              </a:rPr>
              <a:t>?</a:t>
            </a:r>
            <a:endParaRPr lang="ko-KR" altLang="en-US" sz="3200" dirty="0">
              <a:latin typeface="+mn-ea"/>
              <a:ea typeface="+mn-ea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1FC1830-2A53-4073-9A21-97491E32C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536874"/>
              </p:ext>
            </p:extLst>
          </p:nvPr>
        </p:nvGraphicFramePr>
        <p:xfrm>
          <a:off x="838200" y="2170682"/>
          <a:ext cx="10515600" cy="438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057779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16453142"/>
                    </a:ext>
                  </a:extLst>
                </a:gridCol>
              </a:tblGrid>
              <a:tr h="12695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Java</a:t>
                      </a:r>
                      <a:endParaRPr lang="ko-KR" altLang="en-US" sz="3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JavaScript</a:t>
                      </a:r>
                      <a:endParaRPr lang="ko-KR" altLang="en-US" sz="3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38557"/>
                  </a:ext>
                </a:extLst>
              </a:tr>
              <a:tr h="3115805">
                <a:tc>
                  <a:txBody>
                    <a:bodyPr/>
                    <a:lstStyle/>
                    <a:p>
                      <a:pPr marL="285750" indent="-28575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컴파일 언어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 기반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플랫폼에서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가능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인터프리터 언어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프로토타입 기반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네이티브 언어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4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1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1723-3E38-4FD4-96C3-984E142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JavaScript  - </a:t>
            </a:r>
            <a:r>
              <a:rPr lang="en-US" altLang="ko-KR" sz="3200" dirty="0">
                <a:latin typeface="+mn-ea"/>
                <a:ea typeface="+mn-ea"/>
              </a:rPr>
              <a:t>JS</a:t>
            </a:r>
            <a:r>
              <a:rPr lang="ko-KR" altLang="en-US" sz="3200" dirty="0">
                <a:latin typeface="+mn-ea"/>
                <a:ea typeface="+mn-ea"/>
              </a:rPr>
              <a:t>로 무엇을 할 수 있나요</a:t>
            </a:r>
            <a:r>
              <a:rPr lang="en-US" altLang="ko-KR" sz="3200" dirty="0">
                <a:latin typeface="+mn-ea"/>
                <a:ea typeface="+mn-ea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DCF5A-ED82-4028-BAB5-DDA4270A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웹 관련 거의 모든 것</a:t>
            </a:r>
            <a:endParaRPr lang="en-US" altLang="ko-KR" sz="3200" kern="100" dirty="0">
              <a:effectLst/>
              <a:latin typeface="Calibri" panose="020F0502020204030204" pitchFamily="34" charset="0"/>
              <a:ea typeface="Noto Sans KR Light" panose="020B0300000000000000" pitchFamily="34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ko-KR" altLang="ko-KR" sz="28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서버</a:t>
            </a:r>
            <a:r>
              <a:rPr lang="en-US" altLang="ko-KR" sz="28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(node.js)</a:t>
            </a:r>
          </a:p>
          <a:p>
            <a:pPr lvl="1" algn="just">
              <a:lnSpc>
                <a:spcPct val="120000"/>
              </a:lnSpc>
            </a:pPr>
            <a:r>
              <a:rPr lang="ko-KR" altLang="ko-KR" sz="28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28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2800" kern="100" dirty="0" err="1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jquery</a:t>
            </a:r>
            <a:r>
              <a:rPr lang="en-US" altLang="ko-KR" sz="28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20000"/>
              </a:lnSpc>
            </a:pPr>
            <a:r>
              <a:rPr lang="ko-KR" altLang="ko-KR" sz="28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이벤트</a:t>
            </a:r>
            <a:r>
              <a:rPr lang="en-US" altLang="ko-KR" sz="28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2800" kern="100" dirty="0" err="1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dom</a:t>
            </a:r>
            <a:r>
              <a:rPr lang="en-US" altLang="ko-KR" sz="28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28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등</a:t>
            </a:r>
            <a:endParaRPr lang="ko-KR" altLang="ko-KR" sz="28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ko-KR" sz="3200" kern="100" dirty="0" err="1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어도비</a:t>
            </a:r>
            <a:r>
              <a:rPr lang="ko-KR" altLang="ko-KR" sz="3200" kern="100" dirty="0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 프로그램 </a:t>
            </a:r>
            <a:r>
              <a:rPr lang="ko-KR" altLang="ko-KR" sz="3200" kern="100" dirty="0" err="1">
                <a:effectLst/>
                <a:latin typeface="Calibri" panose="020F0502020204030204" pitchFamily="34" charset="0"/>
                <a:ea typeface="Noto Sans KR Light" panose="020B0300000000000000" pitchFamily="34" charset="-127"/>
                <a:cs typeface="Times New Roman" panose="02020603050405020304" pitchFamily="18" charset="0"/>
              </a:rPr>
              <a:t>스크립팅</a:t>
            </a:r>
            <a:endParaRPr lang="ko-KR" altLang="ko-KR" sz="32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8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5F5BA-A25C-4C06-A7D7-9F65DE8B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JavaScript  - </a:t>
            </a:r>
            <a:r>
              <a:rPr lang="en-US" altLang="ko-KR" sz="3200" dirty="0">
                <a:latin typeface="+mn-ea"/>
                <a:ea typeface="+mn-ea"/>
              </a:rPr>
              <a:t>JS</a:t>
            </a:r>
            <a:r>
              <a:rPr lang="ko-KR" altLang="en-US" sz="3200" dirty="0">
                <a:latin typeface="+mn-ea"/>
                <a:ea typeface="+mn-ea"/>
              </a:rPr>
              <a:t>에 대해 따로 더 공부해 보고 싶어요</a:t>
            </a:r>
            <a:r>
              <a:rPr lang="en-US" altLang="ko-KR" sz="3200" dirty="0">
                <a:latin typeface="+mn-ea"/>
                <a:ea typeface="+mn-ea"/>
              </a:rPr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0DE73-9E08-4D04-A328-6FE83FB0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u="sng" dirty="0">
                <a:effectLst/>
                <a:latin typeface="Noto Sans KR Light" panose="020B0300000000000000" pitchFamily="34" charset="-127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Mozilla Developer Network</a:t>
            </a:r>
            <a:endParaRPr lang="en-US" altLang="ko-KR" sz="3200" u="sng" dirty="0">
              <a:effectLst/>
              <a:latin typeface="Noto Sans KR Light" panose="020B0300000000000000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ko-KR" sz="3200" u="sng" dirty="0">
                <a:effectLst/>
                <a:ea typeface="Noto Sans KR Light" panose="020B0300000000000000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3200" u="sng" dirty="0">
                <a:effectLst/>
                <a:ea typeface="Noto Sans KR Light" panose="020B0300000000000000" pitchFamily="34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</a:t>
            </a:r>
            <a:endParaRPr lang="ko-KR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43348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1723-3E38-4FD4-96C3-984E142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JavaScript </a:t>
            </a:r>
            <a:r>
              <a:rPr lang="ko-KR" altLang="en-US" dirty="0"/>
              <a:t>둘러보기</a:t>
            </a:r>
            <a:r>
              <a:rPr lang="en-US" altLang="ko-KR" dirty="0"/>
              <a:t>  - </a:t>
            </a:r>
            <a:r>
              <a:rPr lang="ko-KR" altLang="en-US" sz="3200" dirty="0">
                <a:latin typeface="+mn-ea"/>
                <a:ea typeface="+mn-ea"/>
              </a:rPr>
              <a:t>변수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DCF5A-ED82-4028-BAB5-DDA4270A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let value;			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//undefined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let value1 = 0;		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//number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let value2 = “hey”;	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Let a = true;		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ko-KR" alt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1723-3E38-4FD4-96C3-984E142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JavaScript </a:t>
            </a:r>
            <a:r>
              <a:rPr lang="ko-KR" altLang="en-US" dirty="0"/>
              <a:t>둘러보기</a:t>
            </a:r>
            <a:r>
              <a:rPr lang="en-US" altLang="ko-KR" dirty="0"/>
              <a:t>  - </a:t>
            </a:r>
            <a:r>
              <a:rPr lang="ko-KR" altLang="en-US" sz="3200" dirty="0">
                <a:latin typeface="+mn-ea"/>
                <a:ea typeface="+mn-ea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DCF5A-ED82-4028-BAB5-DDA4270A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ko-KR" alt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 실행됨</a:t>
            </a: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5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1723-3E38-4FD4-96C3-984E142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JavaScript </a:t>
            </a:r>
            <a:r>
              <a:rPr lang="ko-KR" altLang="en-US" dirty="0"/>
              <a:t>둘러보기</a:t>
            </a:r>
            <a:r>
              <a:rPr lang="en-US" altLang="ko-KR" dirty="0"/>
              <a:t>  - </a:t>
            </a:r>
            <a:r>
              <a:rPr lang="ko-KR" altLang="en-US" sz="3200" dirty="0" err="1">
                <a:latin typeface="+mn-ea"/>
                <a:ea typeface="+mn-ea"/>
              </a:rPr>
              <a:t>반복문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DCF5A-ED82-4028-BAB5-DDA4270A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58" y="1884778"/>
            <a:ext cx="594742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for(let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console.log("hey");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69B73F-82CC-49AF-9478-1DA3B661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22" y="2168670"/>
            <a:ext cx="4680520" cy="37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 KR Medium"/>
        <a:ea typeface="Noto Sans KR Medium"/>
        <a:cs typeface=""/>
      </a:majorFont>
      <a:minorFont>
        <a:latin typeface="Noto Sans KR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609</Words>
  <Application>Microsoft Office PowerPoint</Application>
  <PresentationFormat>와이드스크린</PresentationFormat>
  <Paragraphs>113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Noto Sans KR Light</vt:lpstr>
      <vt:lpstr>Noto Sans KR Medium</vt:lpstr>
      <vt:lpstr>Arial</vt:lpstr>
      <vt:lpstr>Calibri</vt:lpstr>
      <vt:lpstr>Courier New</vt:lpstr>
      <vt:lpstr>Georgia Pro Cond Black</vt:lpstr>
      <vt:lpstr>Office 테마</vt:lpstr>
      <vt:lpstr>JavaScript</vt:lpstr>
      <vt:lpstr> JavaScript  - JS는 무엇인가요?</vt:lpstr>
      <vt:lpstr> JavaScript  - JS와 자바는 다른 건가요?</vt:lpstr>
      <vt:lpstr> JavaScript  - JS와 자바는 다른 건가요?</vt:lpstr>
      <vt:lpstr> JavaScript  - JS로 무엇을 할 수 있나요?</vt:lpstr>
      <vt:lpstr> JavaScript  - JS에 대해 따로 더 공부해 보고 싶어요!</vt:lpstr>
      <vt:lpstr> JavaScript 둘러보기  - 변수 선언</vt:lpstr>
      <vt:lpstr> JavaScript 둘러보기  - 함수</vt:lpstr>
      <vt:lpstr> JavaScript 둘러보기  - 반복문</vt:lpstr>
      <vt:lpstr>p5.js</vt:lpstr>
      <vt:lpstr> p5.js  - p5.js는 무엇인가요?</vt:lpstr>
      <vt:lpstr> p5.js  - p5.js로 무엇을 할 수 있나요?</vt:lpstr>
      <vt:lpstr> p5.js 둘러보기  - function setup()</vt:lpstr>
      <vt:lpstr> p5.js 둘러보기  - function draw()</vt:lpstr>
      <vt:lpstr> p5.js 둘러보기  - function mousePressed()</vt:lpstr>
      <vt:lpstr> p5.js 둘러보기  - 예약 변수</vt:lpstr>
      <vt:lpstr> p5.js 둘러보기  - 2D primitives</vt:lpstr>
      <vt:lpstr> p5.js 둘러보기  - fill &amp; stroke</vt:lpstr>
      <vt:lpstr> p5.js 둘러보기  - colorMode()</vt:lpstr>
      <vt:lpstr> To do!  - bouncing ball changes color by mouse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☆ DAY 1☆</dc:title>
  <dc:creator>오채령</dc:creator>
  <cp:lastModifiedBy>오채령</cp:lastModifiedBy>
  <cp:revision>68</cp:revision>
  <dcterms:created xsi:type="dcterms:W3CDTF">2021-07-15T08:37:03Z</dcterms:created>
  <dcterms:modified xsi:type="dcterms:W3CDTF">2021-07-15T10:26:09Z</dcterms:modified>
</cp:coreProperties>
</file>