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icago.gov/city/en/sites/covid-19/home/covid-dashboard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icagotribune.com/dining/ct-coronavirus-viz-chicago-dining-restaurants-timeline-2020-20201230-shiyie5mtnavfplwoexqkxxnve-list.html" TargetMode="External"/><Relationship Id="rId3" Type="http://schemas.openxmlformats.org/officeDocument/2006/relationships/hyperlink" Target="https://chicago.eater.com/2021/1/23/22245848/chicago-cook-county-indoor-dining-restaurants-bars-dining-room-covid" TargetMode="External"/><Relationship Id="rId4" Type="http://schemas.openxmlformats.org/officeDocument/2006/relationships/hyperlink" Target="https://www.chicago.gov/city/en/sites/covid-19/home/reopening-chicago.html" TargetMode="External"/><Relationship Id="rId5" Type="http://schemas.openxmlformats.org/officeDocument/2006/relationships/hyperlink" Target="https://restaurant.org/news/pressroom/press-releases/restaurant-industry-in-free-fall-10000-close-in" TargetMode="External"/><Relationship Id="rId6" Type="http://schemas.openxmlformats.org/officeDocument/2006/relationships/hyperlink" Target="https://www.chicagotribune.com/coronavirus/ct-food-covid-19-bar-restaurant-closing-illinois-reaction-20200315-mwgppfqbtvd4djj7jxupxcxhwy-story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4522d47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4522d47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953f3b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9953f3b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372243e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372243e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7a6994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7a6994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372243e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372243e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72243e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72243e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closures: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Closure rates: as high as 16%!!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values: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12% case rate per zip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0.3% death rate per zip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Chicago’s data portal the overall rates from March 2020 - March 2021 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11 case rate (9%)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548 death rate (0.18%)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https://www.chicago.gov/city/en/sites/covid-19/home/covid-dashboard.html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4522d47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4522d47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372243e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372243e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522d47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522d47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now, we are all intimately aware of the toll that the covid-19 pandemic has had on all of our lives and livelihoods.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efforts to control the spread of the virus, states and cities began to issue policies on restaurant capacity and banned in-person options beginning in March 2020.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the Chicago restaurant closures (from the Tribune: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https://www.chicagotribune.com/dining/ct-coronavirus-viz-chicago-dining-restaurants-timeline-2020-20201230-shiyie5mtnavfplwoexqkxxnve-list.html</a:t>
            </a:r>
            <a:r>
              <a:rPr lang="en"/>
              <a:t>) 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March 16th 2020, Gov. J.B. Pritzker orders all bars and restaurants to close across Illinois  (only take out and delivery)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May 20th, 2020 Pritzker allows Illinois bars and restaurants to open limited outdoor seating (JUST in suburbs)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June 3 restaurants within chicago are open for limited outdoor dining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June 26 - Chicago allows limited indoor seating in restaurants, bars, breweries (25%)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July 24th bars without food have to close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Oct 27th - clash between state and city policy but Chicago forced to re-close indoor bars and restaurants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Jan 23rd, 2021 restaurants and bars open for 25% capacity indoors again [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https://chicago.eater.com/2021/1/23/22245848/chicago-cook-county-indoor-dining-restaurants-bars-dining-room-covid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]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Now we’re in phase 4 (up to 50% capacity) </a:t>
            </a: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https://www.chicago.gov/city/en/sites/covid-19/home/reopening-chicago.html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decreased accessibility and the economic strain (both consumers can’t afford to eat out as much and restaurants can’t afford their rent/other expenses while closed) has resulted in massive amounts of permanent restaurant closures across the United States.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National Restaurant Associations’ 2021 report (trying to convince Congress to support more relief efforts) - statistics reported here: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https://restaurant.org/news/pressroom/press-releases/restaurant-industry-in-free-fall-10000-close-in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from: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https://www.chicagotribune.com/coronavirus/ct-food-covid-19-bar-restaurant-closing-illinois-reaction-20200315-mwgppfqbtvd4djj7jxupxcxhwy-story.html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522d472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522d472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522d47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4522d47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b983e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b983e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b983e0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b983e0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522d47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522d47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City of Chicago data set preparation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Inspections are supposed to happen at least 1x per year so we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all restaurant inspections before the pandemic (Jan 1, 2019 - March 1, 2020)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all restaurant inspections during pandemic (March 1, 2020 - Feb 2021)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Find the closed restaurants in the during data set and investigate the missing ones from before to during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Query the Yelp API with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953f3b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953f3b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All Names World Cloud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Most frequently occurring types of businesses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(sorted by frequency) based on the food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inspection dataset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953f3b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953f3b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875" y="1322450"/>
            <a:ext cx="44577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Businesses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Covid-19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7025" y="3580100"/>
            <a:ext cx="34494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Sabina Hartnett, Egemen Pamukcu, Max Kramer &amp; Jade Benson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Localgorithm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15450" l="13462" r="9697" t="14126"/>
          <a:stretch/>
        </p:blipFill>
        <p:spPr>
          <a:xfrm>
            <a:off x="4116100" y="535775"/>
            <a:ext cx="5027900" cy="46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Summary statistics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46" y="1383575"/>
            <a:ext cx="6309028" cy="3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Summary statistics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625" y="1107077"/>
            <a:ext cx="6866000" cy="37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COVID metrics &amp; Covariates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9525"/>
            <a:ext cx="9143997" cy="18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75" y="1103800"/>
            <a:ext cx="6213860" cy="40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5450" l="13462" r="9697" t="14126"/>
          <a:stretch/>
        </p:blipFill>
        <p:spPr>
          <a:xfrm>
            <a:off x="1765725" y="0"/>
            <a:ext cx="5612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12142" l="19914" r="12899" t="11393"/>
          <a:stretch/>
        </p:blipFill>
        <p:spPr>
          <a:xfrm>
            <a:off x="0" y="861275"/>
            <a:ext cx="3133850" cy="356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4">
            <a:alphaModFix/>
          </a:blip>
          <a:srcRect b="12106" l="20053" r="12515" t="11557"/>
          <a:stretch/>
        </p:blipFill>
        <p:spPr>
          <a:xfrm>
            <a:off x="3039775" y="909950"/>
            <a:ext cx="3064450" cy="346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5">
            <a:alphaModFix/>
          </a:blip>
          <a:srcRect b="11793" l="19840" r="11529" t="11324"/>
          <a:stretch/>
        </p:blipFill>
        <p:spPr>
          <a:xfrm>
            <a:off x="5994625" y="927988"/>
            <a:ext cx="3064450" cy="3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48525" y="294350"/>
            <a:ext cx="25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Proportion of Closed Restaurants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133850" y="476525"/>
            <a:ext cx="22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COVID-19 Case Rates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32050" y="476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COVID-19 Death Rates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729450" y="1853850"/>
            <a:ext cx="7907400" cy="26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Strengths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Yelp’s additional features - capture more closed businesses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COVID-19 and businesses information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Geospatial interpretation 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Yelp’s representativeness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Comparing Chicago Food Inspection and scraped data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 imbalance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Causality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Confounding factors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646250" y="1853850"/>
            <a:ext cx="83481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Meaningful impact of closed </a:t>
            </a:r>
            <a:r>
              <a:rPr lang="en" sz="1600"/>
              <a:t>businesses during COVID-19, disproportionate by zip code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Surprising finding - COVID-19 itself was not a driving factor in business closures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Suggests future research directions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Accomplished our </a:t>
            </a:r>
            <a:r>
              <a:rPr lang="en" sz="1600"/>
              <a:t>initial</a:t>
            </a:r>
            <a:r>
              <a:rPr lang="en" sz="1600"/>
              <a:t> goals 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Web scraping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Merging disparate sources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Compelling visualizations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44475"/>
            <a:ext cx="4194300" cy="27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March 16th 2020, Gov. J.B. Pritzker orders all bars and restaurants to close across Illinois  (only take out and delivery) </a:t>
            </a:r>
            <a:endParaRPr sz="1502"/>
          </a:p>
          <a:p>
            <a:pPr indent="-324008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June 26th Chicago opens for limited  indoor seating, October 27th closes again, Jan 23rd 2021 indoor seating opens again </a:t>
            </a:r>
            <a:endParaRPr sz="1502"/>
          </a:p>
          <a:p>
            <a:pPr indent="-324008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As of December 2020, 17% of restaurants closed permanently or long-term (more than 110,000) due to the pandemic</a:t>
            </a:r>
            <a:endParaRPr sz="150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75" y="1853850"/>
            <a:ext cx="3915449" cy="273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853850"/>
            <a:ext cx="78174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many businesses have closed in the city of Chicago during the 2020-21 COVID-19 pandemic?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Where are these </a:t>
            </a:r>
            <a:r>
              <a:rPr lang="en" sz="2100"/>
              <a:t>businesses </a:t>
            </a:r>
            <a:r>
              <a:rPr lang="en" sz="2100"/>
              <a:t>located and are there particular neighborhoods experiencing </a:t>
            </a:r>
            <a:r>
              <a:rPr lang="en" sz="2100"/>
              <a:t>exaggerated</a:t>
            </a:r>
            <a:r>
              <a:rPr lang="en" sz="2100"/>
              <a:t> rates of closures?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Were COVID-19 metrics associated with these closures?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Yelp API scraping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26475"/>
            <a:ext cx="76887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Yelp Fusion API limitations: 50 businesses, 5000 queries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Generated the coordinates for the City of Chicago with 150 meter radii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Did a grid search through the city to collect information on </a:t>
            </a:r>
            <a:r>
              <a:rPr lang="en" sz="1500"/>
              <a:t>Chicago businesses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Collected 11,000+ businesses, addresses, and Yelp ratings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Stored the data in CSVs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22500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Through Chicago</a:t>
            </a:r>
            <a:endParaRPr b="0" sz="1711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2389" l="24000" r="23937" t="12389"/>
          <a:stretch/>
        </p:blipFill>
        <p:spPr>
          <a:xfrm>
            <a:off x="5072875" y="894400"/>
            <a:ext cx="2796176" cy="40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4917313" y="773175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102325" y="1013900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337850" y="773175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528925" y="1013900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764450" y="773175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177200" y="773175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955525" y="1013900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382125" y="1013900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655975" y="773175"/>
            <a:ext cx="155400" cy="43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7"/>
          <p:cNvCxnSpPr>
            <a:stCxn id="122" idx="0"/>
            <a:endCxn id="114" idx="0"/>
          </p:cNvCxnSpPr>
          <p:nvPr/>
        </p:nvCxnSpPr>
        <p:spPr>
          <a:xfrm>
            <a:off x="4811375" y="773175"/>
            <a:ext cx="3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4838925" y="1205175"/>
            <a:ext cx="2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3799600" y="663275"/>
            <a:ext cx="9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300 meters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11825" y="773175"/>
            <a:ext cx="426600" cy="4161300"/>
          </a:xfrm>
          <a:prstGeom prst="leftBrace">
            <a:avLst>
              <a:gd fmla="val 50000" name="adj1"/>
              <a:gd fmla="val 671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97025" y="3322413"/>
            <a:ext cx="3001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~25,000 coordinate pairs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603800" y="773175"/>
            <a:ext cx="426600" cy="432000"/>
          </a:xfrm>
          <a:prstGeom prst="flowChartConnector">
            <a:avLst/>
          </a:prstGeom>
          <a:solidFill>
            <a:srgbClr val="005F7F">
              <a:alpha val="25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 flipH="1">
            <a:off x="5270225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flipH="1">
            <a:off x="5540050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 flipH="1">
            <a:off x="5809875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 flipH="1">
            <a:off x="6079700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6370975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 flipH="1">
            <a:off x="6662250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 flipH="1">
            <a:off x="6889175" y="1610600"/>
            <a:ext cx="22200" cy="2701500"/>
          </a:xfrm>
          <a:prstGeom prst="straightConnector1">
            <a:avLst/>
          </a:prstGeom>
          <a:noFill/>
          <a:ln cap="flat" cmpd="sng" w="76200">
            <a:solidFill>
              <a:srgbClr val="09818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125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~11,000 businesses listed on Yelp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50" y="1897675"/>
            <a:ext cx="660931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1731825" y="1913650"/>
            <a:ext cx="294300" cy="295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58975" y="2866750"/>
            <a:ext cx="116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response for one business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City of Chicago Food Inspection 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29450" y="2078875"/>
            <a:ext cx="71229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 City of Chicago’s Food Inspection data set to determine restaurant status before and during the pandemic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 the closed and “missing” restaurants to query through Yelp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 linkage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Python: requests package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Business name &amp; address: query Yelp API business match endpoint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Unique Yelp ID: query Yelp API business search endpoint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 review data, COVID data, business type, and open/closed status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2078875"/>
            <a:ext cx="2590800" cy="22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Using names from </a:t>
            </a:r>
            <a:r>
              <a:rPr lang="en" sz="1700"/>
              <a:t>a</a:t>
            </a:r>
            <a:r>
              <a:rPr lang="en" sz="1700"/>
              <a:t>ll businesses</a:t>
            </a:r>
            <a:endParaRPr sz="17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575" y="567775"/>
            <a:ext cx="4483100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29450" y="2078875"/>
            <a:ext cx="266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Using names from closed businesses</a:t>
            </a:r>
            <a:endParaRPr sz="17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75" y="555725"/>
            <a:ext cx="4587776" cy="45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