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0" r:id="rId2"/>
    <p:sldId id="283" r:id="rId3"/>
    <p:sldId id="292" r:id="rId4"/>
    <p:sldId id="284" r:id="rId5"/>
    <p:sldId id="278" r:id="rId6"/>
    <p:sldId id="281" r:id="rId7"/>
    <p:sldId id="282" r:id="rId8"/>
    <p:sldId id="285" r:id="rId9"/>
    <p:sldId id="286" r:id="rId10"/>
    <p:sldId id="287" r:id="rId11"/>
    <p:sldId id="288" r:id="rId12"/>
    <p:sldId id="289" r:id="rId13"/>
    <p:sldId id="297" r:id="rId14"/>
    <p:sldId id="290" r:id="rId15"/>
    <p:sldId id="291" r:id="rId16"/>
    <p:sldId id="293" r:id="rId17"/>
    <p:sldId id="294" r:id="rId18"/>
    <p:sldId id="295" r:id="rId19"/>
    <p:sldId id="298" r:id="rId20"/>
    <p:sldId id="296" r:id="rId21"/>
    <p:sldId id="311" r:id="rId22"/>
    <p:sldId id="299" r:id="rId23"/>
    <p:sldId id="300" r:id="rId24"/>
    <p:sldId id="301" r:id="rId25"/>
    <p:sldId id="302" r:id="rId26"/>
    <p:sldId id="303" r:id="rId27"/>
    <p:sldId id="313" r:id="rId28"/>
    <p:sldId id="304" r:id="rId29"/>
    <p:sldId id="310" r:id="rId30"/>
    <p:sldId id="306" r:id="rId31"/>
    <p:sldId id="308" r:id="rId32"/>
    <p:sldId id="307" r:id="rId33"/>
    <p:sldId id="305" r:id="rId34"/>
    <p:sldId id="309" r:id="rId35"/>
    <p:sldId id="314" r:id="rId36"/>
    <p:sldId id="315" r:id="rId37"/>
    <p:sldId id="316" r:id="rId38"/>
    <p:sldId id="317"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ldId id="280"/>
            <p14:sldId id="283"/>
            <p14:sldId id="292"/>
            <p14:sldId id="284"/>
          </p14:sldIdLst>
        </p14:section>
        <p14:section name="contenu du diaporama" id="{7C415485-64F3-4240-AEC1-14455B505EAE}">
          <p14:sldIdLst>
            <p14:sldId id="278"/>
          </p14:sldIdLst>
        </p14:section>
        <p14:section name="merci : dernière diapo" id="{FD249092-554B-47FC-BF3F-1E9DB05FF9BC}">
          <p14:sldIdLst>
            <p14:sldId id="281"/>
            <p14:sldId id="282"/>
            <p14:sldId id="285"/>
            <p14:sldId id="286"/>
            <p14:sldId id="287"/>
            <p14:sldId id="288"/>
            <p14:sldId id="289"/>
            <p14:sldId id="297"/>
            <p14:sldId id="290"/>
            <p14:sldId id="291"/>
            <p14:sldId id="293"/>
            <p14:sldId id="294"/>
            <p14:sldId id="295"/>
            <p14:sldId id="298"/>
            <p14:sldId id="296"/>
            <p14:sldId id="311"/>
            <p14:sldId id="299"/>
            <p14:sldId id="300"/>
            <p14:sldId id="301"/>
            <p14:sldId id="302"/>
            <p14:sldId id="303"/>
            <p14:sldId id="313"/>
            <p14:sldId id="304"/>
            <p14:sldId id="310"/>
            <p14:sldId id="306"/>
            <p14:sldId id="308"/>
            <p14:sldId id="307"/>
            <p14:sldId id="305"/>
            <p14:sldId id="309"/>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66"/>
    <a:srgbClr val="CCCC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86" autoAdjust="0"/>
  </p:normalViewPr>
  <p:slideViewPr>
    <p:cSldViewPr showGuides="1">
      <p:cViewPr varScale="1">
        <p:scale>
          <a:sx n="119" d="100"/>
          <a:sy n="119" d="100"/>
        </p:scale>
        <p:origin x="-13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0E9514-755C-4629-8486-B33A90FFD8CE}" type="datetimeFigureOut">
              <a:rPr lang="fr-FR" smtClean="0"/>
              <a:t>20/02/2017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63985-8E27-482B-9C72-DA6CB88948B9}" type="slidenum">
              <a:rPr lang="fr-FR" smtClean="0"/>
              <a:t>‹N°›</a:t>
            </a:fld>
            <a:endParaRPr lang="fr-FR"/>
          </a:p>
        </p:txBody>
      </p:sp>
    </p:spTree>
    <p:extLst>
      <p:ext uri="{BB962C8B-B14F-4D97-AF65-F5344CB8AC3E}">
        <p14:creationId xmlns:p14="http://schemas.microsoft.com/office/powerpoint/2010/main" val="133366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9763985-8E27-482B-9C72-DA6CB88948B9}" type="slidenum">
              <a:rPr lang="fr-FR" smtClean="0"/>
              <a:t>5</a:t>
            </a:fld>
            <a:endParaRPr lang="fr-FR"/>
          </a:p>
        </p:txBody>
      </p:sp>
    </p:spTree>
    <p:extLst>
      <p:ext uri="{BB962C8B-B14F-4D97-AF65-F5344CB8AC3E}">
        <p14:creationId xmlns:p14="http://schemas.microsoft.com/office/powerpoint/2010/main" val="1957164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9763985-8E27-482B-9C72-DA6CB88948B9}" type="slidenum">
              <a:rPr lang="fr-FR" smtClean="0"/>
              <a:t>14</a:t>
            </a:fld>
            <a:endParaRPr lang="fr-FR"/>
          </a:p>
        </p:txBody>
      </p:sp>
    </p:spTree>
    <p:extLst>
      <p:ext uri="{BB962C8B-B14F-4D97-AF65-F5344CB8AC3E}">
        <p14:creationId xmlns:p14="http://schemas.microsoft.com/office/powerpoint/2010/main" val="2662440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9763985-8E27-482B-9C72-DA6CB88948B9}" type="slidenum">
              <a:rPr lang="fr-FR" smtClean="0"/>
              <a:t>26</a:t>
            </a:fld>
            <a:endParaRPr lang="fr-FR"/>
          </a:p>
        </p:txBody>
      </p:sp>
    </p:spTree>
    <p:extLst>
      <p:ext uri="{BB962C8B-B14F-4D97-AF65-F5344CB8AC3E}">
        <p14:creationId xmlns:p14="http://schemas.microsoft.com/office/powerpoint/2010/main" val="1928943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
        <p:nvSpPr>
          <p:cNvPr id="7" name="Rectangle 762"/>
          <p:cNvSpPr>
            <a:spLocks noChangeArrowheads="1"/>
          </p:cNvSpPr>
          <p:nvPr/>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a:solidFill>
                  <a:schemeClr val="bg1">
                    <a:lumMod val="50000"/>
                  </a:schemeClr>
                </a:solidFill>
                <a:latin typeface="Helvetica 55 Roman" pitchFamily="34" charset="0"/>
              </a:rPr>
              <a:t>interne France T</a:t>
            </a:r>
            <a:r>
              <a:rPr lang="en-US" sz="1000" dirty="0" err="1">
                <a:solidFill>
                  <a:schemeClr val="bg1">
                    <a:lumMod val="50000"/>
                  </a:schemeClr>
                </a:solidFill>
                <a:latin typeface="Helvetica 55 Roman" pitchFamily="34" charset="0"/>
              </a:rPr>
              <a:t>élécom</a:t>
            </a:r>
            <a:r>
              <a:rPr lang="en-US" sz="1000" dirty="0">
                <a:solidFill>
                  <a:schemeClr val="bg1">
                    <a:lumMod val="50000"/>
                  </a:schemeClr>
                </a:solidFill>
                <a:latin typeface="Helvetica 55 Roman" pitchFamily="34" charset="0"/>
              </a:rPr>
              <a:t> - Orange</a:t>
            </a:r>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hyperlink" Target="https://engineering.linkedin.com/kafka/benchmarking-apache-kafka-2-million-writes-second-three-cheap-machines" TargetMode="Externa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hyperlink" Target="http://www.confluent.io/blog/how-to-choose-the-number-of-topicspartitions-in-a-kafka-cluster/" TargetMode="Externa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hyperlink" Target="https://hadoop.apache.org/docs/r2.4.1/hadoop-yarn/hadoop-yarn-site/CapacityScheduler.html" TargetMode="Externa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hadoop.apache.org/docs/r2.4.1/hadoop-yarn/hadoop-yarn-site/FairScheduler.html" TargetMode="Externa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docs.hortonworks.com/HDPDocuments/Ambari-2.2.2.0/bk_Ambari_Security_Guide/content/_configuring_ambari_for_non-root.html" TargetMode="Externa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19.xml"/><Relationship Id="rId4" Type="http://schemas.openxmlformats.org/officeDocument/2006/relationships/image" Target="../media/image14.gif"/></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548680"/>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3059832" y="515954"/>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5796136" y="515954"/>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3038661" y="2132856"/>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p:cNvCxnSpPr>
            <a:endCxn id="8" idx="1"/>
          </p:cNvCxnSpPr>
          <p:nvPr/>
        </p:nvCxnSpPr>
        <p:spPr>
          <a:xfrm>
            <a:off x="1187624" y="1164026"/>
            <a:ext cx="1851037" cy="129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6" idx="2"/>
            <a:endCxn id="8" idx="0"/>
          </p:cNvCxnSpPr>
          <p:nvPr/>
        </p:nvCxnSpPr>
        <p:spPr>
          <a:xfrm flipH="1">
            <a:off x="3470709" y="1164026"/>
            <a:ext cx="21171" cy="9688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6" idx="3"/>
            <a:endCxn id="7" idx="1"/>
          </p:cNvCxnSpPr>
          <p:nvPr/>
        </p:nvCxnSpPr>
        <p:spPr>
          <a:xfrm>
            <a:off x="3923928" y="839990"/>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539552" y="179348"/>
            <a:ext cx="496290" cy="369332"/>
          </a:xfrm>
          <a:prstGeom prst="rect">
            <a:avLst/>
          </a:prstGeom>
          <a:noFill/>
        </p:spPr>
        <p:txBody>
          <a:bodyPr wrap="none" rtlCol="0">
            <a:spAutoFit/>
          </a:bodyPr>
          <a:lstStyle/>
          <a:p>
            <a:r>
              <a:rPr lang="fr-FR" dirty="0" err="1" smtClean="0"/>
              <a:t>src</a:t>
            </a:r>
            <a:endParaRPr lang="fr-FR" dirty="0"/>
          </a:p>
        </p:txBody>
      </p:sp>
      <p:sp>
        <p:nvSpPr>
          <p:cNvPr id="16" name="ZoneTexte 15"/>
          <p:cNvSpPr txBox="1"/>
          <p:nvPr/>
        </p:nvSpPr>
        <p:spPr>
          <a:xfrm>
            <a:off x="3222564" y="146622"/>
            <a:ext cx="428322" cy="369332"/>
          </a:xfrm>
          <a:prstGeom prst="rect">
            <a:avLst/>
          </a:prstGeom>
          <a:noFill/>
        </p:spPr>
        <p:txBody>
          <a:bodyPr wrap="none" rtlCol="0">
            <a:spAutoFit/>
          </a:bodyPr>
          <a:lstStyle/>
          <a:p>
            <a:r>
              <a:rPr lang="fr-FR" dirty="0" err="1" smtClean="0"/>
              <a:t>ax</a:t>
            </a:r>
            <a:endParaRPr lang="fr-FR" dirty="0"/>
          </a:p>
        </p:txBody>
      </p:sp>
      <p:sp>
        <p:nvSpPr>
          <p:cNvPr id="17" name="ZoneTexte 16"/>
          <p:cNvSpPr txBox="1"/>
          <p:nvPr/>
        </p:nvSpPr>
        <p:spPr>
          <a:xfrm>
            <a:off x="6014023" y="135097"/>
            <a:ext cx="633507" cy="369332"/>
          </a:xfrm>
          <a:prstGeom prst="rect">
            <a:avLst/>
          </a:prstGeom>
          <a:noFill/>
        </p:spPr>
        <p:txBody>
          <a:bodyPr wrap="none" rtlCol="0">
            <a:spAutoFit/>
          </a:bodyPr>
          <a:lstStyle/>
          <a:p>
            <a:r>
              <a:rPr lang="fr-FR" dirty="0" err="1" smtClean="0"/>
              <a:t>hdfs</a:t>
            </a:r>
            <a:endParaRPr lang="fr-FR" dirty="0"/>
          </a:p>
        </p:txBody>
      </p:sp>
      <p:sp>
        <p:nvSpPr>
          <p:cNvPr id="18" name="ZoneTexte 17"/>
          <p:cNvSpPr txBox="1"/>
          <p:nvPr/>
        </p:nvSpPr>
        <p:spPr>
          <a:xfrm>
            <a:off x="3945099" y="2272226"/>
            <a:ext cx="620683" cy="369332"/>
          </a:xfrm>
          <a:prstGeom prst="rect">
            <a:avLst/>
          </a:prstGeom>
          <a:noFill/>
        </p:spPr>
        <p:txBody>
          <a:bodyPr wrap="none" rtlCol="0">
            <a:spAutoFit/>
          </a:bodyPr>
          <a:lstStyle/>
          <a:p>
            <a:r>
              <a:rPr lang="fr-FR" dirty="0" smtClean="0"/>
              <a:t>Filer</a:t>
            </a:r>
            <a:endParaRPr lang="fr-FR" dirty="0"/>
          </a:p>
        </p:txBody>
      </p:sp>
      <p:sp>
        <p:nvSpPr>
          <p:cNvPr id="19" name="ZoneTexte 18"/>
          <p:cNvSpPr txBox="1"/>
          <p:nvPr/>
        </p:nvSpPr>
        <p:spPr>
          <a:xfrm>
            <a:off x="1835696" y="1625793"/>
            <a:ext cx="449162" cy="369332"/>
          </a:xfrm>
          <a:prstGeom prst="rect">
            <a:avLst/>
          </a:prstGeom>
          <a:solidFill>
            <a:schemeClr val="bg1"/>
          </a:solidFill>
        </p:spPr>
        <p:txBody>
          <a:bodyPr wrap="none" rtlCol="0">
            <a:spAutoFit/>
          </a:bodyPr>
          <a:lstStyle/>
          <a:p>
            <a:r>
              <a:rPr lang="fr-FR" dirty="0" smtClean="0"/>
              <a:t>cft</a:t>
            </a:r>
            <a:endParaRPr lang="fr-FR" dirty="0"/>
          </a:p>
        </p:txBody>
      </p:sp>
      <p:sp>
        <p:nvSpPr>
          <p:cNvPr id="20" name="ZoneTexte 19"/>
          <p:cNvSpPr txBox="1"/>
          <p:nvPr/>
        </p:nvSpPr>
        <p:spPr>
          <a:xfrm>
            <a:off x="2968927" y="685705"/>
            <a:ext cx="995785" cy="276999"/>
          </a:xfrm>
          <a:prstGeom prst="rect">
            <a:avLst/>
          </a:prstGeom>
          <a:solidFill>
            <a:schemeClr val="bg1"/>
          </a:solidFill>
        </p:spPr>
        <p:txBody>
          <a:bodyPr wrap="none" rtlCol="0">
            <a:spAutoFit/>
          </a:bodyPr>
          <a:lstStyle/>
          <a:p>
            <a:r>
              <a:rPr lang="fr-FR" sz="1200" dirty="0" err="1" smtClean="0"/>
              <a:t>BatchDriver</a:t>
            </a:r>
            <a:endParaRPr lang="fr-FR" sz="1200" dirty="0"/>
          </a:p>
        </p:txBody>
      </p:sp>
      <p:sp>
        <p:nvSpPr>
          <p:cNvPr id="21" name="Rectangle 20"/>
          <p:cNvSpPr/>
          <p:nvPr/>
        </p:nvSpPr>
        <p:spPr>
          <a:xfrm>
            <a:off x="344699" y="3429000"/>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p:cNvSpPr/>
          <p:nvPr/>
        </p:nvSpPr>
        <p:spPr>
          <a:xfrm>
            <a:off x="2699792" y="3396273"/>
            <a:ext cx="1245307" cy="11098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5817307" y="3396274"/>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3059832" y="5805264"/>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avec flèche 24"/>
          <p:cNvCxnSpPr>
            <a:stCxn id="21" idx="2"/>
            <a:endCxn id="24" idx="1"/>
          </p:cNvCxnSpPr>
          <p:nvPr/>
        </p:nvCxnSpPr>
        <p:spPr>
          <a:xfrm>
            <a:off x="776747" y="4077072"/>
            <a:ext cx="2283085" cy="2052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2"/>
          </p:cNvCxnSpPr>
          <p:nvPr/>
        </p:nvCxnSpPr>
        <p:spPr>
          <a:xfrm>
            <a:off x="3322446" y="4506112"/>
            <a:ext cx="0" cy="988352"/>
          </a:xfrm>
          <a:prstGeom prst="straightConnector1">
            <a:avLst/>
          </a:prstGeom>
          <a:ln w="285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22" idx="3"/>
          </p:cNvCxnSpPr>
          <p:nvPr/>
        </p:nvCxnSpPr>
        <p:spPr>
          <a:xfrm>
            <a:off x="3945099" y="3951193"/>
            <a:ext cx="1561793" cy="88223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974936" y="5944634"/>
            <a:ext cx="620683" cy="369332"/>
          </a:xfrm>
          <a:prstGeom prst="rect">
            <a:avLst/>
          </a:prstGeom>
          <a:noFill/>
        </p:spPr>
        <p:txBody>
          <a:bodyPr wrap="none" rtlCol="0">
            <a:spAutoFit/>
          </a:bodyPr>
          <a:lstStyle/>
          <a:p>
            <a:r>
              <a:rPr lang="fr-FR" dirty="0" smtClean="0"/>
              <a:t>Filer</a:t>
            </a:r>
            <a:endParaRPr lang="fr-FR" dirty="0"/>
          </a:p>
        </p:txBody>
      </p:sp>
      <p:sp>
        <p:nvSpPr>
          <p:cNvPr id="29" name="ZoneTexte 28"/>
          <p:cNvSpPr txBox="1"/>
          <p:nvPr/>
        </p:nvSpPr>
        <p:spPr>
          <a:xfrm>
            <a:off x="1709840" y="4833427"/>
            <a:ext cx="449162" cy="369332"/>
          </a:xfrm>
          <a:prstGeom prst="rect">
            <a:avLst/>
          </a:prstGeom>
          <a:solidFill>
            <a:schemeClr val="bg1"/>
          </a:solidFill>
        </p:spPr>
        <p:txBody>
          <a:bodyPr wrap="none" rtlCol="0">
            <a:spAutoFit/>
          </a:bodyPr>
          <a:lstStyle/>
          <a:p>
            <a:r>
              <a:rPr lang="fr-FR" dirty="0" smtClean="0"/>
              <a:t>cft</a:t>
            </a:r>
            <a:endParaRPr lang="fr-FR" dirty="0"/>
          </a:p>
        </p:txBody>
      </p:sp>
      <p:sp>
        <p:nvSpPr>
          <p:cNvPr id="31" name="ZoneTexte 30"/>
          <p:cNvSpPr txBox="1"/>
          <p:nvPr/>
        </p:nvSpPr>
        <p:spPr>
          <a:xfrm>
            <a:off x="539552" y="3073979"/>
            <a:ext cx="496290" cy="369332"/>
          </a:xfrm>
          <a:prstGeom prst="rect">
            <a:avLst/>
          </a:prstGeom>
          <a:noFill/>
        </p:spPr>
        <p:txBody>
          <a:bodyPr wrap="none" rtlCol="0">
            <a:spAutoFit/>
          </a:bodyPr>
          <a:lstStyle/>
          <a:p>
            <a:r>
              <a:rPr lang="fr-FR" dirty="0" err="1" smtClean="0"/>
              <a:t>src</a:t>
            </a:r>
            <a:endParaRPr lang="fr-FR" dirty="0"/>
          </a:p>
        </p:txBody>
      </p:sp>
      <p:sp>
        <p:nvSpPr>
          <p:cNvPr id="32" name="ZoneTexte 31"/>
          <p:cNvSpPr txBox="1"/>
          <p:nvPr/>
        </p:nvSpPr>
        <p:spPr>
          <a:xfrm>
            <a:off x="6014022" y="3025306"/>
            <a:ext cx="633507" cy="369332"/>
          </a:xfrm>
          <a:prstGeom prst="rect">
            <a:avLst/>
          </a:prstGeom>
          <a:noFill/>
        </p:spPr>
        <p:txBody>
          <a:bodyPr wrap="none" rtlCol="0">
            <a:spAutoFit/>
          </a:bodyPr>
          <a:lstStyle/>
          <a:p>
            <a:r>
              <a:rPr lang="fr-FR" dirty="0" err="1" smtClean="0"/>
              <a:t>hdfs</a:t>
            </a:r>
            <a:endParaRPr lang="fr-FR" dirty="0"/>
          </a:p>
        </p:txBody>
      </p:sp>
      <p:sp>
        <p:nvSpPr>
          <p:cNvPr id="33" name="ZoneTexte 32"/>
          <p:cNvSpPr txBox="1"/>
          <p:nvPr/>
        </p:nvSpPr>
        <p:spPr>
          <a:xfrm>
            <a:off x="3277719" y="3018104"/>
            <a:ext cx="428322" cy="369332"/>
          </a:xfrm>
          <a:prstGeom prst="rect">
            <a:avLst/>
          </a:prstGeom>
          <a:noFill/>
        </p:spPr>
        <p:txBody>
          <a:bodyPr wrap="none" rtlCol="0">
            <a:spAutoFit/>
          </a:bodyPr>
          <a:lstStyle/>
          <a:p>
            <a:r>
              <a:rPr lang="fr-FR" dirty="0" err="1" smtClean="0"/>
              <a:t>ax</a:t>
            </a:r>
            <a:endParaRPr lang="fr-FR" dirty="0"/>
          </a:p>
        </p:txBody>
      </p:sp>
      <p:sp>
        <p:nvSpPr>
          <p:cNvPr id="39" name="ZoneTexte 38"/>
          <p:cNvSpPr txBox="1"/>
          <p:nvPr/>
        </p:nvSpPr>
        <p:spPr>
          <a:xfrm>
            <a:off x="2974591" y="3429000"/>
            <a:ext cx="784189" cy="307777"/>
          </a:xfrm>
          <a:prstGeom prst="rect">
            <a:avLst/>
          </a:prstGeom>
          <a:noFill/>
        </p:spPr>
        <p:txBody>
          <a:bodyPr wrap="none" rtlCol="0">
            <a:spAutoFit/>
          </a:bodyPr>
          <a:lstStyle/>
          <a:p>
            <a:r>
              <a:rPr lang="fr-FR" sz="1400" b="1" dirty="0" smtClean="0">
                <a:solidFill>
                  <a:srgbClr val="0070C0"/>
                </a:solidFill>
              </a:rPr>
              <a:t>FLUME</a:t>
            </a:r>
            <a:endParaRPr lang="fr-FR" sz="1200" b="1" dirty="0">
              <a:solidFill>
                <a:srgbClr val="0070C0"/>
              </a:solidFill>
            </a:endParaRPr>
          </a:p>
        </p:txBody>
      </p:sp>
      <p:sp>
        <p:nvSpPr>
          <p:cNvPr id="40" name="Rectangle 39"/>
          <p:cNvSpPr/>
          <p:nvPr/>
        </p:nvSpPr>
        <p:spPr>
          <a:xfrm>
            <a:off x="2771800" y="4068797"/>
            <a:ext cx="1130957" cy="2963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3038661" y="4089992"/>
            <a:ext cx="535724" cy="253916"/>
          </a:xfrm>
          <a:prstGeom prst="rect">
            <a:avLst/>
          </a:prstGeom>
          <a:noFill/>
        </p:spPr>
        <p:txBody>
          <a:bodyPr wrap="none" rtlCol="0">
            <a:spAutoFit/>
          </a:bodyPr>
          <a:lstStyle/>
          <a:p>
            <a:r>
              <a:rPr lang="fr-FR" sz="1050" dirty="0" smtClean="0"/>
              <a:t>Raid1</a:t>
            </a:r>
            <a:endParaRPr lang="fr-FR" sz="1050" dirty="0"/>
          </a:p>
        </p:txBody>
      </p:sp>
      <p:sp>
        <p:nvSpPr>
          <p:cNvPr id="55" name="ZoneTexte 54"/>
          <p:cNvSpPr txBox="1"/>
          <p:nvPr/>
        </p:nvSpPr>
        <p:spPr>
          <a:xfrm>
            <a:off x="2914726" y="3769295"/>
            <a:ext cx="845103" cy="307777"/>
          </a:xfrm>
          <a:prstGeom prst="rect">
            <a:avLst/>
          </a:prstGeom>
          <a:solidFill>
            <a:srgbClr val="0070C0"/>
          </a:solidFill>
        </p:spPr>
        <p:txBody>
          <a:bodyPr wrap="none" rtlCol="0">
            <a:spAutoFit/>
          </a:bodyPr>
          <a:lstStyle/>
          <a:p>
            <a:r>
              <a:rPr lang="fr-FR" sz="1400" dirty="0" smtClean="0">
                <a:solidFill>
                  <a:schemeClr val="bg1"/>
                </a:solidFill>
              </a:rPr>
              <a:t>Channel</a:t>
            </a:r>
            <a:endParaRPr lang="fr-FR" sz="1400" dirty="0">
              <a:solidFill>
                <a:schemeClr val="bg1"/>
              </a:solidFill>
            </a:endParaRPr>
          </a:p>
        </p:txBody>
      </p:sp>
      <p:sp>
        <p:nvSpPr>
          <p:cNvPr id="57" name="Rectangle 56"/>
          <p:cNvSpPr/>
          <p:nvPr/>
        </p:nvSpPr>
        <p:spPr>
          <a:xfrm>
            <a:off x="5580112" y="4479230"/>
            <a:ext cx="230589" cy="6480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p:cNvSpPr txBox="1"/>
          <p:nvPr/>
        </p:nvSpPr>
        <p:spPr>
          <a:xfrm rot="16200000">
            <a:off x="5370088" y="4618600"/>
            <a:ext cx="633507" cy="369332"/>
          </a:xfrm>
          <a:prstGeom prst="rect">
            <a:avLst/>
          </a:prstGeom>
          <a:noFill/>
        </p:spPr>
        <p:txBody>
          <a:bodyPr wrap="none" rtlCol="0">
            <a:spAutoFit/>
          </a:bodyPr>
          <a:lstStyle/>
          <a:p>
            <a:r>
              <a:rPr lang="fr-FR" dirty="0" err="1" smtClean="0">
                <a:solidFill>
                  <a:schemeClr val="bg1"/>
                </a:solidFill>
              </a:rPr>
              <a:t>Sink</a:t>
            </a:r>
            <a:endParaRPr lang="fr-FR" dirty="0">
              <a:solidFill>
                <a:schemeClr val="bg1"/>
              </a:solidFill>
            </a:endParaRPr>
          </a:p>
        </p:txBody>
      </p:sp>
      <p:sp>
        <p:nvSpPr>
          <p:cNvPr id="59" name="Rectangle 58"/>
          <p:cNvSpPr/>
          <p:nvPr/>
        </p:nvSpPr>
        <p:spPr>
          <a:xfrm rot="5400000">
            <a:off x="3368129" y="5238626"/>
            <a:ext cx="230589" cy="8810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3229876" y="5494464"/>
            <a:ext cx="529953" cy="369332"/>
          </a:xfrm>
          <a:prstGeom prst="rect">
            <a:avLst/>
          </a:prstGeom>
          <a:noFill/>
        </p:spPr>
        <p:txBody>
          <a:bodyPr wrap="none" rtlCol="0">
            <a:spAutoFit/>
          </a:bodyPr>
          <a:lstStyle/>
          <a:p>
            <a:r>
              <a:rPr lang="fr-FR" dirty="0" err="1" smtClean="0">
                <a:solidFill>
                  <a:schemeClr val="bg1"/>
                </a:solidFill>
              </a:rPr>
              <a:t>Src</a:t>
            </a:r>
            <a:endParaRPr lang="fr-FR" dirty="0">
              <a:solidFill>
                <a:schemeClr val="bg1"/>
              </a:solidFill>
            </a:endParaRPr>
          </a:p>
        </p:txBody>
      </p:sp>
      <p:cxnSp>
        <p:nvCxnSpPr>
          <p:cNvPr id="63" name="Connecteur droit avec flèche 62"/>
          <p:cNvCxnSpPr/>
          <p:nvPr/>
        </p:nvCxnSpPr>
        <p:spPr>
          <a:xfrm>
            <a:off x="3934645" y="3582888"/>
            <a:ext cx="15722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p:nvPr/>
        </p:nvCxnSpPr>
        <p:spPr>
          <a:xfrm flipH="1">
            <a:off x="3619518" y="4504719"/>
            <a:ext cx="21171" cy="9688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a:off x="0" y="3018104"/>
            <a:ext cx="9144000" cy="7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871507" y="4509391"/>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ZoneTexte 76"/>
          <p:cNvSpPr txBox="1"/>
          <p:nvPr/>
        </p:nvSpPr>
        <p:spPr>
          <a:xfrm>
            <a:off x="5932601" y="4164504"/>
            <a:ext cx="774571" cy="369332"/>
          </a:xfrm>
          <a:prstGeom prst="rect">
            <a:avLst/>
          </a:prstGeom>
          <a:noFill/>
        </p:spPr>
        <p:txBody>
          <a:bodyPr wrap="none" rtlCol="0">
            <a:spAutoFit/>
          </a:bodyPr>
          <a:lstStyle/>
          <a:p>
            <a:r>
              <a:rPr lang="fr-FR" dirty="0" smtClean="0"/>
              <a:t>Kafka</a:t>
            </a:r>
            <a:endParaRPr lang="fr-FR" dirty="0"/>
          </a:p>
        </p:txBody>
      </p:sp>
    </p:spTree>
    <p:extLst>
      <p:ext uri="{BB962C8B-B14F-4D97-AF65-F5344CB8AC3E}">
        <p14:creationId xmlns:p14="http://schemas.microsoft.com/office/powerpoint/2010/main" val="1028317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640" y="21252"/>
            <a:ext cx="11606937" cy="7338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33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6632"/>
            <a:ext cx="7666880" cy="66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27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1920" y="69269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Serveur</a:t>
            </a:r>
            <a:endParaRPr lang="fr-FR" dirty="0"/>
          </a:p>
        </p:txBody>
      </p:sp>
      <p:sp>
        <p:nvSpPr>
          <p:cNvPr id="5" name="Rectangle 4"/>
          <p:cNvSpPr/>
          <p:nvPr/>
        </p:nvSpPr>
        <p:spPr>
          <a:xfrm>
            <a:off x="467544" y="2847392"/>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PDN</a:t>
            </a:r>
            <a:endParaRPr lang="fr-FR" dirty="0"/>
          </a:p>
        </p:txBody>
      </p:sp>
      <p:sp>
        <p:nvSpPr>
          <p:cNvPr id="6" name="Rectangle 5"/>
          <p:cNvSpPr/>
          <p:nvPr/>
        </p:nvSpPr>
        <p:spPr>
          <a:xfrm>
            <a:off x="3851920" y="285293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Type Serveur</a:t>
            </a:r>
          </a:p>
          <a:p>
            <a:pPr algn="ctr"/>
            <a:r>
              <a:rPr lang="fr-FR" sz="1100" dirty="0" smtClean="0"/>
              <a:t>(ex: AM, Hue…)</a:t>
            </a:r>
            <a:endParaRPr lang="fr-FR" sz="1100" dirty="0"/>
          </a:p>
        </p:txBody>
      </p:sp>
      <p:sp>
        <p:nvSpPr>
          <p:cNvPr id="7" name="Rectangle 6"/>
          <p:cNvSpPr/>
          <p:nvPr/>
        </p:nvSpPr>
        <p:spPr>
          <a:xfrm>
            <a:off x="7308304" y="692696"/>
            <a:ext cx="144016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Composant</a:t>
            </a:r>
          </a:p>
          <a:p>
            <a:pPr algn="ctr"/>
            <a:r>
              <a:rPr lang="fr-FR" sz="1200" dirty="0" smtClean="0"/>
              <a:t>(ex : Hue, Knox, </a:t>
            </a:r>
            <a:r>
              <a:rPr lang="fr-FR" sz="1200" dirty="0" err="1" smtClean="0"/>
              <a:t>NameNode</a:t>
            </a:r>
            <a:r>
              <a:rPr lang="fr-FR" sz="1200" dirty="0" smtClean="0"/>
              <a:t>…)</a:t>
            </a:r>
            <a:endParaRPr lang="fr-FR" sz="1200" dirty="0"/>
          </a:p>
        </p:txBody>
      </p:sp>
      <p:cxnSp>
        <p:nvCxnSpPr>
          <p:cNvPr id="9" name="Connecteur droit 8"/>
          <p:cNvCxnSpPr>
            <a:stCxn id="5" idx="3"/>
            <a:endCxn id="6" idx="1"/>
          </p:cNvCxnSpPr>
          <p:nvPr/>
        </p:nvCxnSpPr>
        <p:spPr>
          <a:xfrm>
            <a:off x="1547664" y="3531468"/>
            <a:ext cx="2304256" cy="5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7" idx="1"/>
            <a:endCxn id="4" idx="3"/>
          </p:cNvCxnSpPr>
          <p:nvPr/>
        </p:nvCxnSpPr>
        <p:spPr>
          <a:xfrm flipH="1">
            <a:off x="4932040" y="1376772"/>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a:stCxn id="6" idx="0"/>
            <a:endCxn id="4" idx="2"/>
          </p:cNvCxnSpPr>
          <p:nvPr/>
        </p:nvCxnSpPr>
        <p:spPr>
          <a:xfrm flipV="1">
            <a:off x="4391980" y="2060848"/>
            <a:ext cx="0"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1547664" y="3280224"/>
            <a:ext cx="380232" cy="261610"/>
          </a:xfrm>
          <a:prstGeom prst="rect">
            <a:avLst/>
          </a:prstGeom>
          <a:noFill/>
        </p:spPr>
        <p:txBody>
          <a:bodyPr wrap="none" rtlCol="0">
            <a:spAutoFit/>
          </a:bodyPr>
          <a:lstStyle/>
          <a:p>
            <a:r>
              <a:rPr lang="fr-FR" sz="1100" dirty="0" smtClean="0"/>
              <a:t>1,1</a:t>
            </a:r>
            <a:endParaRPr lang="fr-FR" sz="1100" dirty="0"/>
          </a:p>
        </p:txBody>
      </p:sp>
      <p:sp>
        <p:nvSpPr>
          <p:cNvPr id="22" name="ZoneTexte 21"/>
          <p:cNvSpPr txBox="1"/>
          <p:nvPr/>
        </p:nvSpPr>
        <p:spPr>
          <a:xfrm>
            <a:off x="3471688" y="3280224"/>
            <a:ext cx="380232" cy="261610"/>
          </a:xfrm>
          <a:prstGeom prst="rect">
            <a:avLst/>
          </a:prstGeom>
          <a:noFill/>
        </p:spPr>
        <p:txBody>
          <a:bodyPr wrap="none" rtlCol="0">
            <a:spAutoFit/>
          </a:bodyPr>
          <a:lstStyle/>
          <a:p>
            <a:r>
              <a:rPr lang="fr-FR" sz="1100" dirty="0" smtClean="0"/>
              <a:t>1,1</a:t>
            </a:r>
            <a:endParaRPr lang="fr-FR" sz="1100" dirty="0"/>
          </a:p>
        </p:txBody>
      </p:sp>
      <p:sp>
        <p:nvSpPr>
          <p:cNvPr id="23" name="ZoneTexte 22"/>
          <p:cNvSpPr txBox="1"/>
          <p:nvPr/>
        </p:nvSpPr>
        <p:spPr>
          <a:xfrm>
            <a:off x="4391980" y="2060848"/>
            <a:ext cx="380232" cy="261610"/>
          </a:xfrm>
          <a:prstGeom prst="rect">
            <a:avLst/>
          </a:prstGeom>
          <a:noFill/>
        </p:spPr>
        <p:txBody>
          <a:bodyPr wrap="none" rtlCol="0">
            <a:spAutoFit/>
          </a:bodyPr>
          <a:lstStyle/>
          <a:p>
            <a:r>
              <a:rPr lang="fr-FR" sz="1100" dirty="0" smtClean="0"/>
              <a:t>1,n</a:t>
            </a:r>
            <a:endParaRPr lang="fr-FR" sz="1100" dirty="0"/>
          </a:p>
        </p:txBody>
      </p:sp>
      <p:sp>
        <p:nvSpPr>
          <p:cNvPr id="24" name="ZoneTexte 23"/>
          <p:cNvSpPr txBox="1"/>
          <p:nvPr/>
        </p:nvSpPr>
        <p:spPr>
          <a:xfrm>
            <a:off x="4391980" y="2594950"/>
            <a:ext cx="380232" cy="261610"/>
          </a:xfrm>
          <a:prstGeom prst="rect">
            <a:avLst/>
          </a:prstGeom>
          <a:noFill/>
        </p:spPr>
        <p:txBody>
          <a:bodyPr wrap="none" rtlCol="0">
            <a:spAutoFit/>
          </a:bodyPr>
          <a:lstStyle/>
          <a:p>
            <a:r>
              <a:rPr lang="fr-FR" sz="1100" dirty="0" smtClean="0"/>
              <a:t>1,n</a:t>
            </a:r>
            <a:endParaRPr lang="fr-FR" sz="1100" dirty="0"/>
          </a:p>
        </p:txBody>
      </p:sp>
      <p:sp>
        <p:nvSpPr>
          <p:cNvPr id="25" name="ZoneTexte 24"/>
          <p:cNvSpPr txBox="1"/>
          <p:nvPr/>
        </p:nvSpPr>
        <p:spPr>
          <a:xfrm>
            <a:off x="4938896" y="1376772"/>
            <a:ext cx="380232" cy="261610"/>
          </a:xfrm>
          <a:prstGeom prst="rect">
            <a:avLst/>
          </a:prstGeom>
          <a:noFill/>
        </p:spPr>
        <p:txBody>
          <a:bodyPr wrap="none" rtlCol="0">
            <a:spAutoFit/>
          </a:bodyPr>
          <a:lstStyle/>
          <a:p>
            <a:r>
              <a:rPr lang="fr-FR" sz="1100" dirty="0" smtClean="0"/>
              <a:t>1,n</a:t>
            </a:r>
            <a:endParaRPr lang="fr-FR" sz="1100" dirty="0"/>
          </a:p>
        </p:txBody>
      </p:sp>
      <p:sp>
        <p:nvSpPr>
          <p:cNvPr id="26" name="ZoneTexte 25"/>
          <p:cNvSpPr txBox="1"/>
          <p:nvPr/>
        </p:nvSpPr>
        <p:spPr>
          <a:xfrm>
            <a:off x="6928072" y="1376772"/>
            <a:ext cx="380232" cy="261610"/>
          </a:xfrm>
          <a:prstGeom prst="rect">
            <a:avLst/>
          </a:prstGeom>
          <a:noFill/>
        </p:spPr>
        <p:txBody>
          <a:bodyPr wrap="none" rtlCol="0">
            <a:spAutoFit/>
          </a:bodyPr>
          <a:lstStyle/>
          <a:p>
            <a:r>
              <a:rPr lang="fr-FR" sz="1100" dirty="0" smtClean="0"/>
              <a:t>1,n</a:t>
            </a:r>
            <a:endParaRPr lang="fr-FR" sz="1100" dirty="0"/>
          </a:p>
        </p:txBody>
      </p:sp>
      <p:sp>
        <p:nvSpPr>
          <p:cNvPr id="27" name="Rectangle 26"/>
          <p:cNvSpPr/>
          <p:nvPr/>
        </p:nvSpPr>
        <p:spPr>
          <a:xfrm>
            <a:off x="3471688" y="2322458"/>
            <a:ext cx="2180432" cy="27249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64838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3429000"/>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Serveur</a:t>
            </a:r>
            <a:endParaRPr lang="fr-FR" sz="1200" b="1" dirty="0"/>
          </a:p>
        </p:txBody>
      </p:sp>
      <p:sp>
        <p:nvSpPr>
          <p:cNvPr id="6" name="Rectangle 5"/>
          <p:cNvSpPr/>
          <p:nvPr/>
        </p:nvSpPr>
        <p:spPr>
          <a:xfrm>
            <a:off x="5847952" y="3426924"/>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Composant</a:t>
            </a:r>
          </a:p>
        </p:txBody>
      </p:sp>
      <p:sp>
        <p:nvSpPr>
          <p:cNvPr id="19" name="ZoneTexte 18"/>
          <p:cNvSpPr txBox="1"/>
          <p:nvPr/>
        </p:nvSpPr>
        <p:spPr>
          <a:xfrm>
            <a:off x="1547664" y="3854212"/>
            <a:ext cx="380232" cy="261610"/>
          </a:xfrm>
          <a:prstGeom prst="rect">
            <a:avLst/>
          </a:prstGeom>
          <a:noFill/>
        </p:spPr>
        <p:txBody>
          <a:bodyPr wrap="none" rtlCol="0">
            <a:spAutoFit/>
          </a:bodyPr>
          <a:lstStyle/>
          <a:p>
            <a:r>
              <a:rPr lang="fr-FR" sz="1100" dirty="0" smtClean="0"/>
              <a:t>1,n</a:t>
            </a:r>
            <a:endParaRPr lang="fr-FR" sz="1100" dirty="0"/>
          </a:p>
        </p:txBody>
      </p:sp>
      <p:sp>
        <p:nvSpPr>
          <p:cNvPr id="22" name="ZoneTexte 21"/>
          <p:cNvSpPr txBox="1"/>
          <p:nvPr/>
        </p:nvSpPr>
        <p:spPr>
          <a:xfrm>
            <a:off x="5467720" y="3854212"/>
            <a:ext cx="380232" cy="261610"/>
          </a:xfrm>
          <a:prstGeom prst="rect">
            <a:avLst/>
          </a:prstGeom>
          <a:noFill/>
        </p:spPr>
        <p:txBody>
          <a:bodyPr wrap="none" rtlCol="0">
            <a:spAutoFit/>
          </a:bodyPr>
          <a:lstStyle/>
          <a:p>
            <a:r>
              <a:rPr lang="fr-FR" sz="1100" dirty="0" smtClean="0"/>
              <a:t>1,n</a:t>
            </a:r>
            <a:endParaRPr lang="fr-FR" sz="1100" dirty="0"/>
          </a:p>
        </p:txBody>
      </p:sp>
      <p:sp>
        <p:nvSpPr>
          <p:cNvPr id="2" name="ZoneTexte 1"/>
          <p:cNvSpPr txBox="1"/>
          <p:nvPr/>
        </p:nvSpPr>
        <p:spPr>
          <a:xfrm>
            <a:off x="7660" y="-4152"/>
            <a:ext cx="342433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fr-FR" dirty="0" smtClean="0"/>
              <a:t>Gestion des </a:t>
            </a:r>
            <a:r>
              <a:rPr lang="fr-FR" dirty="0" err="1" smtClean="0"/>
              <a:t>confs</a:t>
            </a:r>
            <a:r>
              <a:rPr lang="fr-FR" dirty="0" smtClean="0"/>
              <a:t> avec </a:t>
            </a:r>
            <a:r>
              <a:rPr lang="fr-FR" dirty="0" err="1" smtClean="0"/>
              <a:t>Ansible</a:t>
            </a:r>
            <a:endParaRPr lang="fr-FR" dirty="0" smtClean="0"/>
          </a:p>
        </p:txBody>
      </p:sp>
      <p:sp>
        <p:nvSpPr>
          <p:cNvPr id="18" name="Rectangle 17"/>
          <p:cNvSpPr/>
          <p:nvPr/>
        </p:nvSpPr>
        <p:spPr>
          <a:xfrm>
            <a:off x="467544" y="69269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Cluster</a:t>
            </a:r>
            <a:endParaRPr lang="fr-FR" sz="1200" b="1" dirty="0"/>
          </a:p>
        </p:txBody>
      </p:sp>
      <p:cxnSp>
        <p:nvCxnSpPr>
          <p:cNvPr id="20" name="Connecteur droit 19"/>
          <p:cNvCxnSpPr>
            <a:stCxn id="5" idx="0"/>
            <a:endCxn id="18" idx="2"/>
          </p:cNvCxnSpPr>
          <p:nvPr/>
        </p:nvCxnSpPr>
        <p:spPr>
          <a:xfrm flipV="1">
            <a:off x="1007604" y="2060848"/>
            <a:ext cx="0" cy="1368152"/>
          </a:xfrm>
          <a:prstGeom prst="line">
            <a:avLst/>
          </a:prstGeom>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023416" y="3167390"/>
            <a:ext cx="380232" cy="261610"/>
          </a:xfrm>
          <a:prstGeom prst="rect">
            <a:avLst/>
          </a:prstGeom>
          <a:noFill/>
        </p:spPr>
        <p:txBody>
          <a:bodyPr wrap="none" rtlCol="0">
            <a:spAutoFit/>
          </a:bodyPr>
          <a:lstStyle/>
          <a:p>
            <a:r>
              <a:rPr lang="fr-FR" sz="1100" dirty="0" smtClean="0"/>
              <a:t>1,n</a:t>
            </a:r>
            <a:endParaRPr lang="fr-FR" sz="1100" dirty="0"/>
          </a:p>
        </p:txBody>
      </p:sp>
      <p:sp>
        <p:nvSpPr>
          <p:cNvPr id="29" name="ZoneTexte 28"/>
          <p:cNvSpPr txBox="1"/>
          <p:nvPr/>
        </p:nvSpPr>
        <p:spPr>
          <a:xfrm>
            <a:off x="1029740" y="2064472"/>
            <a:ext cx="380232" cy="261610"/>
          </a:xfrm>
          <a:prstGeom prst="rect">
            <a:avLst/>
          </a:prstGeom>
          <a:noFill/>
        </p:spPr>
        <p:txBody>
          <a:bodyPr wrap="none" rtlCol="0">
            <a:spAutoFit/>
          </a:bodyPr>
          <a:lstStyle/>
          <a:p>
            <a:r>
              <a:rPr lang="fr-FR" sz="1100" dirty="0" smtClean="0"/>
              <a:t>1,1</a:t>
            </a:r>
            <a:endParaRPr lang="fr-FR" sz="1100" dirty="0"/>
          </a:p>
        </p:txBody>
      </p:sp>
      <p:sp>
        <p:nvSpPr>
          <p:cNvPr id="30" name="Rectangle 29"/>
          <p:cNvSpPr/>
          <p:nvPr/>
        </p:nvSpPr>
        <p:spPr>
          <a:xfrm>
            <a:off x="3111648" y="69269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Version HW</a:t>
            </a:r>
            <a:endParaRPr lang="fr-FR" sz="1200" b="1" dirty="0"/>
          </a:p>
        </p:txBody>
      </p:sp>
      <p:cxnSp>
        <p:nvCxnSpPr>
          <p:cNvPr id="31" name="Connecteur droit 30"/>
          <p:cNvCxnSpPr>
            <a:stCxn id="18" idx="3"/>
            <a:endCxn id="30" idx="1"/>
          </p:cNvCxnSpPr>
          <p:nvPr/>
        </p:nvCxnSpPr>
        <p:spPr>
          <a:xfrm>
            <a:off x="1547664" y="1376772"/>
            <a:ext cx="1563984"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1547664" y="1124744"/>
            <a:ext cx="380232" cy="261610"/>
          </a:xfrm>
          <a:prstGeom prst="rect">
            <a:avLst/>
          </a:prstGeom>
          <a:noFill/>
        </p:spPr>
        <p:txBody>
          <a:bodyPr wrap="none" rtlCol="0">
            <a:spAutoFit/>
          </a:bodyPr>
          <a:lstStyle/>
          <a:p>
            <a:r>
              <a:rPr lang="fr-FR" sz="1100" dirty="0" smtClean="0"/>
              <a:t>1,n</a:t>
            </a:r>
            <a:endParaRPr lang="fr-FR" sz="1100" dirty="0"/>
          </a:p>
        </p:txBody>
      </p:sp>
      <p:sp>
        <p:nvSpPr>
          <p:cNvPr id="33" name="ZoneTexte 32"/>
          <p:cNvSpPr txBox="1"/>
          <p:nvPr/>
        </p:nvSpPr>
        <p:spPr>
          <a:xfrm>
            <a:off x="2731416" y="1119766"/>
            <a:ext cx="380232" cy="261610"/>
          </a:xfrm>
          <a:prstGeom prst="rect">
            <a:avLst/>
          </a:prstGeom>
          <a:noFill/>
        </p:spPr>
        <p:txBody>
          <a:bodyPr wrap="none" rtlCol="0">
            <a:spAutoFit/>
          </a:bodyPr>
          <a:lstStyle/>
          <a:p>
            <a:r>
              <a:rPr lang="fr-FR" sz="1100" dirty="0" smtClean="0"/>
              <a:t>1,1</a:t>
            </a:r>
            <a:endParaRPr lang="fr-FR" sz="1100" dirty="0"/>
          </a:p>
        </p:txBody>
      </p:sp>
      <p:cxnSp>
        <p:nvCxnSpPr>
          <p:cNvPr id="34" name="Connecteur droit 33"/>
          <p:cNvCxnSpPr>
            <a:stCxn id="44" idx="2"/>
            <a:endCxn id="6" idx="0"/>
          </p:cNvCxnSpPr>
          <p:nvPr/>
        </p:nvCxnSpPr>
        <p:spPr>
          <a:xfrm>
            <a:off x="6385388" y="2061828"/>
            <a:ext cx="2624" cy="1365096"/>
          </a:xfrm>
          <a:prstGeom prst="line">
            <a:avLst/>
          </a:prstGeom>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6385388" y="3167390"/>
            <a:ext cx="380232" cy="261610"/>
          </a:xfrm>
          <a:prstGeom prst="rect">
            <a:avLst/>
          </a:prstGeom>
          <a:noFill/>
        </p:spPr>
        <p:txBody>
          <a:bodyPr wrap="none" rtlCol="0">
            <a:spAutoFit/>
          </a:bodyPr>
          <a:lstStyle/>
          <a:p>
            <a:r>
              <a:rPr lang="fr-FR" sz="1100" dirty="0" smtClean="0"/>
              <a:t>1,1</a:t>
            </a:r>
            <a:endParaRPr lang="fr-FR" sz="1100" dirty="0"/>
          </a:p>
        </p:txBody>
      </p:sp>
      <p:sp>
        <p:nvSpPr>
          <p:cNvPr id="36" name="ZoneTexte 35"/>
          <p:cNvSpPr txBox="1"/>
          <p:nvPr/>
        </p:nvSpPr>
        <p:spPr>
          <a:xfrm>
            <a:off x="6402528" y="2064472"/>
            <a:ext cx="380232" cy="261610"/>
          </a:xfrm>
          <a:prstGeom prst="rect">
            <a:avLst/>
          </a:prstGeom>
          <a:noFill/>
        </p:spPr>
        <p:txBody>
          <a:bodyPr wrap="none" rtlCol="0">
            <a:spAutoFit/>
          </a:bodyPr>
          <a:lstStyle/>
          <a:p>
            <a:r>
              <a:rPr lang="fr-FR" sz="1100" dirty="0" smtClean="0"/>
              <a:t>1,n</a:t>
            </a:r>
            <a:endParaRPr lang="fr-FR" sz="1100" dirty="0"/>
          </a:p>
        </p:txBody>
      </p:sp>
      <p:sp>
        <p:nvSpPr>
          <p:cNvPr id="37" name="Rectangle 36"/>
          <p:cNvSpPr/>
          <p:nvPr/>
        </p:nvSpPr>
        <p:spPr>
          <a:xfrm>
            <a:off x="8316416" y="711364"/>
            <a:ext cx="79208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Fichier de </a:t>
            </a:r>
            <a:r>
              <a:rPr lang="fr-FR" sz="1200" b="1" dirty="0" err="1" smtClean="0"/>
              <a:t>conf</a:t>
            </a:r>
            <a:endParaRPr lang="fr-FR" sz="1200" b="1" dirty="0" smtClean="0"/>
          </a:p>
        </p:txBody>
      </p:sp>
      <p:cxnSp>
        <p:nvCxnSpPr>
          <p:cNvPr id="38" name="Connecteur droit 37"/>
          <p:cNvCxnSpPr>
            <a:stCxn id="37" idx="1"/>
            <a:endCxn id="44" idx="3"/>
          </p:cNvCxnSpPr>
          <p:nvPr/>
        </p:nvCxnSpPr>
        <p:spPr>
          <a:xfrm flipH="1" flipV="1">
            <a:off x="6925448" y="1377752"/>
            <a:ext cx="1390968" cy="17688"/>
          </a:xfrm>
          <a:prstGeom prst="line">
            <a:avLst/>
          </a:prstGeom>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7971504" y="1157651"/>
            <a:ext cx="380232" cy="261610"/>
          </a:xfrm>
          <a:prstGeom prst="rect">
            <a:avLst/>
          </a:prstGeom>
          <a:noFill/>
        </p:spPr>
        <p:txBody>
          <a:bodyPr wrap="none" rtlCol="0">
            <a:spAutoFit/>
          </a:bodyPr>
          <a:lstStyle/>
          <a:p>
            <a:r>
              <a:rPr lang="fr-FR" sz="1100" dirty="0" smtClean="0"/>
              <a:t>1,n</a:t>
            </a:r>
            <a:endParaRPr lang="fr-FR" sz="1100" dirty="0"/>
          </a:p>
        </p:txBody>
      </p:sp>
      <p:sp>
        <p:nvSpPr>
          <p:cNvPr id="42" name="ZoneTexte 41"/>
          <p:cNvSpPr txBox="1"/>
          <p:nvPr/>
        </p:nvSpPr>
        <p:spPr>
          <a:xfrm>
            <a:off x="6871748" y="1153892"/>
            <a:ext cx="380232" cy="261610"/>
          </a:xfrm>
          <a:prstGeom prst="rect">
            <a:avLst/>
          </a:prstGeom>
          <a:noFill/>
        </p:spPr>
        <p:txBody>
          <a:bodyPr wrap="none" rtlCol="0">
            <a:spAutoFit/>
          </a:bodyPr>
          <a:lstStyle/>
          <a:p>
            <a:r>
              <a:rPr lang="fr-FR" sz="1100" dirty="0" smtClean="0"/>
              <a:t>1,1</a:t>
            </a:r>
            <a:endParaRPr lang="fr-FR" sz="1100" dirty="0"/>
          </a:p>
        </p:txBody>
      </p:sp>
      <p:sp>
        <p:nvSpPr>
          <p:cNvPr id="44" name="Rectangle 43"/>
          <p:cNvSpPr/>
          <p:nvPr/>
        </p:nvSpPr>
        <p:spPr>
          <a:xfrm>
            <a:off x="5845328" y="69367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Version Composant</a:t>
            </a:r>
            <a:endParaRPr lang="fr-FR" sz="1200" b="1" dirty="0"/>
          </a:p>
        </p:txBody>
      </p:sp>
      <p:sp>
        <p:nvSpPr>
          <p:cNvPr id="58" name="Rectangle 57"/>
          <p:cNvSpPr/>
          <p:nvPr/>
        </p:nvSpPr>
        <p:spPr>
          <a:xfrm>
            <a:off x="467816" y="2600908"/>
            <a:ext cx="1079848"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env</a:t>
            </a:r>
            <a:r>
              <a:rPr lang="fr-FR" sz="900" dirty="0" smtClean="0"/>
              <a:t>/</a:t>
            </a:r>
            <a:r>
              <a:rPr lang="fr-FR" sz="900" dirty="0" err="1" smtClean="0"/>
              <a:t>inventory</a:t>
            </a:r>
            <a:endParaRPr lang="fr-FR" sz="900" dirty="0"/>
          </a:p>
        </p:txBody>
      </p:sp>
      <p:cxnSp>
        <p:nvCxnSpPr>
          <p:cNvPr id="62" name="Connecteur droit 61"/>
          <p:cNvCxnSpPr>
            <a:stCxn id="67" idx="1"/>
            <a:endCxn id="5" idx="3"/>
          </p:cNvCxnSpPr>
          <p:nvPr/>
        </p:nvCxnSpPr>
        <p:spPr>
          <a:xfrm flipH="1">
            <a:off x="1547664" y="4108708"/>
            <a:ext cx="1567804" cy="4368"/>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115468" y="3424632"/>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Type Serveur</a:t>
            </a:r>
            <a:endParaRPr lang="fr-FR" sz="1200" b="1" dirty="0"/>
          </a:p>
        </p:txBody>
      </p:sp>
      <p:sp>
        <p:nvSpPr>
          <p:cNvPr id="69" name="ZoneTexte 68"/>
          <p:cNvSpPr txBox="1"/>
          <p:nvPr/>
        </p:nvSpPr>
        <p:spPr>
          <a:xfrm>
            <a:off x="2731416" y="3854212"/>
            <a:ext cx="380232" cy="261610"/>
          </a:xfrm>
          <a:prstGeom prst="rect">
            <a:avLst/>
          </a:prstGeom>
          <a:noFill/>
        </p:spPr>
        <p:txBody>
          <a:bodyPr wrap="none" rtlCol="0">
            <a:spAutoFit/>
          </a:bodyPr>
          <a:lstStyle/>
          <a:p>
            <a:r>
              <a:rPr lang="fr-FR" sz="1100" dirty="0" smtClean="0"/>
              <a:t>1,n</a:t>
            </a:r>
            <a:endParaRPr lang="fr-FR" sz="1100" dirty="0"/>
          </a:p>
        </p:txBody>
      </p:sp>
      <p:cxnSp>
        <p:nvCxnSpPr>
          <p:cNvPr id="70" name="Connecteur droit 69"/>
          <p:cNvCxnSpPr>
            <a:stCxn id="6" idx="1"/>
            <a:endCxn id="67" idx="3"/>
          </p:cNvCxnSpPr>
          <p:nvPr/>
        </p:nvCxnSpPr>
        <p:spPr>
          <a:xfrm flipH="1" flipV="1">
            <a:off x="4195588" y="4108708"/>
            <a:ext cx="1652364" cy="2292"/>
          </a:xfrm>
          <a:prstGeom prst="line">
            <a:avLst/>
          </a:prstGeom>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4195588" y="3854212"/>
            <a:ext cx="380232" cy="261610"/>
          </a:xfrm>
          <a:prstGeom prst="rect">
            <a:avLst/>
          </a:prstGeom>
          <a:noFill/>
        </p:spPr>
        <p:txBody>
          <a:bodyPr wrap="none" rtlCol="0">
            <a:spAutoFit/>
          </a:bodyPr>
          <a:lstStyle/>
          <a:p>
            <a:r>
              <a:rPr lang="fr-FR" sz="1100" dirty="0" smtClean="0"/>
              <a:t>1,n</a:t>
            </a:r>
            <a:endParaRPr lang="fr-FR" sz="1100" dirty="0"/>
          </a:p>
        </p:txBody>
      </p:sp>
      <p:sp>
        <p:nvSpPr>
          <p:cNvPr id="74" name="Rectangle 73"/>
          <p:cNvSpPr/>
          <p:nvPr/>
        </p:nvSpPr>
        <p:spPr>
          <a:xfrm>
            <a:off x="1933004" y="3930412"/>
            <a:ext cx="798412" cy="3691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env</a:t>
            </a:r>
            <a:r>
              <a:rPr lang="fr-FR" sz="900" dirty="0" smtClean="0"/>
              <a:t>/</a:t>
            </a:r>
            <a:r>
              <a:rPr lang="fr-FR" sz="900" dirty="0" err="1" smtClean="0"/>
              <a:t>inventory</a:t>
            </a:r>
            <a:endParaRPr lang="fr-FR" sz="900" dirty="0"/>
          </a:p>
        </p:txBody>
      </p:sp>
      <p:sp>
        <p:nvSpPr>
          <p:cNvPr id="75" name="Rectangle 74"/>
          <p:cNvSpPr/>
          <p:nvPr/>
        </p:nvSpPr>
        <p:spPr>
          <a:xfrm>
            <a:off x="4575820" y="4008300"/>
            <a:ext cx="798412" cy="2827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env</a:t>
            </a:r>
            <a:r>
              <a:rPr lang="fr-FR" sz="900" dirty="0" smtClean="0"/>
              <a:t>/</a:t>
            </a:r>
            <a:r>
              <a:rPr lang="fr-FR" sz="900" dirty="0" err="1" smtClean="0"/>
              <a:t>bdf_definition</a:t>
            </a:r>
            <a:endParaRPr lang="fr-FR" sz="900" dirty="0"/>
          </a:p>
        </p:txBody>
      </p:sp>
      <p:sp>
        <p:nvSpPr>
          <p:cNvPr id="76" name="Rectangle 75"/>
          <p:cNvSpPr/>
          <p:nvPr/>
        </p:nvSpPr>
        <p:spPr>
          <a:xfrm>
            <a:off x="1907704" y="1245967"/>
            <a:ext cx="798412" cy="3108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env</a:t>
            </a:r>
            <a:r>
              <a:rPr lang="fr-FR" sz="900" dirty="0" smtClean="0"/>
              <a:t>/</a:t>
            </a:r>
            <a:r>
              <a:rPr lang="fr-FR" sz="900" dirty="0" err="1" smtClean="0"/>
              <a:t>group_vars</a:t>
            </a:r>
            <a:r>
              <a:rPr lang="fr-FR" sz="900" dirty="0" smtClean="0"/>
              <a:t>/</a:t>
            </a:r>
            <a:r>
              <a:rPr lang="fr-FR" sz="900" dirty="0" err="1" smtClean="0"/>
              <a:t>all.yml</a:t>
            </a:r>
            <a:endParaRPr lang="fr-FR" sz="900" dirty="0"/>
          </a:p>
        </p:txBody>
      </p:sp>
      <p:sp>
        <p:nvSpPr>
          <p:cNvPr id="79" name="Rectangle 78"/>
          <p:cNvSpPr/>
          <p:nvPr/>
        </p:nvSpPr>
        <p:spPr>
          <a:xfrm>
            <a:off x="7211304" y="888524"/>
            <a:ext cx="798412" cy="9978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Arborescence du dossier </a:t>
            </a:r>
            <a:r>
              <a:rPr lang="fr-FR" sz="900" dirty="0" err="1" smtClean="0"/>
              <a:t>conf_hdp</a:t>
            </a:r>
            <a:endParaRPr lang="fr-FR" sz="900" dirty="0"/>
          </a:p>
        </p:txBody>
      </p:sp>
      <p:sp>
        <p:nvSpPr>
          <p:cNvPr id="86" name="Rectangle 85"/>
          <p:cNvSpPr/>
          <p:nvPr/>
        </p:nvSpPr>
        <p:spPr>
          <a:xfrm>
            <a:off x="6036854" y="2564905"/>
            <a:ext cx="798412" cy="5040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Géré par </a:t>
            </a:r>
            <a:r>
              <a:rPr lang="fr-FR" sz="900" dirty="0" err="1" smtClean="0"/>
              <a:t>ambari</a:t>
            </a:r>
            <a:r>
              <a:rPr lang="fr-FR" sz="900" dirty="0" smtClean="0"/>
              <a:t> – API REST</a:t>
            </a:r>
            <a:endParaRPr lang="fr-FR" sz="900" dirty="0"/>
          </a:p>
        </p:txBody>
      </p:sp>
    </p:spTree>
    <p:extLst>
      <p:ext uri="{BB962C8B-B14F-4D97-AF65-F5344CB8AC3E}">
        <p14:creationId xmlns:p14="http://schemas.microsoft.com/office/powerpoint/2010/main" val="106354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46170" y="797284"/>
            <a:ext cx="3528392" cy="227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9" name="Rectangle 8"/>
          <p:cNvSpPr/>
          <p:nvPr/>
        </p:nvSpPr>
        <p:spPr>
          <a:xfrm>
            <a:off x="2546898" y="620688"/>
            <a:ext cx="3528392" cy="19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Broker 1</a:t>
            </a:r>
          </a:p>
        </p:txBody>
      </p:sp>
      <p:sp>
        <p:nvSpPr>
          <p:cNvPr id="11" name="Rectangle 10"/>
          <p:cNvSpPr/>
          <p:nvPr/>
        </p:nvSpPr>
        <p:spPr>
          <a:xfrm>
            <a:off x="147016" y="1184510"/>
            <a:ext cx="1512168" cy="4651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Producer</a:t>
            </a:r>
            <a:endParaRPr lang="fr-FR" dirty="0"/>
          </a:p>
        </p:txBody>
      </p:sp>
      <p:sp>
        <p:nvSpPr>
          <p:cNvPr id="20" name="Rectangle 19"/>
          <p:cNvSpPr/>
          <p:nvPr/>
        </p:nvSpPr>
        <p:spPr>
          <a:xfrm>
            <a:off x="7020272" y="1589936"/>
            <a:ext cx="1512168" cy="235456"/>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Consumer 11</a:t>
            </a:r>
            <a:endParaRPr lang="fr-FR" sz="1200" dirty="0"/>
          </a:p>
        </p:txBody>
      </p:sp>
      <p:sp>
        <p:nvSpPr>
          <p:cNvPr id="21" name="Rectangle 20"/>
          <p:cNvSpPr/>
          <p:nvPr/>
        </p:nvSpPr>
        <p:spPr>
          <a:xfrm>
            <a:off x="7020272" y="1296424"/>
            <a:ext cx="1512168" cy="293512"/>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Consumer Group 1</a:t>
            </a:r>
          </a:p>
          <a:p>
            <a:pPr algn="ctr"/>
            <a:r>
              <a:rPr lang="fr-FR" sz="700" dirty="0" smtClean="0"/>
              <a:t>(Topic 1&amp; 2)</a:t>
            </a:r>
            <a:endParaRPr lang="fr-FR" sz="700" dirty="0"/>
          </a:p>
        </p:txBody>
      </p:sp>
      <p:sp>
        <p:nvSpPr>
          <p:cNvPr id="22" name="Rectangle 21"/>
          <p:cNvSpPr/>
          <p:nvPr/>
        </p:nvSpPr>
        <p:spPr>
          <a:xfrm>
            <a:off x="7020272" y="1825392"/>
            <a:ext cx="1512168" cy="235456"/>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Consumer 12</a:t>
            </a:r>
            <a:endParaRPr lang="fr-FR" sz="1200" dirty="0"/>
          </a:p>
        </p:txBody>
      </p:sp>
      <p:sp>
        <p:nvSpPr>
          <p:cNvPr id="25" name="Rectangle 24"/>
          <p:cNvSpPr/>
          <p:nvPr/>
        </p:nvSpPr>
        <p:spPr>
          <a:xfrm>
            <a:off x="2915816" y="1029789"/>
            <a:ext cx="2952328" cy="6337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cxnSp>
        <p:nvCxnSpPr>
          <p:cNvPr id="13" name="Connecteur droit avec flèche 12"/>
          <p:cNvCxnSpPr>
            <a:stCxn id="11" idx="3"/>
            <a:endCxn id="94" idx="1"/>
          </p:cNvCxnSpPr>
          <p:nvPr/>
        </p:nvCxnSpPr>
        <p:spPr>
          <a:xfrm flipV="1">
            <a:off x="1659184" y="1144706"/>
            <a:ext cx="1540472" cy="272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1" idx="3"/>
            <a:endCxn id="95" idx="1"/>
          </p:cNvCxnSpPr>
          <p:nvPr/>
        </p:nvCxnSpPr>
        <p:spPr>
          <a:xfrm flipV="1">
            <a:off x="1659184" y="1355250"/>
            <a:ext cx="1540472" cy="6185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923436" y="855380"/>
            <a:ext cx="2952328" cy="174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t>Topic 1</a:t>
            </a:r>
            <a:endParaRPr lang="fr-FR" sz="1200" dirty="0"/>
          </a:p>
        </p:txBody>
      </p:sp>
      <p:sp>
        <p:nvSpPr>
          <p:cNvPr id="47" name="Rectangle 46"/>
          <p:cNvSpPr/>
          <p:nvPr/>
        </p:nvSpPr>
        <p:spPr>
          <a:xfrm>
            <a:off x="111372" y="1893350"/>
            <a:ext cx="1512168" cy="5275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Producer</a:t>
            </a:r>
            <a:endParaRPr lang="fr-FR" dirty="0"/>
          </a:p>
        </p:txBody>
      </p:sp>
      <p:cxnSp>
        <p:nvCxnSpPr>
          <p:cNvPr id="79" name="Connecteur droit avec flèche 78"/>
          <p:cNvCxnSpPr>
            <a:stCxn id="94" idx="3"/>
            <a:endCxn id="20" idx="1"/>
          </p:cNvCxnSpPr>
          <p:nvPr/>
        </p:nvCxnSpPr>
        <p:spPr>
          <a:xfrm>
            <a:off x="5647928" y="1144706"/>
            <a:ext cx="1372344" cy="56295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1" name="Connecteur droit avec flèche 80"/>
          <p:cNvCxnSpPr>
            <a:stCxn id="95" idx="3"/>
            <a:endCxn id="20" idx="1"/>
          </p:cNvCxnSpPr>
          <p:nvPr/>
        </p:nvCxnSpPr>
        <p:spPr>
          <a:xfrm>
            <a:off x="5647928" y="1355250"/>
            <a:ext cx="1372344" cy="35241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3199656" y="1072698"/>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Leader Partition 1: k1-m1; k1-m2,….,k1-mn</a:t>
            </a:r>
            <a:endParaRPr lang="fr-FR" sz="900" dirty="0"/>
          </a:p>
        </p:txBody>
      </p:sp>
      <p:sp>
        <p:nvSpPr>
          <p:cNvPr id="95" name="Rectangle 94"/>
          <p:cNvSpPr/>
          <p:nvPr/>
        </p:nvSpPr>
        <p:spPr>
          <a:xfrm>
            <a:off x="3199656" y="1283242"/>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Partition 2: k2-m1; k2-m2,….,k2-mn</a:t>
            </a:r>
            <a:endParaRPr lang="fr-FR" sz="900" dirty="0"/>
          </a:p>
        </p:txBody>
      </p:sp>
      <p:sp>
        <p:nvSpPr>
          <p:cNvPr id="101" name="Rectangle 100"/>
          <p:cNvSpPr/>
          <p:nvPr/>
        </p:nvSpPr>
        <p:spPr>
          <a:xfrm>
            <a:off x="3203848" y="1484784"/>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Partition 3: k3-m1; k3-m2,….,k3-mn</a:t>
            </a:r>
            <a:endParaRPr lang="fr-FR" sz="900" dirty="0"/>
          </a:p>
        </p:txBody>
      </p:sp>
      <p:cxnSp>
        <p:nvCxnSpPr>
          <p:cNvPr id="102" name="Connecteur droit avec flèche 101"/>
          <p:cNvCxnSpPr>
            <a:stCxn id="101" idx="3"/>
            <a:endCxn id="22" idx="1"/>
          </p:cNvCxnSpPr>
          <p:nvPr/>
        </p:nvCxnSpPr>
        <p:spPr>
          <a:xfrm>
            <a:off x="5652120" y="1556792"/>
            <a:ext cx="1368152" cy="38632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6" name="Connecteur droit avec flèche 105"/>
          <p:cNvCxnSpPr>
            <a:stCxn id="11" idx="3"/>
            <a:endCxn id="101" idx="1"/>
          </p:cNvCxnSpPr>
          <p:nvPr/>
        </p:nvCxnSpPr>
        <p:spPr>
          <a:xfrm>
            <a:off x="1659184" y="1417106"/>
            <a:ext cx="1544664" cy="13968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2908196" y="1943375"/>
            <a:ext cx="2952328" cy="9095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18" name="Rectangle 117"/>
          <p:cNvSpPr/>
          <p:nvPr/>
        </p:nvSpPr>
        <p:spPr>
          <a:xfrm>
            <a:off x="2915816" y="1768966"/>
            <a:ext cx="2952328" cy="174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t>Topic 2</a:t>
            </a:r>
            <a:endParaRPr lang="fr-FR" sz="1200" dirty="0"/>
          </a:p>
        </p:txBody>
      </p:sp>
      <p:sp>
        <p:nvSpPr>
          <p:cNvPr id="119" name="Rectangle 118"/>
          <p:cNvSpPr/>
          <p:nvPr/>
        </p:nvSpPr>
        <p:spPr>
          <a:xfrm>
            <a:off x="3192036" y="1986284"/>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 Partition 1: k1-m1; k1-m2,….,k1-mn</a:t>
            </a:r>
            <a:endParaRPr lang="fr-FR" sz="900" dirty="0"/>
          </a:p>
        </p:txBody>
      </p:sp>
      <p:sp>
        <p:nvSpPr>
          <p:cNvPr id="120" name="Rectangle 119"/>
          <p:cNvSpPr/>
          <p:nvPr/>
        </p:nvSpPr>
        <p:spPr>
          <a:xfrm>
            <a:off x="3192036" y="2196828"/>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 Partition 2: k2-m1; k2-m2,….,k2-mn</a:t>
            </a:r>
            <a:endParaRPr lang="fr-FR" sz="900" dirty="0"/>
          </a:p>
        </p:txBody>
      </p:sp>
      <p:sp>
        <p:nvSpPr>
          <p:cNvPr id="121" name="Rectangle 120"/>
          <p:cNvSpPr/>
          <p:nvPr/>
        </p:nvSpPr>
        <p:spPr>
          <a:xfrm>
            <a:off x="3196228" y="2398370"/>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 Partition 3: k3-m1; k3-m2,….,k3-mn</a:t>
            </a:r>
            <a:endParaRPr lang="fr-FR" sz="900" dirty="0"/>
          </a:p>
        </p:txBody>
      </p:sp>
      <p:cxnSp>
        <p:nvCxnSpPr>
          <p:cNvPr id="49" name="Connecteur droit avec flèche 48"/>
          <p:cNvCxnSpPr>
            <a:stCxn id="47" idx="3"/>
            <a:endCxn id="119" idx="1"/>
          </p:cNvCxnSpPr>
          <p:nvPr/>
        </p:nvCxnSpPr>
        <p:spPr>
          <a:xfrm flipV="1">
            <a:off x="1623540" y="2058292"/>
            <a:ext cx="1568496" cy="9882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7" idx="3"/>
            <a:endCxn id="120" idx="1"/>
          </p:cNvCxnSpPr>
          <p:nvPr/>
        </p:nvCxnSpPr>
        <p:spPr>
          <a:xfrm>
            <a:off x="1623540" y="2157119"/>
            <a:ext cx="1568496" cy="11171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7" idx="3"/>
            <a:endCxn id="121" idx="1"/>
          </p:cNvCxnSpPr>
          <p:nvPr/>
        </p:nvCxnSpPr>
        <p:spPr>
          <a:xfrm>
            <a:off x="1623540" y="2157119"/>
            <a:ext cx="1572688" cy="31325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4" name="Connecteur droit avec flèche 133"/>
          <p:cNvCxnSpPr>
            <a:stCxn id="120" idx="3"/>
            <a:endCxn id="22" idx="1"/>
          </p:cNvCxnSpPr>
          <p:nvPr/>
        </p:nvCxnSpPr>
        <p:spPr>
          <a:xfrm flipV="1">
            <a:off x="5640308" y="1943120"/>
            <a:ext cx="1379964" cy="3257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p:cNvCxnSpPr>
            <a:stCxn id="121" idx="3"/>
            <a:endCxn id="22" idx="1"/>
          </p:cNvCxnSpPr>
          <p:nvPr/>
        </p:nvCxnSpPr>
        <p:spPr>
          <a:xfrm flipV="1">
            <a:off x="5644500" y="1943120"/>
            <a:ext cx="1375772" cy="52725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p:cNvCxnSpPr>
            <a:stCxn id="119" idx="3"/>
            <a:endCxn id="20" idx="1"/>
          </p:cNvCxnSpPr>
          <p:nvPr/>
        </p:nvCxnSpPr>
        <p:spPr>
          <a:xfrm flipV="1">
            <a:off x="5640308" y="1707664"/>
            <a:ext cx="1379964" cy="35062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2546170" y="52072"/>
            <a:ext cx="3528392" cy="424600"/>
          </a:xfrm>
          <a:prstGeom prst="rect">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smtClean="0">
                <a:solidFill>
                  <a:schemeClr val="tx1"/>
                </a:solidFill>
              </a:rPr>
              <a:t>Offset</a:t>
            </a:r>
            <a:r>
              <a:rPr lang="fr-FR" sz="800" dirty="0" smtClean="0">
                <a:solidFill>
                  <a:schemeClr val="tx1"/>
                </a:solidFill>
              </a:rPr>
              <a:t> of </a:t>
            </a:r>
            <a:r>
              <a:rPr lang="fr-FR" sz="800" b="1" dirty="0" smtClean="0">
                <a:solidFill>
                  <a:srgbClr val="92D050"/>
                </a:solidFill>
              </a:rPr>
              <a:t>Consumer 11</a:t>
            </a:r>
            <a:r>
              <a:rPr lang="fr-FR" sz="800" dirty="0" smtClean="0">
                <a:solidFill>
                  <a:schemeClr val="tx1"/>
                </a:solidFill>
              </a:rPr>
              <a:t> in </a:t>
            </a:r>
            <a:r>
              <a:rPr lang="fr-FR" sz="800" b="1" dirty="0" smtClean="0">
                <a:solidFill>
                  <a:schemeClr val="accent1">
                    <a:lumMod val="60000"/>
                    <a:lumOff val="40000"/>
                  </a:schemeClr>
                </a:solidFill>
              </a:rPr>
              <a:t>Topic1</a:t>
            </a:r>
            <a:r>
              <a:rPr lang="fr-FR" sz="800" dirty="0" smtClean="0">
                <a:solidFill>
                  <a:schemeClr val="tx1"/>
                </a:solidFill>
              </a:rPr>
              <a:t>  &amp; </a:t>
            </a:r>
            <a:r>
              <a:rPr lang="fr-FR" sz="800" b="1" dirty="0" smtClean="0">
                <a:solidFill>
                  <a:schemeClr val="bg1">
                    <a:lumMod val="65000"/>
                  </a:schemeClr>
                </a:solidFill>
              </a:rPr>
              <a:t>Partition 1 </a:t>
            </a:r>
            <a:r>
              <a:rPr lang="fr-FR" sz="800" dirty="0" smtClean="0">
                <a:solidFill>
                  <a:schemeClr val="tx1"/>
                </a:solidFill>
              </a:rPr>
              <a:t>= 4</a:t>
            </a:r>
          </a:p>
          <a:p>
            <a:r>
              <a:rPr lang="fr-FR" sz="800" b="1" dirty="0">
                <a:solidFill>
                  <a:schemeClr val="tx1"/>
                </a:solidFill>
              </a:rPr>
              <a:t>Offset</a:t>
            </a:r>
            <a:r>
              <a:rPr lang="fr-FR" sz="800" dirty="0">
                <a:solidFill>
                  <a:schemeClr val="tx1"/>
                </a:solidFill>
              </a:rPr>
              <a:t> of </a:t>
            </a:r>
            <a:r>
              <a:rPr lang="fr-FR" sz="800" b="1" dirty="0">
                <a:solidFill>
                  <a:srgbClr val="92D050"/>
                </a:solidFill>
              </a:rPr>
              <a:t>Consumer 11</a:t>
            </a:r>
            <a:r>
              <a:rPr lang="fr-FR" sz="800" dirty="0">
                <a:solidFill>
                  <a:schemeClr val="tx1"/>
                </a:solidFill>
              </a:rPr>
              <a:t> in </a:t>
            </a:r>
            <a:r>
              <a:rPr lang="fr-FR" sz="800" b="1" dirty="0" smtClean="0">
                <a:solidFill>
                  <a:schemeClr val="accent1">
                    <a:lumMod val="60000"/>
                    <a:lumOff val="40000"/>
                  </a:schemeClr>
                </a:solidFill>
              </a:rPr>
              <a:t>Topic2</a:t>
            </a:r>
            <a:r>
              <a:rPr lang="fr-FR" sz="800" dirty="0" smtClean="0">
                <a:solidFill>
                  <a:schemeClr val="tx1"/>
                </a:solidFill>
              </a:rPr>
              <a:t>  &amp; </a:t>
            </a:r>
            <a:r>
              <a:rPr lang="fr-FR" sz="800" b="1" dirty="0">
                <a:solidFill>
                  <a:schemeClr val="bg1">
                    <a:lumMod val="65000"/>
                  </a:schemeClr>
                </a:solidFill>
              </a:rPr>
              <a:t>Partition 1 </a:t>
            </a:r>
            <a:r>
              <a:rPr lang="fr-FR" sz="800" dirty="0">
                <a:solidFill>
                  <a:schemeClr val="tx1"/>
                </a:solidFill>
              </a:rPr>
              <a:t>= </a:t>
            </a:r>
            <a:r>
              <a:rPr lang="fr-FR" sz="800" dirty="0" smtClean="0">
                <a:solidFill>
                  <a:schemeClr val="tx1"/>
                </a:solidFill>
              </a:rPr>
              <a:t>6</a:t>
            </a:r>
          </a:p>
          <a:p>
            <a:r>
              <a:rPr lang="fr-FR" sz="800" dirty="0" smtClean="0">
                <a:solidFill>
                  <a:schemeClr val="tx1"/>
                </a:solidFill>
              </a:rPr>
              <a:t>…</a:t>
            </a:r>
          </a:p>
        </p:txBody>
      </p:sp>
      <p:sp>
        <p:nvSpPr>
          <p:cNvPr id="141" name="Rectangle 140"/>
          <p:cNvSpPr/>
          <p:nvPr/>
        </p:nvSpPr>
        <p:spPr>
          <a:xfrm>
            <a:off x="2311400" y="52072"/>
            <a:ext cx="234770" cy="424600"/>
          </a:xfrm>
          <a:prstGeom prst="rect">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smtClean="0">
                <a:solidFill>
                  <a:schemeClr val="tx1"/>
                </a:solidFill>
              </a:rPr>
              <a:t>ZK</a:t>
            </a:r>
          </a:p>
        </p:txBody>
      </p:sp>
      <p:cxnSp>
        <p:nvCxnSpPr>
          <p:cNvPr id="145" name="Connecteur en angle 144"/>
          <p:cNvCxnSpPr>
            <a:stCxn id="139" idx="3"/>
            <a:endCxn id="20" idx="3"/>
          </p:cNvCxnSpPr>
          <p:nvPr/>
        </p:nvCxnSpPr>
        <p:spPr>
          <a:xfrm>
            <a:off x="6074562" y="264372"/>
            <a:ext cx="2457878" cy="1443292"/>
          </a:xfrm>
          <a:prstGeom prst="bentConnector3">
            <a:avLst>
              <a:gd name="adj1" fmla="val 108784"/>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7" name="Connecteur en angle 146"/>
          <p:cNvCxnSpPr>
            <a:endCxn id="22" idx="3"/>
          </p:cNvCxnSpPr>
          <p:nvPr/>
        </p:nvCxnSpPr>
        <p:spPr>
          <a:xfrm rot="5400000">
            <a:off x="8522724" y="1717380"/>
            <a:ext cx="235456" cy="2160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3220864" y="2542386"/>
            <a:ext cx="1199500" cy="144016"/>
          </a:xfrm>
          <a:prstGeom prst="rect">
            <a:avLst/>
          </a:prstGeom>
          <a:solidFill>
            <a:schemeClr val="bg1">
              <a:lumMod val="85000"/>
            </a:schemeClr>
          </a:solidFill>
          <a:ln w="63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solidFill>
                  <a:schemeClr val="tx1"/>
                </a:solidFill>
              </a:rPr>
              <a:t>Index File</a:t>
            </a:r>
            <a:endParaRPr lang="fr-FR" sz="900" dirty="0">
              <a:solidFill>
                <a:schemeClr val="tx1"/>
              </a:solidFill>
            </a:endParaRPr>
          </a:p>
        </p:txBody>
      </p:sp>
      <p:sp>
        <p:nvSpPr>
          <p:cNvPr id="156" name="Rectangle 155"/>
          <p:cNvSpPr/>
          <p:nvPr/>
        </p:nvSpPr>
        <p:spPr>
          <a:xfrm>
            <a:off x="4442766" y="2539503"/>
            <a:ext cx="1199500" cy="144016"/>
          </a:xfrm>
          <a:prstGeom prst="rect">
            <a:avLst/>
          </a:prstGeom>
          <a:solidFill>
            <a:schemeClr val="bg1">
              <a:lumMod val="85000"/>
            </a:schemeClr>
          </a:solidFill>
          <a:ln w="63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solidFill>
                  <a:schemeClr val="tx1"/>
                </a:solidFill>
              </a:rPr>
              <a:t>Data File</a:t>
            </a:r>
            <a:endParaRPr lang="fr-FR" sz="900" dirty="0">
              <a:solidFill>
                <a:schemeClr val="tx1"/>
              </a:solidFill>
            </a:endParaRPr>
          </a:p>
        </p:txBody>
      </p:sp>
      <p:sp>
        <p:nvSpPr>
          <p:cNvPr id="157" name="Rectangle 156"/>
          <p:cNvSpPr/>
          <p:nvPr/>
        </p:nvSpPr>
        <p:spPr>
          <a:xfrm>
            <a:off x="2555776" y="3412450"/>
            <a:ext cx="3528392" cy="1057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158" name="Rectangle 157"/>
          <p:cNvSpPr/>
          <p:nvPr/>
        </p:nvSpPr>
        <p:spPr>
          <a:xfrm>
            <a:off x="2555048" y="3216690"/>
            <a:ext cx="3528392" cy="19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Broker 2</a:t>
            </a:r>
          </a:p>
        </p:txBody>
      </p:sp>
      <p:sp>
        <p:nvSpPr>
          <p:cNvPr id="169" name="Rectangle 168"/>
          <p:cNvSpPr/>
          <p:nvPr/>
        </p:nvSpPr>
        <p:spPr>
          <a:xfrm>
            <a:off x="2932388" y="3713074"/>
            <a:ext cx="2952328" cy="6337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70" name="Rectangle 169"/>
          <p:cNvSpPr/>
          <p:nvPr/>
        </p:nvSpPr>
        <p:spPr>
          <a:xfrm>
            <a:off x="2940008" y="3538665"/>
            <a:ext cx="2952328" cy="174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t>Topic 1</a:t>
            </a:r>
            <a:endParaRPr lang="fr-FR" sz="1200" dirty="0"/>
          </a:p>
        </p:txBody>
      </p:sp>
      <p:sp>
        <p:nvSpPr>
          <p:cNvPr id="171" name="Rectangle 170"/>
          <p:cNvSpPr/>
          <p:nvPr/>
        </p:nvSpPr>
        <p:spPr>
          <a:xfrm>
            <a:off x="3131840" y="3755983"/>
            <a:ext cx="2532660"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Replica</a:t>
            </a:r>
            <a:r>
              <a:rPr lang="fr-FR" sz="900" dirty="0" smtClean="0"/>
              <a:t> Partition 1: k1-m1; k1-m2</a:t>
            </a:r>
            <a:r>
              <a:rPr lang="fr-FR" sz="900" smtClean="0"/>
              <a:t>,….,k1-mn</a:t>
            </a:r>
            <a:endParaRPr lang="fr-FR" sz="900" dirty="0"/>
          </a:p>
        </p:txBody>
      </p:sp>
      <p:sp>
        <p:nvSpPr>
          <p:cNvPr id="172" name="Rectangle 171"/>
          <p:cNvSpPr/>
          <p:nvPr/>
        </p:nvSpPr>
        <p:spPr>
          <a:xfrm>
            <a:off x="3131840" y="3966527"/>
            <a:ext cx="2532660"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a:t>Replica</a:t>
            </a:r>
            <a:r>
              <a:rPr lang="fr-FR" sz="900" dirty="0"/>
              <a:t> </a:t>
            </a:r>
            <a:r>
              <a:rPr lang="fr-FR" sz="900" dirty="0" smtClean="0"/>
              <a:t>Partition 2: k2-m1; k2-m2,….,k2-mn</a:t>
            </a:r>
            <a:endParaRPr lang="fr-FR" sz="900" dirty="0"/>
          </a:p>
        </p:txBody>
      </p:sp>
      <p:sp>
        <p:nvSpPr>
          <p:cNvPr id="173" name="Rectangle 172"/>
          <p:cNvSpPr/>
          <p:nvPr/>
        </p:nvSpPr>
        <p:spPr>
          <a:xfrm>
            <a:off x="3136032" y="4168069"/>
            <a:ext cx="2532660"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a:t>Replica</a:t>
            </a:r>
            <a:r>
              <a:rPr lang="fr-FR" sz="900" dirty="0"/>
              <a:t> </a:t>
            </a:r>
            <a:r>
              <a:rPr lang="fr-FR" sz="900" dirty="0" smtClean="0"/>
              <a:t>Partition 3: k3-m1; k3-m2,….,k3-mn</a:t>
            </a:r>
            <a:endParaRPr lang="fr-FR" sz="900" dirty="0"/>
          </a:p>
        </p:txBody>
      </p:sp>
    </p:spTree>
    <p:extLst>
      <p:ext uri="{BB962C8B-B14F-4D97-AF65-F5344CB8AC3E}">
        <p14:creationId xmlns:p14="http://schemas.microsoft.com/office/powerpoint/2010/main" val="280265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2"/>
          </p:nvPr>
        </p:nvSpPr>
        <p:spPr>
          <a:xfrm>
            <a:off x="107504" y="116632"/>
            <a:ext cx="8928992" cy="6408712"/>
          </a:xfrm>
        </p:spPr>
        <p:txBody>
          <a:bodyPr>
            <a:normAutofit/>
          </a:bodyPr>
          <a:lstStyle/>
          <a:p>
            <a:r>
              <a:rPr lang="en-US" sz="1600" dirty="0"/>
              <a:t>Messages are simply byte arrays and the developers can use them to store any object in any format – with String, JSON, and Avro the most common. </a:t>
            </a:r>
            <a:endParaRPr lang="en-US" sz="1600" dirty="0" smtClean="0"/>
          </a:p>
          <a:p>
            <a:r>
              <a:rPr lang="en-US" sz="1600" dirty="0" smtClean="0"/>
              <a:t>It </a:t>
            </a:r>
            <a:r>
              <a:rPr lang="en-US" sz="1600" dirty="0"/>
              <a:t>is possible to attach a key to each message, in which case the producer guarantees that all messages with the same key will arrive to the same partition</a:t>
            </a:r>
            <a:r>
              <a:rPr lang="en-US" sz="1600" dirty="0" smtClean="0"/>
              <a:t>.</a:t>
            </a:r>
          </a:p>
          <a:p>
            <a:r>
              <a:rPr lang="en-US" sz="1600" dirty="0"/>
              <a:t>When consuming from a topic, it is possible to configure a consumer group with multiple consumers. </a:t>
            </a:r>
            <a:endParaRPr lang="en-US" sz="1600" dirty="0" smtClean="0"/>
          </a:p>
          <a:p>
            <a:r>
              <a:rPr lang="en-US" sz="1600" dirty="0"/>
              <a:t>Each consumer in a consumer group will read messages from a unique subset of partitions in each topic they subscribe to, so each message is delivered to one consumer in the group, and all messages with the same key arrive at the same consumer</a:t>
            </a:r>
            <a:r>
              <a:rPr lang="en-US" sz="1600" dirty="0" smtClean="0"/>
              <a:t>.</a:t>
            </a:r>
          </a:p>
          <a:p>
            <a:r>
              <a:rPr lang="en-US" sz="1600" dirty="0" err="1" smtClean="0"/>
              <a:t>Règles</a:t>
            </a:r>
            <a:r>
              <a:rPr lang="en-US" sz="1600" dirty="0" smtClean="0"/>
              <a:t> de </a:t>
            </a:r>
            <a:r>
              <a:rPr lang="en-US" sz="1600" dirty="0" err="1" smtClean="0"/>
              <a:t>calcul</a:t>
            </a:r>
            <a:r>
              <a:rPr lang="en-US" sz="1600" dirty="0" smtClean="0"/>
              <a:t> des partitions : </a:t>
            </a:r>
          </a:p>
          <a:p>
            <a:pPr lvl="1"/>
            <a:r>
              <a:rPr lang="en-US" sz="1100" dirty="0" smtClean="0"/>
              <a:t>t : </a:t>
            </a:r>
            <a:r>
              <a:rPr lang="en-US" sz="1100" dirty="0" err="1" smtClean="0"/>
              <a:t>Débit</a:t>
            </a:r>
            <a:r>
              <a:rPr lang="en-US" sz="1100" dirty="0" smtClean="0"/>
              <a:t> </a:t>
            </a:r>
            <a:r>
              <a:rPr lang="en-US" sz="1100" dirty="0" err="1" smtClean="0"/>
              <a:t>cible</a:t>
            </a:r>
            <a:endParaRPr lang="en-US" sz="1100" dirty="0" smtClean="0"/>
          </a:p>
          <a:p>
            <a:pPr lvl="1"/>
            <a:r>
              <a:rPr lang="en-US" sz="1100" dirty="0" smtClean="0"/>
              <a:t>p : </a:t>
            </a:r>
            <a:r>
              <a:rPr lang="en-US" sz="1100" dirty="0" err="1" smtClean="0"/>
              <a:t>Débit</a:t>
            </a:r>
            <a:r>
              <a:rPr lang="en-US" sz="1100" dirty="0" smtClean="0"/>
              <a:t> </a:t>
            </a:r>
            <a:r>
              <a:rPr lang="en-US" sz="1100" dirty="0" err="1" smtClean="0"/>
              <a:t>constatée</a:t>
            </a:r>
            <a:r>
              <a:rPr lang="en-US" sz="1100" dirty="0" smtClean="0"/>
              <a:t> de production sur </a:t>
            </a:r>
            <a:r>
              <a:rPr lang="en-US" sz="1100" dirty="0" err="1" smtClean="0"/>
              <a:t>une</a:t>
            </a:r>
            <a:r>
              <a:rPr lang="en-US" sz="1100" dirty="0"/>
              <a:t> partition </a:t>
            </a:r>
            <a:endParaRPr lang="en-US" sz="1100" dirty="0" smtClean="0"/>
          </a:p>
          <a:p>
            <a:pPr lvl="2"/>
            <a:r>
              <a:rPr lang="en-US" sz="1100" dirty="0" smtClean="0"/>
              <a:t>(</a:t>
            </a:r>
            <a:r>
              <a:rPr lang="en-US" sz="1100" dirty="0"/>
              <a:t>The per-partition throughput that one can achieve on the producer depends on configurations such as the batching size, compression codec, type of acknowledgement, replication factor, etc. However, in general, one can produce at 10s of MB/sec on just a single partition as shown in this </a:t>
            </a:r>
            <a:r>
              <a:rPr lang="en-US" sz="1100" dirty="0">
                <a:hlinkClick r:id="rId2"/>
              </a:rPr>
              <a:t>benchmark</a:t>
            </a:r>
            <a:r>
              <a:rPr lang="en-US" sz="1100" dirty="0" smtClean="0"/>
              <a:t>.)</a:t>
            </a:r>
          </a:p>
          <a:p>
            <a:pPr lvl="1"/>
            <a:r>
              <a:rPr lang="en-US" sz="1100" dirty="0" smtClean="0"/>
              <a:t>c : </a:t>
            </a:r>
            <a:r>
              <a:rPr lang="en-US" sz="1100" dirty="0" err="1" smtClean="0"/>
              <a:t>Débit</a:t>
            </a:r>
            <a:r>
              <a:rPr lang="en-US" sz="1100" dirty="0" smtClean="0"/>
              <a:t> </a:t>
            </a:r>
            <a:r>
              <a:rPr lang="en-US" sz="1100" dirty="0" err="1" smtClean="0"/>
              <a:t>constatée</a:t>
            </a:r>
            <a:r>
              <a:rPr lang="en-US" sz="1100" dirty="0" smtClean="0"/>
              <a:t> de </a:t>
            </a:r>
            <a:r>
              <a:rPr lang="en-US" sz="1100" dirty="0" err="1" smtClean="0"/>
              <a:t>consommation</a:t>
            </a:r>
            <a:r>
              <a:rPr lang="en-US" sz="1100" dirty="0" smtClean="0"/>
              <a:t> sur </a:t>
            </a:r>
            <a:r>
              <a:rPr lang="en-US" sz="1100" dirty="0" err="1" smtClean="0"/>
              <a:t>une</a:t>
            </a:r>
            <a:r>
              <a:rPr lang="en-US" sz="1100" dirty="0" smtClean="0"/>
              <a:t> partition</a:t>
            </a:r>
          </a:p>
          <a:p>
            <a:pPr lvl="2"/>
            <a:r>
              <a:rPr lang="en-US" sz="1100" dirty="0"/>
              <a:t>The consumer throughput is often application dependent since it corresponds to how fast the consumer logic can process each message. </a:t>
            </a:r>
          </a:p>
          <a:p>
            <a:pPr lvl="1"/>
            <a:r>
              <a:rPr lang="en-US" sz="1100" dirty="0" err="1"/>
              <a:t>N</a:t>
            </a:r>
            <a:r>
              <a:rPr lang="en-US" sz="1100" dirty="0" err="1" smtClean="0"/>
              <a:t>ombre</a:t>
            </a:r>
            <a:r>
              <a:rPr lang="en-US" sz="1100" dirty="0" smtClean="0"/>
              <a:t> de partition = max(t/</a:t>
            </a:r>
            <a:r>
              <a:rPr lang="en-US" sz="1100" dirty="0" err="1" smtClean="0"/>
              <a:t>p,t</a:t>
            </a:r>
            <a:r>
              <a:rPr lang="en-US" sz="1100" dirty="0" smtClean="0"/>
              <a:t>/c)</a:t>
            </a:r>
          </a:p>
          <a:p>
            <a:pPr lvl="1"/>
            <a:r>
              <a:rPr lang="en-US" sz="1100" dirty="0" smtClean="0"/>
              <a:t>ex : p=5Mo/s | c=10Mo/s  | t = 5Mo/s =&gt; </a:t>
            </a:r>
            <a:r>
              <a:rPr lang="en-US" sz="1100" dirty="0" err="1" smtClean="0"/>
              <a:t>nb</a:t>
            </a:r>
            <a:r>
              <a:rPr lang="en-US" sz="1100" dirty="0" smtClean="0"/>
              <a:t> de partition = max(5/5,5/10) = 1</a:t>
            </a:r>
          </a:p>
          <a:p>
            <a:pPr lvl="1"/>
            <a:r>
              <a:rPr lang="en-US" sz="1100" dirty="0"/>
              <a:t>ex : p=5Mo/s | c=10Mo/s  | t = </a:t>
            </a:r>
            <a:r>
              <a:rPr lang="en-US" sz="1100" dirty="0" smtClean="0"/>
              <a:t>100Mo/s </a:t>
            </a:r>
            <a:r>
              <a:rPr lang="en-US" sz="1100" dirty="0"/>
              <a:t>=&gt; </a:t>
            </a:r>
            <a:r>
              <a:rPr lang="en-US" sz="1100" dirty="0" err="1"/>
              <a:t>nb</a:t>
            </a:r>
            <a:r>
              <a:rPr lang="en-US" sz="1100" dirty="0"/>
              <a:t> de partition = </a:t>
            </a:r>
            <a:r>
              <a:rPr lang="en-US" sz="1100" dirty="0" smtClean="0"/>
              <a:t>max(100/5,100/10</a:t>
            </a:r>
            <a:r>
              <a:rPr lang="en-US" sz="1100" dirty="0"/>
              <a:t>) = </a:t>
            </a:r>
            <a:r>
              <a:rPr lang="en-US" sz="1100" dirty="0" smtClean="0"/>
              <a:t>20</a:t>
            </a:r>
          </a:p>
          <a:p>
            <a:pPr lvl="1"/>
            <a:r>
              <a:rPr lang="en-US" sz="1100" dirty="0"/>
              <a:t>ex : </a:t>
            </a:r>
            <a:r>
              <a:rPr lang="en-US" sz="1100" dirty="0" smtClean="0"/>
              <a:t>p=10Mo/s </a:t>
            </a:r>
            <a:r>
              <a:rPr lang="en-US" sz="1100" dirty="0"/>
              <a:t>| </a:t>
            </a:r>
            <a:r>
              <a:rPr lang="en-US" sz="1100" dirty="0" smtClean="0"/>
              <a:t>c=5Mo/s  </a:t>
            </a:r>
            <a:r>
              <a:rPr lang="en-US" sz="1100" dirty="0"/>
              <a:t>| t = 100Mo/s =&gt; </a:t>
            </a:r>
            <a:r>
              <a:rPr lang="en-US" sz="1100" dirty="0" err="1"/>
              <a:t>nb</a:t>
            </a:r>
            <a:r>
              <a:rPr lang="en-US" sz="1100" dirty="0"/>
              <a:t> de partition = </a:t>
            </a:r>
            <a:r>
              <a:rPr lang="en-US" sz="1100" dirty="0" smtClean="0"/>
              <a:t>max(100/10,100/15) </a:t>
            </a:r>
            <a:r>
              <a:rPr lang="en-US" sz="1100" dirty="0"/>
              <a:t>= </a:t>
            </a:r>
            <a:r>
              <a:rPr lang="en-US" sz="1100" dirty="0" smtClean="0"/>
              <a:t>20</a:t>
            </a:r>
          </a:p>
          <a:p>
            <a:pPr lvl="2"/>
            <a:endParaRPr lang="en-US" sz="1000" dirty="0" smtClean="0"/>
          </a:p>
          <a:p>
            <a:pPr lvl="1"/>
            <a:endParaRPr lang="fr-FR" sz="1000" dirty="0"/>
          </a:p>
        </p:txBody>
      </p:sp>
      <p:sp>
        <p:nvSpPr>
          <p:cNvPr id="5" name="Espace réservé du texte 2"/>
          <p:cNvSpPr txBox="1">
            <a:spLocks/>
          </p:cNvSpPr>
          <p:nvPr/>
        </p:nvSpPr>
        <p:spPr>
          <a:xfrm>
            <a:off x="107504" y="5229200"/>
            <a:ext cx="8712968" cy="1520130"/>
          </a:xfrm>
          <a:prstGeom prst="rect">
            <a:avLst/>
          </a:prstGeom>
          <a:solidFill>
            <a:schemeClr val="bg1"/>
          </a:solidFill>
        </p:spPr>
        <p:txBody>
          <a:bodyPr vert="horz" lIns="0" tIns="0" rIns="0" bIns="0" rtlCol="0">
            <a:noAutofit/>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lang="fr-FR" sz="1800" kern="120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solidFill>
                  <a:srgbClr val="FF0000"/>
                </a:solidFill>
              </a:rPr>
              <a:t>Les </a:t>
            </a:r>
            <a:r>
              <a:rPr lang="en-US" sz="1400" dirty="0" err="1" smtClean="0">
                <a:solidFill>
                  <a:srgbClr val="FF0000"/>
                </a:solidFill>
              </a:rPr>
              <a:t>règles</a:t>
            </a:r>
            <a:r>
              <a:rPr lang="en-US" sz="1400" dirty="0" smtClean="0">
                <a:solidFill>
                  <a:srgbClr val="FF0000"/>
                </a:solidFill>
              </a:rPr>
              <a:t> pour </a:t>
            </a:r>
            <a:r>
              <a:rPr lang="en-US" sz="1400" dirty="0" err="1" smtClean="0">
                <a:solidFill>
                  <a:srgbClr val="FF0000"/>
                </a:solidFill>
              </a:rPr>
              <a:t>déterminer</a:t>
            </a:r>
            <a:r>
              <a:rPr lang="en-US" sz="1400" dirty="0" smtClean="0">
                <a:solidFill>
                  <a:srgbClr val="FF0000"/>
                </a:solidFill>
              </a:rPr>
              <a:t> un </a:t>
            </a:r>
            <a:r>
              <a:rPr lang="en-US" sz="1400" dirty="0" err="1" smtClean="0">
                <a:solidFill>
                  <a:srgbClr val="FF0000"/>
                </a:solidFill>
              </a:rPr>
              <a:t>nombre</a:t>
            </a:r>
            <a:r>
              <a:rPr lang="en-US" sz="1400" dirty="0" smtClean="0">
                <a:solidFill>
                  <a:srgbClr val="FF0000"/>
                </a:solidFill>
              </a:rPr>
              <a:t> de partition de </a:t>
            </a:r>
            <a:r>
              <a:rPr lang="en-US" sz="1400" dirty="0" err="1" smtClean="0">
                <a:solidFill>
                  <a:srgbClr val="FF0000"/>
                </a:solidFill>
              </a:rPr>
              <a:t>départ</a:t>
            </a:r>
            <a:r>
              <a:rPr lang="en-US" sz="1400" dirty="0" smtClean="0">
                <a:solidFill>
                  <a:srgbClr val="FF0000"/>
                </a:solidFill>
              </a:rPr>
              <a:t> : </a:t>
            </a:r>
          </a:p>
          <a:p>
            <a:pPr lvl="1"/>
            <a:r>
              <a:rPr lang="en-US" sz="1200" dirty="0" err="1" smtClean="0"/>
              <a:t>Définir</a:t>
            </a:r>
            <a:r>
              <a:rPr lang="en-US" sz="1200" dirty="0" smtClean="0"/>
              <a:t> un </a:t>
            </a:r>
            <a:r>
              <a:rPr lang="en-US" sz="1200" dirty="0" err="1" smtClean="0"/>
              <a:t>débit</a:t>
            </a:r>
            <a:r>
              <a:rPr lang="en-US" sz="1200" dirty="0" smtClean="0"/>
              <a:t> </a:t>
            </a:r>
            <a:r>
              <a:rPr lang="en-US" sz="1200" dirty="0" err="1" smtClean="0"/>
              <a:t>cible</a:t>
            </a:r>
            <a:r>
              <a:rPr lang="en-US" sz="1200" dirty="0" smtClean="0"/>
              <a:t> sur le long </a:t>
            </a:r>
            <a:r>
              <a:rPr lang="en-US" sz="1200" dirty="0" err="1" smtClean="0"/>
              <a:t>terme</a:t>
            </a:r>
            <a:r>
              <a:rPr lang="en-US" sz="1200" dirty="0" smtClean="0"/>
              <a:t> (pour </a:t>
            </a:r>
            <a:r>
              <a:rPr lang="en-US" sz="1200" dirty="0" err="1" smtClean="0"/>
              <a:t>éviter</a:t>
            </a:r>
            <a:r>
              <a:rPr lang="en-US" sz="1200" dirty="0" smtClean="0"/>
              <a:t> les </a:t>
            </a:r>
            <a:r>
              <a:rPr lang="en-US" sz="1200" dirty="0" err="1" smtClean="0"/>
              <a:t>problèmes</a:t>
            </a:r>
            <a:r>
              <a:rPr lang="en-US" sz="1200" dirty="0" smtClean="0"/>
              <a:t> </a:t>
            </a:r>
            <a:r>
              <a:rPr lang="en-US" sz="1200" dirty="0" err="1" smtClean="0"/>
              <a:t>liés</a:t>
            </a:r>
            <a:r>
              <a:rPr lang="en-US" sz="1200" dirty="0" smtClean="0"/>
              <a:t> à </a:t>
            </a:r>
            <a:r>
              <a:rPr lang="en-US" sz="1200" dirty="0" err="1" smtClean="0"/>
              <a:t>l’augmentation</a:t>
            </a:r>
            <a:r>
              <a:rPr lang="en-US" sz="1200" dirty="0" smtClean="0"/>
              <a:t> du </a:t>
            </a:r>
            <a:r>
              <a:rPr lang="en-US" sz="1200" dirty="0" err="1" smtClean="0"/>
              <a:t>nombre</a:t>
            </a:r>
            <a:r>
              <a:rPr lang="en-US" sz="1200" dirty="0" smtClean="0"/>
              <a:t> de partition </a:t>
            </a:r>
            <a:r>
              <a:rPr lang="en-US" sz="1200" dirty="0" err="1" smtClean="0"/>
              <a:t>en</a:t>
            </a:r>
            <a:r>
              <a:rPr lang="en-US" sz="1200" dirty="0" smtClean="0"/>
              <a:t> </a:t>
            </a:r>
            <a:r>
              <a:rPr lang="en-US" sz="1200" dirty="0" err="1" smtClean="0"/>
              <a:t>cours</a:t>
            </a:r>
            <a:r>
              <a:rPr lang="en-US" sz="1200" dirty="0" smtClean="0"/>
              <a:t> de route d’un topic, </a:t>
            </a:r>
            <a:r>
              <a:rPr lang="en-US" sz="1200" dirty="0" err="1" smtClean="0"/>
              <a:t>cf</a:t>
            </a:r>
            <a:r>
              <a:rPr lang="en-US" sz="1200" dirty="0" smtClean="0"/>
              <a:t> /!\ slide </a:t>
            </a:r>
            <a:r>
              <a:rPr lang="en-US" sz="1200" dirty="0" err="1" smtClean="0"/>
              <a:t>suivante</a:t>
            </a:r>
            <a:r>
              <a:rPr lang="en-US" sz="1200" dirty="0" smtClean="0"/>
              <a:t>) et </a:t>
            </a:r>
            <a:r>
              <a:rPr lang="en-US" sz="1200" dirty="0" err="1" smtClean="0"/>
              <a:t>appliquer</a:t>
            </a:r>
            <a:r>
              <a:rPr lang="en-US" sz="1200" dirty="0" smtClean="0"/>
              <a:t> les </a:t>
            </a:r>
            <a:r>
              <a:rPr lang="en-US" sz="1200" dirty="0" err="1" smtClean="0"/>
              <a:t>règles</a:t>
            </a:r>
            <a:r>
              <a:rPr lang="en-US" sz="1200" dirty="0" smtClean="0"/>
              <a:t> de </a:t>
            </a:r>
            <a:r>
              <a:rPr lang="en-US" sz="1200" dirty="0" err="1" smtClean="0"/>
              <a:t>calcul</a:t>
            </a:r>
            <a:r>
              <a:rPr lang="en-US" sz="1200" dirty="0" smtClean="0"/>
              <a:t> ci-</a:t>
            </a:r>
            <a:r>
              <a:rPr lang="en-US" sz="1200" dirty="0" err="1" smtClean="0"/>
              <a:t>dessus</a:t>
            </a:r>
            <a:r>
              <a:rPr lang="en-US" sz="1200" dirty="0" smtClean="0"/>
              <a:t>.</a:t>
            </a:r>
          </a:p>
          <a:p>
            <a:pPr lvl="1"/>
            <a:r>
              <a:rPr lang="en-US" sz="1200" dirty="0" smtClean="0"/>
              <a:t>Limiter le </a:t>
            </a:r>
            <a:r>
              <a:rPr lang="en-US" sz="1200" dirty="0" err="1" smtClean="0"/>
              <a:t>nombre</a:t>
            </a:r>
            <a:r>
              <a:rPr lang="en-US" sz="1200" dirty="0" smtClean="0"/>
              <a:t> de partition par broker (tout topic </a:t>
            </a:r>
            <a:r>
              <a:rPr lang="en-US" sz="1200" dirty="0" err="1" smtClean="0"/>
              <a:t>confondu</a:t>
            </a:r>
            <a:r>
              <a:rPr lang="en-US" sz="1200" dirty="0" smtClean="0"/>
              <a:t>) : 100 x  </a:t>
            </a:r>
            <a:r>
              <a:rPr lang="en-US" sz="1200" dirty="0" err="1" smtClean="0"/>
              <a:t>nb</a:t>
            </a:r>
            <a:r>
              <a:rPr lang="en-US" sz="1200" dirty="0" smtClean="0"/>
              <a:t> de brokers  x </a:t>
            </a:r>
            <a:r>
              <a:rPr lang="en-US" sz="1200" dirty="0" err="1" smtClean="0"/>
              <a:t>nb</a:t>
            </a:r>
            <a:r>
              <a:rPr lang="en-US" sz="1200" dirty="0" smtClean="0"/>
              <a:t> de replicas</a:t>
            </a:r>
            <a:endParaRPr lang="en-US" sz="1200" dirty="0"/>
          </a:p>
        </p:txBody>
      </p:sp>
    </p:spTree>
    <p:extLst>
      <p:ext uri="{BB962C8B-B14F-4D97-AF65-F5344CB8AC3E}">
        <p14:creationId xmlns:p14="http://schemas.microsoft.com/office/powerpoint/2010/main" val="635870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107504" y="188640"/>
            <a:ext cx="8712968" cy="6120680"/>
          </a:xfrm>
          <a:solidFill>
            <a:schemeClr val="bg1"/>
          </a:solidFill>
        </p:spPr>
        <p:txBody>
          <a:bodyPr>
            <a:noAutofit/>
          </a:bodyPr>
          <a:lstStyle/>
          <a:p>
            <a:r>
              <a:rPr lang="en-US" sz="1100" dirty="0"/>
              <a:t>Lots of Partitions </a:t>
            </a:r>
            <a:r>
              <a:rPr lang="en-US" sz="1100" dirty="0" smtClean="0"/>
              <a:t> Pros and cons : </a:t>
            </a:r>
            <a:endParaRPr lang="en-US" sz="1100" dirty="0"/>
          </a:p>
          <a:p>
            <a:pPr lvl="1"/>
            <a:r>
              <a:rPr lang="en-US" sz="1050" b="1" dirty="0"/>
              <a:t>+</a:t>
            </a:r>
            <a:r>
              <a:rPr lang="en-US" sz="1050" dirty="0"/>
              <a:t> Writes to different partitions can be done fully in parallel. So expensive operations such as compression can utilize more hardware resources</a:t>
            </a:r>
            <a:r>
              <a:rPr lang="en-US" sz="1050" dirty="0" smtClean="0"/>
              <a:t>.</a:t>
            </a:r>
          </a:p>
          <a:p>
            <a:pPr lvl="1"/>
            <a:endParaRPr lang="en-US" sz="1050" dirty="0"/>
          </a:p>
          <a:p>
            <a:pPr lvl="1"/>
            <a:r>
              <a:rPr lang="en-US" sz="1050" b="1" dirty="0"/>
              <a:t>+</a:t>
            </a:r>
            <a:r>
              <a:rPr lang="en-US" sz="1050" dirty="0"/>
              <a:t> The degree of parallelism in the consumer (within a consumer group) is bounded by the number of partitions being consumed. Therefore, in general, the more partitions there are in a Kafka cluster, the higher the throughput one can achieve</a:t>
            </a:r>
            <a:r>
              <a:rPr lang="en-US" sz="1050" dirty="0" smtClean="0"/>
              <a:t>.</a:t>
            </a:r>
          </a:p>
          <a:p>
            <a:pPr lvl="1"/>
            <a:endParaRPr lang="en-US" sz="1050" dirty="0"/>
          </a:p>
          <a:p>
            <a:pPr lvl="1"/>
            <a:r>
              <a:rPr lang="en-US" sz="1050" b="1" dirty="0"/>
              <a:t>/!\</a:t>
            </a:r>
            <a:r>
              <a:rPr lang="en-US" sz="1050" dirty="0"/>
              <a:t>   When publishing a keyed message, Kafka deterministically maps the message to a partition based on the hash of the key. This provides a guarantee that messages with the same key are always routed to the same partition. This guarantee can be important for certain applications since messages within a partition are always delivered in order to the consumer. If the number of partitions changes, such a guarantee may no longer hold. To avoid this situation, a common practice is to over-partition a bit. Basically, you determine the number of partitions based on a future target throughput, say for one or two years later. Initially, you can just have a small Kafka cluster based on your current throughput. Over time, you can add more brokers to the cluster and proportionally move a subset of the existing partitions to the new brokers (which can be done online). This way, you can keep up with the throughput growth without breaking the semantics in the application when keys are </a:t>
            </a:r>
            <a:r>
              <a:rPr lang="en-US" sz="1050" dirty="0" smtClean="0"/>
              <a:t>used</a:t>
            </a:r>
          </a:p>
          <a:p>
            <a:pPr lvl="1"/>
            <a:endParaRPr lang="en-US" sz="1050" dirty="0"/>
          </a:p>
          <a:p>
            <a:pPr lvl="1"/>
            <a:r>
              <a:rPr lang="en-US" sz="1050" b="1" dirty="0"/>
              <a:t>-</a:t>
            </a:r>
            <a:r>
              <a:rPr lang="en-US" sz="1050" dirty="0"/>
              <a:t> Requires More Open File Handles : The more partitions, the higher the broker needs to configure the open file (data and index) handle limit in the underlying operating system. This is mostly just a configuration issue</a:t>
            </a:r>
            <a:r>
              <a:rPr lang="en-US" sz="1050" dirty="0" smtClean="0"/>
              <a:t>.</a:t>
            </a:r>
          </a:p>
          <a:p>
            <a:pPr lvl="1"/>
            <a:endParaRPr lang="en-US" sz="1050" dirty="0"/>
          </a:p>
          <a:p>
            <a:pPr lvl="1"/>
            <a:r>
              <a:rPr lang="en-US" sz="1050" dirty="0"/>
              <a:t>- May Increase Unavailability : In case of a broker crash, the </a:t>
            </a:r>
            <a:r>
              <a:rPr lang="en-US" sz="1050" dirty="0" err="1"/>
              <a:t>kafka</a:t>
            </a:r>
            <a:r>
              <a:rPr lang="en-US" sz="1050" dirty="0"/>
              <a:t> broker designated at controller should elect the leader of each partition of the crashed broker</a:t>
            </a:r>
            <a:r>
              <a:rPr lang="en-US" sz="1050" dirty="0" smtClean="0"/>
              <a:t>.</a:t>
            </a:r>
            <a:endParaRPr lang="en-US" sz="1050" dirty="0"/>
          </a:p>
          <a:p>
            <a:pPr lvl="2"/>
            <a:r>
              <a:rPr lang="en-US" sz="1050" dirty="0"/>
              <a:t>In case of a clean shut down, the controller will proactively move the leaders one at a time =&gt; not much of delays</a:t>
            </a:r>
          </a:p>
          <a:p>
            <a:pPr lvl="2"/>
            <a:r>
              <a:rPr lang="en-US" sz="1050" dirty="0"/>
              <a:t>In case of a unclean shut down (kill-9), all the leaders are to be re-elected one at a time (=5ms per election x 1000 </a:t>
            </a:r>
            <a:r>
              <a:rPr lang="en-US" sz="1050" dirty="0" err="1"/>
              <a:t>parition</a:t>
            </a:r>
            <a:r>
              <a:rPr lang="en-US" sz="1050" dirty="0"/>
              <a:t> = 5sec)</a:t>
            </a:r>
          </a:p>
          <a:p>
            <a:pPr lvl="2"/>
            <a:r>
              <a:rPr lang="en-US" sz="1050" dirty="0"/>
              <a:t>In case the crashed </a:t>
            </a:r>
            <a:r>
              <a:rPr lang="en-US" sz="1050" dirty="0" err="1"/>
              <a:t>kafka</a:t>
            </a:r>
            <a:r>
              <a:rPr lang="en-US" sz="1050" dirty="0"/>
              <a:t> is the controller,  the new controller needs to retrieve some metadata for each partition from </a:t>
            </a:r>
            <a:r>
              <a:rPr lang="en-US" sz="1050" dirty="0" err="1"/>
              <a:t>zookeper</a:t>
            </a:r>
            <a:r>
              <a:rPr lang="en-US" sz="1050" dirty="0"/>
              <a:t>. (=2ms per partition x 1000 partitions = 2 sec of delay to add</a:t>
            </a:r>
            <a:r>
              <a:rPr lang="en-US" sz="1050" dirty="0" smtClean="0"/>
              <a:t>)</a:t>
            </a:r>
          </a:p>
          <a:p>
            <a:pPr lvl="2"/>
            <a:endParaRPr lang="en-US" sz="1050" dirty="0"/>
          </a:p>
          <a:p>
            <a:pPr lvl="1"/>
            <a:r>
              <a:rPr lang="en-US" sz="1050" dirty="0"/>
              <a:t>- May Increase End-to-end Latency : La </a:t>
            </a:r>
            <a:r>
              <a:rPr lang="en-US" sz="1050" dirty="0" err="1"/>
              <a:t>réplication</a:t>
            </a:r>
            <a:r>
              <a:rPr lang="en-US" sz="1050" dirty="0"/>
              <a:t> de 1000 </a:t>
            </a:r>
            <a:r>
              <a:rPr lang="en-US" sz="1050" dirty="0" err="1"/>
              <a:t>paritions</a:t>
            </a:r>
            <a:r>
              <a:rPr lang="en-US" sz="1050" dirty="0"/>
              <a:t> d’un </a:t>
            </a:r>
            <a:r>
              <a:rPr lang="en-US" sz="1050" dirty="0" err="1"/>
              <a:t>cluter</a:t>
            </a:r>
            <a:r>
              <a:rPr lang="en-US" sz="1050" dirty="0"/>
              <a:t> à un </a:t>
            </a:r>
            <a:r>
              <a:rPr lang="en-US" sz="1050" dirty="0" err="1"/>
              <a:t>autre</a:t>
            </a:r>
            <a:r>
              <a:rPr lang="en-US" sz="1050" dirty="0"/>
              <a:t> </a:t>
            </a:r>
            <a:r>
              <a:rPr lang="en-US" sz="1050" dirty="0" err="1"/>
              <a:t>est</a:t>
            </a:r>
            <a:r>
              <a:rPr lang="en-US" sz="1050" dirty="0"/>
              <a:t> </a:t>
            </a:r>
            <a:r>
              <a:rPr lang="en-US" sz="1050" dirty="0" err="1"/>
              <a:t>assuré</a:t>
            </a:r>
            <a:r>
              <a:rPr lang="en-US" sz="1050" dirty="0"/>
              <a:t> par un </a:t>
            </a:r>
            <a:r>
              <a:rPr lang="en-US" sz="1050" dirty="0" err="1"/>
              <a:t>seul</a:t>
            </a:r>
            <a:r>
              <a:rPr lang="en-US" sz="1050" dirty="0"/>
              <a:t> thread et </a:t>
            </a:r>
            <a:r>
              <a:rPr lang="en-US" sz="1050" dirty="0" err="1"/>
              <a:t>peut</a:t>
            </a:r>
            <a:r>
              <a:rPr lang="en-US" sz="1050" dirty="0"/>
              <a:t> </a:t>
            </a:r>
            <a:r>
              <a:rPr lang="en-US" sz="1050" dirty="0" err="1"/>
              <a:t>prendre</a:t>
            </a:r>
            <a:r>
              <a:rPr lang="en-US" sz="1050" dirty="0"/>
              <a:t> </a:t>
            </a:r>
            <a:r>
              <a:rPr lang="en-US" sz="1050" dirty="0" err="1"/>
              <a:t>jusqu’à</a:t>
            </a:r>
            <a:r>
              <a:rPr lang="en-US" sz="1050" dirty="0"/>
              <a:t> 20ms. </a:t>
            </a:r>
            <a:r>
              <a:rPr lang="en-US" sz="1050" dirty="0" err="1"/>
              <a:t>Donc</a:t>
            </a:r>
            <a:r>
              <a:rPr lang="en-US" sz="1050" dirty="0"/>
              <a:t> plus </a:t>
            </a:r>
            <a:r>
              <a:rPr lang="en-US" sz="1050" dirty="0" err="1"/>
              <a:t>il</a:t>
            </a:r>
            <a:r>
              <a:rPr lang="en-US" sz="1050" dirty="0"/>
              <a:t> y a de partitions, plus </a:t>
            </a:r>
            <a:r>
              <a:rPr lang="en-US" sz="1050" dirty="0" err="1"/>
              <a:t>il</a:t>
            </a:r>
            <a:r>
              <a:rPr lang="en-US" sz="1050" dirty="0"/>
              <a:t> </a:t>
            </a:r>
            <a:r>
              <a:rPr lang="en-US" sz="1050" dirty="0" err="1"/>
              <a:t>ya</a:t>
            </a:r>
            <a:r>
              <a:rPr lang="en-US" sz="1050" dirty="0"/>
              <a:t> de </a:t>
            </a:r>
            <a:r>
              <a:rPr lang="en-US" sz="1050" dirty="0" err="1"/>
              <a:t>replcations</a:t>
            </a:r>
            <a:r>
              <a:rPr lang="en-US" sz="1050" dirty="0"/>
              <a:t> de partitions. Or un message ne </a:t>
            </a:r>
            <a:r>
              <a:rPr lang="en-US" sz="1050" dirty="0" err="1"/>
              <a:t>peut</a:t>
            </a:r>
            <a:r>
              <a:rPr lang="en-US" sz="1050" dirty="0"/>
              <a:t> </a:t>
            </a:r>
            <a:r>
              <a:rPr lang="en-US" sz="1050" dirty="0" err="1"/>
              <a:t>être</a:t>
            </a:r>
            <a:r>
              <a:rPr lang="en-US" sz="1050" dirty="0"/>
              <a:t> </a:t>
            </a:r>
            <a:r>
              <a:rPr lang="en-US" sz="1050" dirty="0" err="1"/>
              <a:t>lu</a:t>
            </a:r>
            <a:r>
              <a:rPr lang="en-US" sz="1050" dirty="0"/>
              <a:t> </a:t>
            </a:r>
            <a:r>
              <a:rPr lang="en-US" sz="1050" dirty="0" err="1"/>
              <a:t>qu’à</a:t>
            </a:r>
            <a:r>
              <a:rPr lang="en-US" sz="1050" dirty="0"/>
              <a:t> </a:t>
            </a:r>
            <a:r>
              <a:rPr lang="en-US" sz="1050" dirty="0" err="1"/>
              <a:t>partir</a:t>
            </a:r>
            <a:r>
              <a:rPr lang="en-US" sz="1050" dirty="0"/>
              <a:t> de son commit (</a:t>
            </a:r>
            <a:r>
              <a:rPr lang="en-US" sz="1050" dirty="0" err="1"/>
              <a:t>c’est</a:t>
            </a:r>
            <a:r>
              <a:rPr lang="en-US" sz="1050" dirty="0"/>
              <a:t> à dire que </a:t>
            </a:r>
            <a:r>
              <a:rPr lang="en-US" sz="1050" dirty="0" err="1"/>
              <a:t>toutes</a:t>
            </a:r>
            <a:r>
              <a:rPr lang="en-US" sz="1050" dirty="0"/>
              <a:t> les </a:t>
            </a:r>
            <a:r>
              <a:rPr lang="en-US" sz="1050" dirty="0" err="1"/>
              <a:t>réplications</a:t>
            </a:r>
            <a:r>
              <a:rPr lang="en-US" sz="1050" dirty="0"/>
              <a:t> </a:t>
            </a:r>
            <a:r>
              <a:rPr lang="en-US" sz="1050" dirty="0" err="1"/>
              <a:t>sont</a:t>
            </a:r>
            <a:r>
              <a:rPr lang="en-US" sz="1050" dirty="0"/>
              <a:t> </a:t>
            </a:r>
            <a:r>
              <a:rPr lang="en-US" sz="1050" dirty="0" err="1"/>
              <a:t>faites</a:t>
            </a:r>
            <a:r>
              <a:rPr lang="en-US" sz="1050" dirty="0"/>
              <a:t>) Ce qui </a:t>
            </a:r>
            <a:r>
              <a:rPr lang="en-US" sz="1050" dirty="0" err="1"/>
              <a:t>peut</a:t>
            </a:r>
            <a:r>
              <a:rPr lang="en-US" sz="1050" dirty="0"/>
              <a:t> </a:t>
            </a:r>
            <a:r>
              <a:rPr lang="en-US" sz="1050" dirty="0" err="1"/>
              <a:t>donc</a:t>
            </a:r>
            <a:r>
              <a:rPr lang="en-US" sz="1050" dirty="0"/>
              <a:t> </a:t>
            </a:r>
            <a:r>
              <a:rPr lang="en-US" sz="1050" dirty="0" err="1"/>
              <a:t>rallonger</a:t>
            </a:r>
            <a:r>
              <a:rPr lang="en-US" sz="1050" dirty="0"/>
              <a:t> le temps de transmission du message de bout </a:t>
            </a:r>
            <a:r>
              <a:rPr lang="en-US" sz="1050" dirty="0" err="1"/>
              <a:t>en</a:t>
            </a:r>
            <a:r>
              <a:rPr lang="en-US" sz="1050" dirty="0"/>
              <a:t> bout. Ce temps de </a:t>
            </a:r>
            <a:r>
              <a:rPr lang="en-US" sz="1050" dirty="0" err="1"/>
              <a:t>latence</a:t>
            </a:r>
            <a:r>
              <a:rPr lang="en-US" sz="1050" dirty="0"/>
              <a:t> </a:t>
            </a:r>
            <a:r>
              <a:rPr lang="en-US" sz="1050" dirty="0" err="1"/>
              <a:t>peut</a:t>
            </a:r>
            <a:r>
              <a:rPr lang="en-US" sz="1050" dirty="0"/>
              <a:t> </a:t>
            </a:r>
            <a:r>
              <a:rPr lang="en-US" sz="1050" dirty="0" err="1"/>
              <a:t>être</a:t>
            </a:r>
            <a:r>
              <a:rPr lang="en-US" sz="1050" dirty="0"/>
              <a:t> </a:t>
            </a:r>
            <a:r>
              <a:rPr lang="en-US" sz="1050" dirty="0" err="1"/>
              <a:t>réduit</a:t>
            </a:r>
            <a:r>
              <a:rPr lang="en-US" sz="1050" dirty="0"/>
              <a:t> </a:t>
            </a:r>
            <a:r>
              <a:rPr lang="en-US" sz="1050" dirty="0" err="1"/>
              <a:t>dans</a:t>
            </a:r>
            <a:r>
              <a:rPr lang="en-US" sz="1050" dirty="0"/>
              <a:t> le </a:t>
            </a:r>
            <a:r>
              <a:rPr lang="en-US" sz="1050" dirty="0" err="1"/>
              <a:t>cas</a:t>
            </a:r>
            <a:r>
              <a:rPr lang="en-US" sz="1050" dirty="0"/>
              <a:t> </a:t>
            </a:r>
            <a:r>
              <a:rPr lang="en-US" sz="1050" dirty="0" err="1"/>
              <a:t>où</a:t>
            </a:r>
            <a:r>
              <a:rPr lang="en-US" sz="1050" dirty="0"/>
              <a:t> nous </a:t>
            </a:r>
            <a:r>
              <a:rPr lang="en-US" sz="1050" dirty="0" err="1"/>
              <a:t>avons</a:t>
            </a:r>
            <a:r>
              <a:rPr lang="en-US" sz="1050" dirty="0"/>
              <a:t> un grand cluster avec beaucoup de broker car la replication sera </a:t>
            </a:r>
            <a:r>
              <a:rPr lang="en-US" sz="1050" dirty="0" err="1"/>
              <a:t>répartie</a:t>
            </a:r>
            <a:r>
              <a:rPr lang="en-US" sz="1050" dirty="0"/>
              <a:t> sur les </a:t>
            </a:r>
            <a:r>
              <a:rPr lang="en-US" sz="1050" dirty="0" err="1"/>
              <a:t>différents</a:t>
            </a:r>
            <a:r>
              <a:rPr lang="en-US" sz="1050" dirty="0"/>
              <a:t> broker et </a:t>
            </a:r>
            <a:r>
              <a:rPr lang="en-US" sz="1050" dirty="0" err="1"/>
              <a:t>donc</a:t>
            </a:r>
            <a:r>
              <a:rPr lang="en-US" sz="1050" dirty="0"/>
              <a:t> </a:t>
            </a:r>
            <a:r>
              <a:rPr lang="en-US" sz="1050" dirty="0" err="1"/>
              <a:t>gérée</a:t>
            </a:r>
            <a:r>
              <a:rPr lang="en-US" sz="1050" dirty="0"/>
              <a:t> par </a:t>
            </a:r>
            <a:r>
              <a:rPr lang="en-US" sz="1050" dirty="0" err="1"/>
              <a:t>plusieurs</a:t>
            </a:r>
            <a:r>
              <a:rPr lang="en-US" sz="1050" dirty="0"/>
              <a:t> thread qui </a:t>
            </a:r>
            <a:r>
              <a:rPr lang="en-US" sz="1050" dirty="0" err="1"/>
              <a:t>travailleraient</a:t>
            </a:r>
            <a:r>
              <a:rPr lang="en-US" sz="1050" dirty="0"/>
              <a:t> </a:t>
            </a:r>
            <a:r>
              <a:rPr lang="en-US" sz="1050" dirty="0" err="1"/>
              <a:t>en</a:t>
            </a:r>
            <a:r>
              <a:rPr lang="en-US" sz="1050" dirty="0"/>
              <a:t> </a:t>
            </a:r>
            <a:r>
              <a:rPr lang="en-US" sz="1050" dirty="0" err="1"/>
              <a:t>paralelle</a:t>
            </a:r>
            <a:r>
              <a:rPr lang="en-US" sz="1050" dirty="0" smtClean="0"/>
              <a:t>.</a:t>
            </a:r>
          </a:p>
          <a:p>
            <a:pPr lvl="1"/>
            <a:endParaRPr lang="en-US" sz="1050" dirty="0"/>
          </a:p>
          <a:p>
            <a:pPr lvl="1"/>
            <a:r>
              <a:rPr lang="en-US" sz="1050" dirty="0"/>
              <a:t>/!\  Les producers </a:t>
            </a:r>
            <a:r>
              <a:rPr lang="en-US" sz="1050" dirty="0" err="1"/>
              <a:t>ont</a:t>
            </a:r>
            <a:r>
              <a:rPr lang="en-US" sz="1050" dirty="0"/>
              <a:t> </a:t>
            </a:r>
            <a:r>
              <a:rPr lang="en-US" sz="1050" dirty="0" err="1"/>
              <a:t>une</a:t>
            </a:r>
            <a:r>
              <a:rPr lang="en-US" sz="1050" dirty="0"/>
              <a:t> zone tampon </a:t>
            </a:r>
            <a:r>
              <a:rPr lang="en-US" sz="1050" dirty="0" err="1"/>
              <a:t>dans</a:t>
            </a:r>
            <a:r>
              <a:rPr lang="en-US" sz="1050" dirty="0"/>
              <a:t> </a:t>
            </a:r>
            <a:r>
              <a:rPr lang="en-US" sz="1050" dirty="0" err="1"/>
              <a:t>laquelle</a:t>
            </a:r>
            <a:r>
              <a:rPr lang="en-US" sz="1050" dirty="0"/>
              <a:t> </a:t>
            </a:r>
            <a:r>
              <a:rPr lang="en-US" sz="1050" dirty="0" err="1"/>
              <a:t>ils</a:t>
            </a:r>
            <a:r>
              <a:rPr lang="en-US" sz="1050" dirty="0"/>
              <a:t> </a:t>
            </a:r>
            <a:r>
              <a:rPr lang="en-US" sz="1050" dirty="0" err="1"/>
              <a:t>cumumlent</a:t>
            </a:r>
            <a:r>
              <a:rPr lang="en-US" sz="1050" dirty="0"/>
              <a:t> les </a:t>
            </a:r>
            <a:r>
              <a:rPr lang="en-US" sz="1050" dirty="0" err="1"/>
              <a:t>données</a:t>
            </a:r>
            <a:r>
              <a:rPr lang="en-US" sz="1050" dirty="0"/>
              <a:t> </a:t>
            </a:r>
            <a:r>
              <a:rPr lang="en-US" sz="1050" dirty="0" err="1"/>
              <a:t>avant</a:t>
            </a:r>
            <a:r>
              <a:rPr lang="en-US" sz="1050" dirty="0"/>
              <a:t> de les </a:t>
            </a:r>
            <a:r>
              <a:rPr lang="en-US" sz="1050" dirty="0" err="1"/>
              <a:t>envoyer</a:t>
            </a:r>
            <a:r>
              <a:rPr lang="en-US" sz="1050" dirty="0"/>
              <a:t> au broker. Si on </a:t>
            </a:r>
            <a:r>
              <a:rPr lang="en-US" sz="1050" dirty="0" err="1"/>
              <a:t>aumente</a:t>
            </a:r>
            <a:r>
              <a:rPr lang="en-US" sz="1050" dirty="0"/>
              <a:t> le </a:t>
            </a:r>
            <a:r>
              <a:rPr lang="en-US" sz="1050" dirty="0" err="1"/>
              <a:t>nombre</a:t>
            </a:r>
            <a:r>
              <a:rPr lang="en-US" sz="1050" dirty="0"/>
              <a:t> de partition, on </a:t>
            </a:r>
            <a:r>
              <a:rPr lang="en-US" sz="1050" dirty="0" err="1"/>
              <a:t>augmentera</a:t>
            </a:r>
            <a:r>
              <a:rPr lang="en-US" sz="1050" dirty="0"/>
              <a:t> de fait le </a:t>
            </a:r>
            <a:r>
              <a:rPr lang="en-US" sz="1050" dirty="0" err="1"/>
              <a:t>nombre</a:t>
            </a:r>
            <a:r>
              <a:rPr lang="en-US" sz="1050" dirty="0"/>
              <a:t> de zone tampon du producer, </a:t>
            </a:r>
            <a:r>
              <a:rPr lang="en-US" sz="1050" dirty="0" err="1"/>
              <a:t>ce</a:t>
            </a:r>
            <a:r>
              <a:rPr lang="en-US" sz="1050" dirty="0"/>
              <a:t> qui </a:t>
            </a:r>
            <a:r>
              <a:rPr lang="en-US" sz="1050" dirty="0" err="1"/>
              <a:t>risque</a:t>
            </a:r>
            <a:r>
              <a:rPr lang="en-US" sz="1050" dirty="0"/>
              <a:t> de </a:t>
            </a:r>
            <a:r>
              <a:rPr lang="en-US" sz="1050" dirty="0" err="1"/>
              <a:t>saturer</a:t>
            </a:r>
            <a:r>
              <a:rPr lang="en-US" sz="1050" dirty="0"/>
              <a:t> la </a:t>
            </a:r>
            <a:r>
              <a:rPr lang="en-US" sz="1050" dirty="0" err="1"/>
              <a:t>mémoire</a:t>
            </a:r>
            <a:r>
              <a:rPr lang="en-US" sz="1050" dirty="0"/>
              <a:t> </a:t>
            </a:r>
            <a:r>
              <a:rPr lang="en-US" sz="1050" dirty="0" err="1"/>
              <a:t>allouée</a:t>
            </a:r>
            <a:r>
              <a:rPr lang="en-US" sz="1050" dirty="0"/>
              <a:t> au producer. Il </a:t>
            </a:r>
            <a:r>
              <a:rPr lang="en-US" sz="1050" dirty="0" err="1"/>
              <a:t>faudra</a:t>
            </a:r>
            <a:r>
              <a:rPr lang="en-US" sz="1050" dirty="0"/>
              <a:t> </a:t>
            </a:r>
            <a:r>
              <a:rPr lang="en-US" sz="1050" dirty="0" err="1"/>
              <a:t>donc</a:t>
            </a:r>
            <a:r>
              <a:rPr lang="en-US" sz="1050" dirty="0"/>
              <a:t> </a:t>
            </a:r>
            <a:r>
              <a:rPr lang="en-US" sz="1050" dirty="0" err="1"/>
              <a:t>l’augmenter</a:t>
            </a:r>
            <a:r>
              <a:rPr lang="en-US" sz="1050" dirty="0"/>
              <a:t>.</a:t>
            </a:r>
          </a:p>
          <a:p>
            <a:pPr marL="457200" lvl="1" indent="0">
              <a:buNone/>
            </a:pPr>
            <a:endParaRPr lang="en-US" sz="1050" dirty="0"/>
          </a:p>
          <a:p>
            <a:pPr lvl="1"/>
            <a:r>
              <a:rPr lang="en-US" sz="1050" dirty="0" err="1"/>
              <a:t>src</a:t>
            </a:r>
            <a:r>
              <a:rPr lang="en-US" sz="1050" dirty="0"/>
              <a:t> : </a:t>
            </a:r>
            <a:r>
              <a:rPr lang="en-US" sz="1050" dirty="0">
                <a:hlinkClick r:id="rId2"/>
              </a:rPr>
              <a:t>http://www.confluent.io/blog/how-to-choose-the-number-of-topicspartitions-in-a-kafka-cluster/</a:t>
            </a:r>
            <a:r>
              <a:rPr lang="en-US" sz="1050" dirty="0"/>
              <a:t> </a:t>
            </a:r>
          </a:p>
          <a:p>
            <a:endParaRPr lang="fr-FR" dirty="0"/>
          </a:p>
        </p:txBody>
      </p:sp>
    </p:spTree>
    <p:extLst>
      <p:ext uri="{BB962C8B-B14F-4D97-AF65-F5344CB8AC3E}">
        <p14:creationId xmlns:p14="http://schemas.microsoft.com/office/powerpoint/2010/main" val="395144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1287840"/>
            <a:ext cx="4320480" cy="1477328"/>
          </a:xfrm>
          <a:prstGeom prst="rect">
            <a:avLst/>
          </a:prstGeom>
          <a:noFill/>
        </p:spPr>
        <p:txBody>
          <a:bodyPr wrap="square" rtlCol="0">
            <a:spAutoFit/>
          </a:bodyPr>
          <a:lstStyle/>
          <a:p>
            <a:r>
              <a:rPr lang="fr-FR" dirty="0" smtClean="0"/>
              <a:t>HP</a:t>
            </a:r>
          </a:p>
          <a:p>
            <a:endParaRPr lang="fr-FR" dirty="0"/>
          </a:p>
          <a:p>
            <a:r>
              <a:rPr lang="fr-FR" dirty="0" err="1" smtClean="0"/>
              <a:t>Dist</a:t>
            </a:r>
            <a:r>
              <a:rPr lang="fr-FR" dirty="0" smtClean="0"/>
              <a:t> Installation prérequis hors applicatif</a:t>
            </a:r>
          </a:p>
          <a:p>
            <a:r>
              <a:rPr lang="fr-FR" dirty="0" smtClean="0"/>
              <a:t>CCBI </a:t>
            </a:r>
            <a:r>
              <a:rPr lang="fr-FR" dirty="0"/>
              <a:t>Installation </a:t>
            </a:r>
            <a:r>
              <a:rPr lang="fr-FR" dirty="0" smtClean="0"/>
              <a:t>applicatif</a:t>
            </a:r>
          </a:p>
          <a:p>
            <a:r>
              <a:rPr lang="fr-FR" dirty="0" smtClean="0"/>
              <a:t>CCBI MOI</a:t>
            </a:r>
            <a:endParaRPr lang="fr-FR" dirty="0"/>
          </a:p>
        </p:txBody>
      </p:sp>
      <p:sp>
        <p:nvSpPr>
          <p:cNvPr id="5" name="ZoneTexte 4"/>
          <p:cNvSpPr txBox="1"/>
          <p:nvPr/>
        </p:nvSpPr>
        <p:spPr>
          <a:xfrm>
            <a:off x="4823520" y="1287900"/>
            <a:ext cx="4320480" cy="1477328"/>
          </a:xfrm>
          <a:prstGeom prst="rect">
            <a:avLst/>
          </a:prstGeom>
          <a:noFill/>
        </p:spPr>
        <p:txBody>
          <a:bodyPr wrap="square" rtlCol="0">
            <a:spAutoFit/>
          </a:bodyPr>
          <a:lstStyle/>
          <a:p>
            <a:r>
              <a:rPr lang="fr-FR" dirty="0" err="1" smtClean="0"/>
              <a:t>Prod</a:t>
            </a:r>
            <a:endParaRPr lang="fr-FR" dirty="0" smtClean="0"/>
          </a:p>
          <a:p>
            <a:endParaRPr lang="fr-FR" dirty="0"/>
          </a:p>
          <a:p>
            <a:r>
              <a:rPr lang="fr-FR" dirty="0" err="1" smtClean="0"/>
              <a:t>Dist</a:t>
            </a:r>
            <a:r>
              <a:rPr lang="fr-FR" dirty="0" smtClean="0"/>
              <a:t> Installation prérequis hors applicatif</a:t>
            </a:r>
          </a:p>
          <a:p>
            <a:r>
              <a:rPr lang="fr-FR" dirty="0" smtClean="0"/>
              <a:t>SYMPA Installation applicatif</a:t>
            </a:r>
          </a:p>
          <a:p>
            <a:r>
              <a:rPr lang="fr-FR" dirty="0" smtClean="0"/>
              <a:t>SYMPA MOI</a:t>
            </a:r>
            <a:endParaRPr lang="fr-FR" dirty="0"/>
          </a:p>
        </p:txBody>
      </p:sp>
    </p:spTree>
    <p:extLst>
      <p:ext uri="{BB962C8B-B14F-4D97-AF65-F5344CB8AC3E}">
        <p14:creationId xmlns:p14="http://schemas.microsoft.com/office/powerpoint/2010/main" val="409083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08503" cy="404664"/>
          </a:xfrm>
        </p:spPr>
        <p:txBody>
          <a:bodyPr/>
          <a:lstStyle/>
          <a:p>
            <a:pPr algn="ctr"/>
            <a:r>
              <a:rPr lang="fr-FR" dirty="0" err="1" smtClean="0"/>
              <a:t>Yarn</a:t>
            </a:r>
            <a:r>
              <a:rPr lang="fr-FR" dirty="0" smtClean="0"/>
              <a:t> </a:t>
            </a:r>
            <a:r>
              <a:rPr lang="fr-FR" sz="1600" dirty="0" smtClean="0"/>
              <a:t>– </a:t>
            </a:r>
            <a:r>
              <a:rPr lang="fr-FR" sz="1600" dirty="0" err="1" smtClean="0"/>
              <a:t>Capacity</a:t>
            </a:r>
            <a:r>
              <a:rPr lang="fr-FR" sz="1600" dirty="0" smtClean="0"/>
              <a:t> </a:t>
            </a:r>
            <a:r>
              <a:rPr lang="fr-FR" sz="1600" dirty="0" err="1" smtClean="0"/>
              <a:t>Scheduler</a:t>
            </a:r>
            <a:r>
              <a:rPr lang="fr-FR" sz="1600" dirty="0" smtClean="0"/>
              <a:t/>
            </a:r>
            <a:br>
              <a:rPr lang="fr-FR" sz="1600" dirty="0" smtClean="0"/>
            </a:br>
            <a:r>
              <a:rPr lang="fr-FR" sz="1100" dirty="0" smtClean="0">
                <a:hlinkClick r:id="rId2"/>
              </a:rPr>
              <a:t>https</a:t>
            </a:r>
            <a:r>
              <a:rPr lang="fr-FR" sz="1100" dirty="0">
                <a:hlinkClick r:id="rId2"/>
              </a:rPr>
              <a:t>://</a:t>
            </a:r>
            <a:r>
              <a:rPr lang="fr-FR" sz="1100" dirty="0" smtClean="0">
                <a:hlinkClick r:id="rId2"/>
              </a:rPr>
              <a:t>hadoop.apache.org/docs/r2.4.1/hadoop-yarn/hadoop-yarn-site/CapacityScheduler.html</a:t>
            </a:r>
            <a:r>
              <a:rPr lang="fr-FR" sz="1100" dirty="0" smtClean="0"/>
              <a:t> </a:t>
            </a:r>
            <a:endParaRPr lang="fr-FR" sz="1100" dirty="0"/>
          </a:p>
        </p:txBody>
      </p:sp>
      <p:sp>
        <p:nvSpPr>
          <p:cNvPr id="4" name="ZoneTexte 3"/>
          <p:cNvSpPr txBox="1"/>
          <p:nvPr/>
        </p:nvSpPr>
        <p:spPr>
          <a:xfrm>
            <a:off x="5148064" y="616308"/>
            <a:ext cx="2376264"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smtClean="0"/>
              <a:t>Minimum </a:t>
            </a:r>
            <a:r>
              <a:rPr lang="fr-FR" sz="900" b="1" dirty="0" smtClean="0">
                <a:solidFill>
                  <a:srgbClr val="FF0000"/>
                </a:solidFill>
              </a:rPr>
              <a:t>User</a:t>
            </a:r>
            <a:r>
              <a:rPr lang="fr-FR" sz="900" b="1" dirty="0" smtClean="0"/>
              <a:t> </a:t>
            </a:r>
            <a:r>
              <a:rPr lang="fr-FR" sz="900" b="1" dirty="0" err="1" smtClean="0"/>
              <a:t>Limit</a:t>
            </a:r>
            <a:r>
              <a:rPr lang="fr-FR" sz="900" b="1" dirty="0" smtClean="0"/>
              <a:t> : </a:t>
            </a:r>
          </a:p>
          <a:p>
            <a:pPr algn="ctr"/>
            <a:r>
              <a:rPr lang="fr-FR" sz="700" dirty="0" err="1" smtClean="0"/>
              <a:t>Limit</a:t>
            </a:r>
            <a:r>
              <a:rPr lang="fr-FR" sz="700" b="1" dirty="0" smtClean="0"/>
              <a:t> </a:t>
            </a:r>
            <a:r>
              <a:rPr lang="fr-FR" sz="700" dirty="0" smtClean="0"/>
              <a:t>garanti un partage entre utilisateurs des ressources cluster allouées à la Queue. </a:t>
            </a:r>
          </a:p>
          <a:p>
            <a:pPr algn="ctr"/>
            <a:r>
              <a:rPr lang="fr-FR" sz="700" dirty="0" smtClean="0"/>
              <a:t>Pour une valeur de 20, 5 utilisateurs pourrons ce partager les ressources équitablement  (20% chacun). Si 2 utilisateurs seulement, alors ils se partagent 50%chacun.</a:t>
            </a:r>
            <a:r>
              <a:rPr lang="fr-FR" sz="800" dirty="0" smtClean="0"/>
              <a:t> </a:t>
            </a:r>
          </a:p>
        </p:txBody>
      </p:sp>
      <p:sp>
        <p:nvSpPr>
          <p:cNvPr id="5" name="ZoneTexte 4"/>
          <p:cNvSpPr txBox="1"/>
          <p:nvPr/>
        </p:nvSpPr>
        <p:spPr>
          <a:xfrm>
            <a:off x="1871053" y="5085184"/>
            <a:ext cx="483391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 Applications Per User : </a:t>
            </a:r>
            <a:endParaRPr lang="fr-FR" sz="900" b="1" dirty="0" smtClean="0"/>
          </a:p>
          <a:p>
            <a:pPr algn="ctr"/>
            <a:r>
              <a:rPr lang="fr-FR" sz="700" dirty="0"/>
              <a:t>Max Applications Per User = Max Applications queue * Minimum User </a:t>
            </a:r>
            <a:r>
              <a:rPr lang="fr-FR" sz="700" dirty="0" err="1"/>
              <a:t>Limit</a:t>
            </a:r>
            <a:r>
              <a:rPr lang="fr-FR" sz="700" dirty="0"/>
              <a:t> Percent * User </a:t>
            </a:r>
            <a:r>
              <a:rPr lang="fr-FR" sz="700" dirty="0" err="1"/>
              <a:t>Limit</a:t>
            </a:r>
            <a:r>
              <a:rPr lang="fr-FR" sz="700" dirty="0"/>
              <a:t> Factor</a:t>
            </a:r>
            <a:endParaRPr lang="fr-FR" sz="800" dirty="0" smtClean="0"/>
          </a:p>
        </p:txBody>
      </p:sp>
      <p:sp>
        <p:nvSpPr>
          <p:cNvPr id="6" name="ZoneTexte 5"/>
          <p:cNvSpPr txBox="1"/>
          <p:nvPr/>
        </p:nvSpPr>
        <p:spPr>
          <a:xfrm>
            <a:off x="1835696" y="4581128"/>
            <a:ext cx="4862106"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 Applications </a:t>
            </a:r>
            <a:r>
              <a:rPr lang="fr-FR" sz="900" b="1" dirty="0" smtClean="0"/>
              <a:t>Per queue :</a:t>
            </a:r>
          </a:p>
          <a:p>
            <a:pPr algn="ctr"/>
            <a:r>
              <a:rPr lang="fr-FR" sz="700" dirty="0" smtClean="0"/>
              <a:t>Max Applications queue = Max Applications Cluster * </a:t>
            </a:r>
            <a:r>
              <a:rPr lang="fr-FR" sz="700" dirty="0" err="1" smtClean="0"/>
              <a:t>Configured</a:t>
            </a:r>
            <a:r>
              <a:rPr lang="fr-FR" sz="700" dirty="0" smtClean="0"/>
              <a:t> </a:t>
            </a:r>
            <a:r>
              <a:rPr lang="fr-FR" sz="700" dirty="0" err="1" smtClean="0"/>
              <a:t>Capacity</a:t>
            </a:r>
            <a:r>
              <a:rPr lang="fr-FR" sz="700" dirty="0" smtClean="0"/>
              <a:t> queue</a:t>
            </a:r>
            <a:endParaRPr lang="fr-FR" sz="800" dirty="0" smtClean="0"/>
          </a:p>
        </p:txBody>
      </p:sp>
      <p:sp>
        <p:nvSpPr>
          <p:cNvPr id="7" name="ZoneTexte 6"/>
          <p:cNvSpPr txBox="1"/>
          <p:nvPr/>
        </p:nvSpPr>
        <p:spPr>
          <a:xfrm>
            <a:off x="5170592" y="1575062"/>
            <a:ext cx="2376264" cy="10926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solidFill>
                  <a:srgbClr val="FF0000"/>
                </a:solidFill>
              </a:rPr>
              <a:t>User</a:t>
            </a:r>
            <a:r>
              <a:rPr lang="fr-FR" sz="900" b="1" dirty="0"/>
              <a:t> </a:t>
            </a:r>
            <a:r>
              <a:rPr lang="fr-FR" sz="900" b="1" dirty="0" err="1"/>
              <a:t>Limit</a:t>
            </a:r>
            <a:r>
              <a:rPr lang="fr-FR" sz="900" b="1" dirty="0"/>
              <a:t> </a:t>
            </a:r>
            <a:r>
              <a:rPr lang="fr-FR" sz="900" b="1" dirty="0" smtClean="0"/>
              <a:t>Factor :</a:t>
            </a:r>
            <a:endParaRPr lang="fr-FR" sz="900" b="1" dirty="0"/>
          </a:p>
          <a:p>
            <a:pPr algn="ctr"/>
            <a:r>
              <a:rPr lang="en-US" sz="800" dirty="0"/>
              <a:t>The multiple of the queue capacity which can be configured to allow a single user to acquire more resources. By default this is set to 1 which ensures that a single user can never take more than the queue's configured capacity irrespective of how idle </a:t>
            </a:r>
            <a:r>
              <a:rPr lang="en-US" sz="800" dirty="0" smtClean="0"/>
              <a:t>the </a:t>
            </a:r>
            <a:r>
              <a:rPr lang="en-US" sz="800" dirty="0"/>
              <a:t>cluster is. Value is specified as a float.</a:t>
            </a:r>
            <a:endParaRPr lang="fr-FR" sz="800" dirty="0" smtClean="0"/>
          </a:p>
        </p:txBody>
      </p:sp>
      <p:sp>
        <p:nvSpPr>
          <p:cNvPr id="8" name="ZoneTexte 7"/>
          <p:cNvSpPr txBox="1"/>
          <p:nvPr/>
        </p:nvSpPr>
        <p:spPr>
          <a:xfrm>
            <a:off x="181764" y="620212"/>
            <a:ext cx="2376264" cy="9694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err="1"/>
              <a:t>Configured</a:t>
            </a:r>
            <a:r>
              <a:rPr lang="fr-FR" sz="900" b="1" dirty="0"/>
              <a:t> </a:t>
            </a:r>
            <a:r>
              <a:rPr lang="fr-FR" sz="900" b="1" dirty="0" err="1"/>
              <a:t>Capacity</a:t>
            </a:r>
            <a:r>
              <a:rPr lang="fr-FR" sz="900" b="1" dirty="0"/>
              <a:t> </a:t>
            </a:r>
            <a:r>
              <a:rPr lang="fr-FR" sz="900" b="1" dirty="0" smtClean="0"/>
              <a:t>queue :</a:t>
            </a:r>
            <a:endParaRPr lang="fr-FR" sz="900" b="1" dirty="0"/>
          </a:p>
          <a:p>
            <a:pPr algn="ctr"/>
            <a:r>
              <a:rPr lang="en-US" sz="800" dirty="0"/>
              <a:t>Queue capacity in percentage (%) as a float (e.g. 12.5). The sum of capacities for all queues, at each level, must be equal to 100. Applications in the queue may consume more resources than the queue's capacity if there are free resources, providing elasticity.</a:t>
            </a:r>
            <a:endParaRPr lang="fr-FR" sz="800" dirty="0" smtClean="0"/>
          </a:p>
        </p:txBody>
      </p:sp>
      <p:sp>
        <p:nvSpPr>
          <p:cNvPr id="9" name="ZoneTexte 8"/>
          <p:cNvSpPr txBox="1"/>
          <p:nvPr/>
        </p:nvSpPr>
        <p:spPr>
          <a:xfrm>
            <a:off x="181764" y="2504509"/>
            <a:ext cx="2376264" cy="18312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 Applications </a:t>
            </a:r>
            <a:r>
              <a:rPr lang="fr-FR" sz="900" b="1" dirty="0" smtClean="0"/>
              <a:t>:</a:t>
            </a:r>
            <a:endParaRPr lang="fr-FR" sz="900" b="1" dirty="0"/>
          </a:p>
          <a:p>
            <a:pPr algn="ctr"/>
            <a:r>
              <a:rPr lang="en-US" sz="800" dirty="0"/>
              <a:t>Maximum number of applications in the system which can be concurrently active both running and pending. Limits on each queue are directly proportional to their queue capacities and user limits. This is a hard limit and any applications submitted when this limit is reached will be rejected. Default is 10000. This can be set for all queues with </a:t>
            </a:r>
            <a:r>
              <a:rPr lang="en-US" sz="800" dirty="0" err="1"/>
              <a:t>yarn.scheduler.capacity.maximum</a:t>
            </a:r>
            <a:r>
              <a:rPr lang="en-US" sz="800" dirty="0"/>
              <a:t>-applications and can also be overridden on a per queue basis by setting </a:t>
            </a:r>
            <a:r>
              <a:rPr lang="en-US" sz="800" dirty="0" err="1"/>
              <a:t>yarn.scheduler.capacity</a:t>
            </a:r>
            <a:r>
              <a:rPr lang="en-US" sz="800" dirty="0"/>
              <a:t>.&lt;queue-path&gt;.maximum-applications. Integer value expected. </a:t>
            </a:r>
            <a:endParaRPr lang="fr-FR" sz="800" dirty="0" smtClean="0"/>
          </a:p>
        </p:txBody>
      </p:sp>
      <p:sp>
        <p:nvSpPr>
          <p:cNvPr id="10" name="ZoneTexte 9"/>
          <p:cNvSpPr txBox="1"/>
          <p:nvPr/>
        </p:nvSpPr>
        <p:spPr>
          <a:xfrm>
            <a:off x="1403648" y="5661248"/>
            <a:ext cx="6499484" cy="230832"/>
          </a:xfrm>
          <a:prstGeom prst="rect">
            <a:avLst/>
          </a:prstGeom>
          <a:noFill/>
        </p:spPr>
        <p:txBody>
          <a:bodyPr wrap="square" rtlCol="0">
            <a:spAutoFit/>
          </a:bodyPr>
          <a:lstStyle/>
          <a:p>
            <a:pPr algn="ctr"/>
            <a:r>
              <a:rPr lang="fr-FR" sz="900" dirty="0" smtClean="0"/>
              <a:t>Exemple pour </a:t>
            </a:r>
            <a:r>
              <a:rPr lang="fr-FR" sz="900" dirty="0"/>
              <a:t>la queue </a:t>
            </a:r>
            <a:r>
              <a:rPr lang="fr-FR" sz="900" dirty="0" err="1"/>
              <a:t>q_batch</a:t>
            </a:r>
            <a:r>
              <a:rPr lang="fr-FR" sz="900" dirty="0"/>
              <a:t> avant modification :  Max Applications Per User = (10000 * 40%) * 1% * 1 = 40</a:t>
            </a:r>
            <a:endParaRPr lang="fr-FR" sz="800" dirty="0" smtClean="0"/>
          </a:p>
        </p:txBody>
      </p:sp>
      <p:sp>
        <p:nvSpPr>
          <p:cNvPr id="11" name="ZoneTexte 10"/>
          <p:cNvSpPr txBox="1"/>
          <p:nvPr/>
        </p:nvSpPr>
        <p:spPr>
          <a:xfrm>
            <a:off x="181764" y="1707922"/>
            <a:ext cx="2376264"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smtClean="0"/>
              <a:t>Maximum-</a:t>
            </a:r>
            <a:r>
              <a:rPr lang="fr-FR" sz="900" b="1" dirty="0" err="1" smtClean="0"/>
              <a:t>capacity</a:t>
            </a:r>
            <a:r>
              <a:rPr lang="fr-FR" sz="900" b="1" dirty="0" smtClean="0"/>
              <a:t> :</a:t>
            </a:r>
            <a:endParaRPr lang="fr-FR" sz="900" b="1" dirty="0"/>
          </a:p>
          <a:p>
            <a:pPr algn="ctr"/>
            <a:r>
              <a:rPr lang="en-US" sz="800" dirty="0"/>
              <a:t>Maximum queue capacity in percentage (%) as a float. This limits the elasticity for applications in the queue. Defaults to -1 which disables it.</a:t>
            </a:r>
            <a:endParaRPr lang="fr-FR" sz="800" dirty="0" smtClean="0"/>
          </a:p>
        </p:txBody>
      </p:sp>
      <p:sp>
        <p:nvSpPr>
          <p:cNvPr id="12" name="ZoneTexte 11"/>
          <p:cNvSpPr txBox="1"/>
          <p:nvPr/>
        </p:nvSpPr>
        <p:spPr>
          <a:xfrm>
            <a:off x="5170592" y="2989257"/>
            <a:ext cx="2376264" cy="9694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maximum-allocation-</a:t>
            </a:r>
            <a:r>
              <a:rPr lang="fr-FR" sz="900" b="1" dirty="0" err="1"/>
              <a:t>vcores</a:t>
            </a:r>
            <a:r>
              <a:rPr lang="fr-FR" sz="900" b="1" dirty="0"/>
              <a:t> :</a:t>
            </a:r>
          </a:p>
          <a:p>
            <a:pPr algn="ctr"/>
            <a:r>
              <a:rPr lang="en-US" sz="800" dirty="0"/>
              <a:t>The per queue maximum limit of virtual cores to allocate to each container request at the Resource Manager. This setting overrides the cluster configuration </a:t>
            </a:r>
            <a:r>
              <a:rPr lang="en-US" sz="800" dirty="0" err="1"/>
              <a:t>yarn.scheduler.maximum</a:t>
            </a:r>
            <a:r>
              <a:rPr lang="en-US" sz="800" dirty="0"/>
              <a:t>-allocation-</a:t>
            </a:r>
            <a:r>
              <a:rPr lang="en-US" sz="800" dirty="0" err="1"/>
              <a:t>vcores</a:t>
            </a:r>
            <a:r>
              <a:rPr lang="en-US" sz="800" dirty="0"/>
              <a:t>. This value must be smaller than or equal to the cluster maximum. </a:t>
            </a:r>
            <a:endParaRPr lang="fr-FR" sz="800" dirty="0" smtClean="0"/>
          </a:p>
        </p:txBody>
      </p:sp>
      <p:sp>
        <p:nvSpPr>
          <p:cNvPr id="13" name="ZoneTexte 12"/>
          <p:cNvSpPr txBox="1"/>
          <p:nvPr/>
        </p:nvSpPr>
        <p:spPr>
          <a:xfrm>
            <a:off x="2699792" y="2989257"/>
            <a:ext cx="2376264" cy="9694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maximum-allocation-mb :</a:t>
            </a:r>
          </a:p>
          <a:p>
            <a:pPr algn="ctr"/>
            <a:r>
              <a:rPr lang="en-US" sz="800" dirty="0"/>
              <a:t>The per queue maximum limit of memory to allocate to each container request at the Resource Manager. This setting overrides the cluster configuration </a:t>
            </a:r>
            <a:r>
              <a:rPr lang="en-US" sz="800" dirty="0" err="1"/>
              <a:t>yarn.scheduler.maximum</a:t>
            </a:r>
            <a:r>
              <a:rPr lang="en-US" sz="800" dirty="0"/>
              <a:t>-allocation-</a:t>
            </a:r>
            <a:r>
              <a:rPr lang="en-US" sz="800" dirty="0" err="1"/>
              <a:t>mb</a:t>
            </a:r>
            <a:r>
              <a:rPr lang="en-US" sz="800" dirty="0"/>
              <a:t>. This value must be smaller than or equal to the cluster maximum. </a:t>
            </a:r>
            <a:endParaRPr lang="fr-FR" sz="800" dirty="0" smtClean="0"/>
          </a:p>
        </p:txBody>
      </p:sp>
    </p:spTree>
    <p:extLst>
      <p:ext uri="{BB962C8B-B14F-4D97-AF65-F5344CB8AC3E}">
        <p14:creationId xmlns:p14="http://schemas.microsoft.com/office/powerpoint/2010/main" val="274995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770811"/>
          </a:xfrm>
          <a:prstGeom prst="rect">
            <a:avLst/>
          </a:prstGeom>
        </p:spPr>
        <p:txBody>
          <a:bodyPr wrap="square">
            <a:spAutoFit/>
          </a:bodyPr>
          <a:lstStyle/>
          <a:p>
            <a:r>
              <a:rPr lang="fr-FR" sz="900" dirty="0"/>
              <a:t> </a:t>
            </a:r>
          </a:p>
          <a:p>
            <a:r>
              <a:rPr lang="fr-FR" sz="900" dirty="0"/>
              <a:t>pour rappel, la propriété </a:t>
            </a:r>
            <a:r>
              <a:rPr lang="fr-FR" sz="900" b="1" dirty="0"/>
              <a:t>Minimum User </a:t>
            </a:r>
            <a:r>
              <a:rPr lang="fr-FR" sz="900" b="1" dirty="0" err="1"/>
              <a:t>Limit</a:t>
            </a:r>
            <a:r>
              <a:rPr lang="fr-FR" sz="900" b="1" dirty="0"/>
              <a:t> </a:t>
            </a:r>
            <a:r>
              <a:rPr lang="fr-FR" sz="900" dirty="0"/>
              <a:t>garanti un partage entre utilisateurs des ressources cluster allouées à la Queue. Pour une valeur de 20, 5 utilisateurs pourrons ce partager les ressources équitablement  (20% chacun) . pour une valeur de 50 % </a:t>
            </a:r>
            <a:r>
              <a:rPr lang="fr-FR" sz="900" b="1" dirty="0"/>
              <a:t>SEULEMENT </a:t>
            </a:r>
            <a:r>
              <a:rPr lang="fr-FR" sz="900" dirty="0"/>
              <a:t>2 utilisateurs pourront se partager les ressources de la queue si elle est utilisée à 100% de sa capacité. </a:t>
            </a:r>
          </a:p>
          <a:p>
            <a:r>
              <a:rPr lang="fr-FR" sz="900" dirty="0"/>
              <a:t> </a:t>
            </a:r>
          </a:p>
          <a:p>
            <a:r>
              <a:rPr lang="fr-FR" sz="900" dirty="0"/>
              <a:t>Voici mes remarques pour les queues en </a:t>
            </a:r>
            <a:r>
              <a:rPr lang="fr-FR" sz="900" dirty="0" err="1"/>
              <a:t>prod</a:t>
            </a:r>
            <a:r>
              <a:rPr lang="fr-FR" sz="900" dirty="0"/>
              <a:t> : </a:t>
            </a:r>
          </a:p>
          <a:p>
            <a:pPr lvl="0"/>
            <a:r>
              <a:rPr lang="fr-FR" sz="900" dirty="0" err="1"/>
              <a:t>q_batch</a:t>
            </a:r>
            <a:r>
              <a:rPr lang="fr-FR" sz="900" dirty="0"/>
              <a:t>, je pense que la modification de la propriété Minimum User </a:t>
            </a:r>
            <a:r>
              <a:rPr lang="fr-FR" sz="900" dirty="0" err="1"/>
              <a:t>Limit</a:t>
            </a:r>
            <a:r>
              <a:rPr lang="fr-FR" sz="900" dirty="0"/>
              <a:t> à 50%</a:t>
            </a:r>
            <a:r>
              <a:rPr lang="fr-FR" sz="900" b="1" dirty="0"/>
              <a:t> </a:t>
            </a:r>
            <a:r>
              <a:rPr lang="fr-FR" sz="900" dirty="0"/>
              <a:t>est trop limitante, au-delà de deux utilisateurs utilisant la queue à 100%, les autres doivent patienter …</a:t>
            </a:r>
          </a:p>
          <a:p>
            <a:pPr lvl="0"/>
            <a:r>
              <a:rPr lang="fr-FR" sz="900" dirty="0" err="1"/>
              <a:t>q_restitution</a:t>
            </a:r>
            <a:r>
              <a:rPr lang="fr-FR" sz="900" dirty="0"/>
              <a:t>, Réduire l’utilisation à un utilisateur simultané si la queue est utilisé à 100% n’est pas bon pour une queue mutualisée. ma recommandation est de laisser la propriété Minimum User </a:t>
            </a:r>
            <a:r>
              <a:rPr lang="fr-FR" sz="900" dirty="0" err="1"/>
              <a:t>Limit</a:t>
            </a:r>
            <a:r>
              <a:rPr lang="fr-FR" sz="900" dirty="0"/>
              <a:t> à 50%.</a:t>
            </a:r>
          </a:p>
          <a:p>
            <a:pPr lvl="0"/>
            <a:r>
              <a:rPr lang="fr-FR" sz="900" dirty="0" err="1"/>
              <a:t>q_batch_rjdm</a:t>
            </a:r>
            <a:r>
              <a:rPr lang="fr-FR" sz="900" dirty="0"/>
              <a:t>, il faut remettre Minimum User </a:t>
            </a:r>
            <a:r>
              <a:rPr lang="fr-FR" sz="900" dirty="0" err="1"/>
              <a:t>Limit</a:t>
            </a:r>
            <a:r>
              <a:rPr lang="fr-FR" sz="900" dirty="0"/>
              <a:t> à 50%</a:t>
            </a:r>
            <a:r>
              <a:rPr lang="fr-FR" sz="900" b="1" dirty="0"/>
              <a:t> </a:t>
            </a:r>
            <a:r>
              <a:rPr lang="fr-FR" sz="900" dirty="0"/>
              <a:t> afin de permettre à deux utilisateurs métier de lancer  simultanément une requête judiciaire comme souhaité par la MOA.</a:t>
            </a:r>
          </a:p>
          <a:p>
            <a:r>
              <a:rPr lang="fr-FR" sz="900" dirty="0"/>
              <a:t> </a:t>
            </a:r>
          </a:p>
          <a:p>
            <a:r>
              <a:rPr lang="fr-FR" sz="900" dirty="0"/>
              <a:t>En ce qui concerne la propriété « Max Applications Per User »,  sa valeur est définie par la règle de calcul suivant :</a:t>
            </a:r>
          </a:p>
          <a:p>
            <a:r>
              <a:rPr lang="fr-FR" sz="900" dirty="0"/>
              <a:t> </a:t>
            </a:r>
          </a:p>
          <a:p>
            <a:r>
              <a:rPr lang="fr-FR" sz="900" dirty="0"/>
              <a:t>Max Applications Per User = Max Applications queue * Minimum User </a:t>
            </a:r>
            <a:r>
              <a:rPr lang="fr-FR" sz="900" dirty="0" err="1"/>
              <a:t>Limit</a:t>
            </a:r>
            <a:r>
              <a:rPr lang="fr-FR" sz="900" dirty="0"/>
              <a:t> Percent * User </a:t>
            </a:r>
            <a:r>
              <a:rPr lang="fr-FR" sz="900" dirty="0" err="1"/>
              <a:t>Limit</a:t>
            </a:r>
            <a:r>
              <a:rPr lang="fr-FR" sz="900" dirty="0"/>
              <a:t> Factor</a:t>
            </a:r>
          </a:p>
          <a:p>
            <a:r>
              <a:rPr lang="fr-FR" sz="900" dirty="0"/>
              <a:t> </a:t>
            </a:r>
          </a:p>
          <a:p>
            <a:r>
              <a:rPr lang="fr-FR" sz="900" dirty="0"/>
              <a:t>Pour information , la propriété « Max Applications queue » est soit défini pour chaque queue ou par défaut défini par la règle suivante :</a:t>
            </a:r>
          </a:p>
          <a:p>
            <a:r>
              <a:rPr lang="fr-FR" sz="900" dirty="0"/>
              <a:t> </a:t>
            </a:r>
          </a:p>
          <a:p>
            <a:r>
              <a:rPr lang="fr-FR" sz="900" dirty="0"/>
              <a:t>                Max Applications queue = Max Applications Cluster * </a:t>
            </a:r>
            <a:r>
              <a:rPr lang="fr-FR" sz="900" dirty="0" err="1"/>
              <a:t>Configured</a:t>
            </a:r>
            <a:r>
              <a:rPr lang="fr-FR" sz="900" dirty="0"/>
              <a:t> </a:t>
            </a:r>
            <a:r>
              <a:rPr lang="fr-FR" sz="900" dirty="0" err="1"/>
              <a:t>Capacity</a:t>
            </a:r>
            <a:r>
              <a:rPr lang="fr-FR" sz="900" dirty="0"/>
              <a:t> queue</a:t>
            </a:r>
          </a:p>
          <a:p>
            <a:r>
              <a:rPr lang="fr-FR" sz="900" dirty="0"/>
              <a:t> </a:t>
            </a:r>
          </a:p>
          <a:p>
            <a:r>
              <a:rPr lang="fr-FR" sz="900" dirty="0"/>
              <a:t>exemple : </a:t>
            </a:r>
          </a:p>
          <a:p>
            <a:pPr lvl="0"/>
            <a:r>
              <a:rPr lang="fr-FR" sz="900" dirty="0"/>
              <a:t>pour la queue </a:t>
            </a:r>
            <a:r>
              <a:rPr lang="fr-FR" sz="900" dirty="0" err="1"/>
              <a:t>q_batch</a:t>
            </a:r>
            <a:r>
              <a:rPr lang="fr-FR" sz="900" dirty="0"/>
              <a:t> avant modification :  Max Applications Per User = (10000 * 40%) * 1% * 1 = 40</a:t>
            </a:r>
          </a:p>
          <a:p>
            <a:pPr lvl="0"/>
            <a:r>
              <a:rPr lang="fr-FR" sz="900" dirty="0"/>
              <a:t>pour la queue </a:t>
            </a:r>
            <a:r>
              <a:rPr lang="fr-FR" sz="900" dirty="0" err="1"/>
              <a:t>q_batch</a:t>
            </a:r>
            <a:r>
              <a:rPr lang="fr-FR" sz="900" dirty="0"/>
              <a:t> après modification :  Max Applications Per User = (10000 * 40%) * 50% * 1 = 2000</a:t>
            </a:r>
          </a:p>
          <a:p>
            <a:r>
              <a:rPr lang="fr-FR" sz="900" dirty="0"/>
              <a:t> </a:t>
            </a:r>
          </a:p>
          <a:p>
            <a:r>
              <a:rPr lang="fr-FR" sz="900" dirty="0"/>
              <a:t>Ma recommandation pour résoudre le problème  rencontré sur les traitements de l’utilisateur BDF_ALIM  est plutôt de modifier la propriété « Max Applications queue » sans changer les autres propriétés de limitation d’utilisation de la queue pour un utilisateur qui eux ont été défini en corrélation des problématique de chaque queue (Minimum User </a:t>
            </a:r>
            <a:r>
              <a:rPr lang="fr-FR" sz="900" dirty="0" err="1"/>
              <a:t>Limit</a:t>
            </a:r>
            <a:r>
              <a:rPr lang="fr-FR" sz="900" dirty="0"/>
              <a:t> Percent et User </a:t>
            </a:r>
            <a:r>
              <a:rPr lang="fr-FR" sz="900" dirty="0" err="1"/>
              <a:t>Limit</a:t>
            </a:r>
            <a:r>
              <a:rPr lang="fr-FR" sz="900" dirty="0"/>
              <a:t> Factor).  </a:t>
            </a:r>
          </a:p>
          <a:p>
            <a:r>
              <a:rPr lang="fr-FR" sz="900" dirty="0"/>
              <a:t> </a:t>
            </a:r>
          </a:p>
          <a:p>
            <a:r>
              <a:rPr lang="fr-FR" sz="900" dirty="0"/>
              <a:t>exemple de configuration pour la </a:t>
            </a:r>
            <a:r>
              <a:rPr lang="fr-FR" sz="900" dirty="0" err="1"/>
              <a:t>q_batch</a:t>
            </a:r>
            <a:r>
              <a:rPr lang="fr-FR" sz="900" dirty="0"/>
              <a:t>  pour avoir une capacité de 2000 applications par utilisateur:</a:t>
            </a:r>
          </a:p>
          <a:p>
            <a:pPr lvl="0"/>
            <a:r>
              <a:rPr lang="fr-FR" sz="900" dirty="0"/>
              <a:t>Minimum User </a:t>
            </a:r>
            <a:r>
              <a:rPr lang="fr-FR" sz="900" dirty="0" err="1"/>
              <a:t>Limit</a:t>
            </a:r>
            <a:r>
              <a:rPr lang="fr-FR" sz="900" dirty="0"/>
              <a:t> Percent = 1%</a:t>
            </a:r>
          </a:p>
          <a:p>
            <a:pPr lvl="0"/>
            <a:r>
              <a:rPr lang="fr-FR" sz="900" dirty="0"/>
              <a:t>User </a:t>
            </a:r>
            <a:r>
              <a:rPr lang="fr-FR" sz="900" dirty="0" err="1"/>
              <a:t>Limit</a:t>
            </a:r>
            <a:r>
              <a:rPr lang="fr-FR" sz="900" dirty="0"/>
              <a:t> Factor =  0,8</a:t>
            </a:r>
          </a:p>
          <a:p>
            <a:pPr lvl="0"/>
            <a:r>
              <a:rPr lang="fr-FR" sz="900" dirty="0"/>
              <a:t>Max Applications queue = 250000</a:t>
            </a:r>
          </a:p>
          <a:p>
            <a:pPr lvl="0"/>
            <a:r>
              <a:rPr lang="fr-FR" sz="900" dirty="0"/>
              <a:t>Max Applications Per User =  250000 * 1% * 0,8 = 2000</a:t>
            </a:r>
          </a:p>
          <a:p>
            <a:r>
              <a:rPr lang="fr-FR" sz="900" dirty="0"/>
              <a:t> </a:t>
            </a:r>
          </a:p>
          <a:p>
            <a:r>
              <a:rPr lang="fr-FR" sz="900" dirty="0"/>
              <a:t>Pour la queue  </a:t>
            </a:r>
            <a:r>
              <a:rPr lang="fr-FR" sz="900" dirty="0" err="1"/>
              <a:t>q_orchestraion</a:t>
            </a:r>
            <a:r>
              <a:rPr lang="fr-FR" sz="900" dirty="0"/>
              <a:t>  le paramétrage est à revoir car la propriété « Max Applications Per User » est égale à 9 ce  qui est trop bas comme valeur.</a:t>
            </a:r>
          </a:p>
          <a:p>
            <a:r>
              <a:rPr lang="fr-FR" sz="900" dirty="0"/>
              <a:t> </a:t>
            </a:r>
          </a:p>
          <a:p>
            <a:r>
              <a:rPr lang="fr-FR" sz="900" dirty="0"/>
              <a:t>Je te propose que l’on fasse une revue de la configuration du composant YARN </a:t>
            </a:r>
            <a:r>
              <a:rPr lang="fr-FR" sz="900" dirty="0" err="1"/>
              <a:t>Capacity</a:t>
            </a:r>
            <a:r>
              <a:rPr lang="fr-FR" sz="900" dirty="0"/>
              <a:t>  </a:t>
            </a:r>
            <a:r>
              <a:rPr lang="fr-FR" sz="900" dirty="0" err="1"/>
              <a:t>Scheduler</a:t>
            </a:r>
            <a:r>
              <a:rPr lang="fr-FR" sz="900" dirty="0"/>
              <a:t> semaine prochaine suite à la mise en production de la nouvelle configuration.</a:t>
            </a:r>
          </a:p>
          <a:p>
            <a:r>
              <a:rPr lang="fr-FR" sz="900" dirty="0"/>
              <a:t> </a:t>
            </a:r>
          </a:p>
          <a:p>
            <a:r>
              <a:rPr lang="fr-FR" sz="900" dirty="0"/>
              <a:t>Cordialement,</a:t>
            </a:r>
          </a:p>
        </p:txBody>
      </p:sp>
    </p:spTree>
    <p:extLst>
      <p:ext uri="{BB962C8B-B14F-4D97-AF65-F5344CB8AC3E}">
        <p14:creationId xmlns:p14="http://schemas.microsoft.com/office/powerpoint/2010/main" val="360083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ZoneTexte 23"/>
          <p:cNvSpPr txBox="1"/>
          <p:nvPr/>
        </p:nvSpPr>
        <p:spPr>
          <a:xfrm>
            <a:off x="107504" y="188640"/>
            <a:ext cx="1311578"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1100" b="1" dirty="0" err="1" smtClean="0">
                <a:solidFill>
                  <a:schemeClr val="accent1"/>
                </a:solidFill>
              </a:rPr>
              <a:t>SpoolDir</a:t>
            </a:r>
            <a:r>
              <a:rPr lang="fr-FR" sz="1100" b="1" dirty="0" smtClean="0">
                <a:solidFill>
                  <a:schemeClr val="accent1"/>
                </a:solidFill>
              </a:rPr>
              <a:t> (Filer 04)</a:t>
            </a:r>
            <a:endParaRPr lang="fr-FR" sz="1100" b="1" dirty="0">
              <a:solidFill>
                <a:schemeClr val="accent1"/>
              </a:solidFill>
            </a:endParaRPr>
          </a:p>
        </p:txBody>
      </p:sp>
      <p:sp>
        <p:nvSpPr>
          <p:cNvPr id="25" name="ZoneTexte 24"/>
          <p:cNvSpPr txBox="1"/>
          <p:nvPr/>
        </p:nvSpPr>
        <p:spPr>
          <a:xfrm>
            <a:off x="2217276" y="1407570"/>
            <a:ext cx="1133644"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1100" b="1" dirty="0" err="1" smtClean="0">
                <a:solidFill>
                  <a:schemeClr val="accent1"/>
                </a:solidFill>
              </a:rPr>
              <a:t>Flume</a:t>
            </a:r>
            <a:r>
              <a:rPr lang="fr-FR" sz="1100" b="1" dirty="0" smtClean="0">
                <a:solidFill>
                  <a:schemeClr val="accent1"/>
                </a:solidFill>
              </a:rPr>
              <a:t> Channel</a:t>
            </a:r>
            <a:endParaRPr lang="fr-FR" sz="1100" b="1" dirty="0">
              <a:solidFill>
                <a:schemeClr val="accent1"/>
              </a:solidFill>
            </a:endParaRPr>
          </a:p>
        </p:txBody>
      </p:sp>
      <p:sp>
        <p:nvSpPr>
          <p:cNvPr id="26" name="ZoneTexte 25"/>
          <p:cNvSpPr txBox="1"/>
          <p:nvPr/>
        </p:nvSpPr>
        <p:spPr>
          <a:xfrm>
            <a:off x="5528041" y="2466652"/>
            <a:ext cx="939681"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1100" b="1" dirty="0" smtClean="0">
                <a:solidFill>
                  <a:schemeClr val="accent1"/>
                </a:solidFill>
              </a:rPr>
              <a:t>Kafka Topic</a:t>
            </a:r>
            <a:endParaRPr lang="fr-FR" sz="1100" b="1" dirty="0">
              <a:solidFill>
                <a:schemeClr val="accent1"/>
              </a:solidFill>
            </a:endParaRPr>
          </a:p>
        </p:txBody>
      </p:sp>
      <p:sp>
        <p:nvSpPr>
          <p:cNvPr id="27" name="ZoneTexte 26"/>
          <p:cNvSpPr txBox="1"/>
          <p:nvPr/>
        </p:nvSpPr>
        <p:spPr>
          <a:xfrm>
            <a:off x="10384" y="473572"/>
            <a:ext cx="6210354" cy="738664"/>
          </a:xfrm>
          <a:prstGeom prst="rect">
            <a:avLst/>
          </a:prstGeom>
          <a:noFill/>
        </p:spPr>
        <p:txBody>
          <a:bodyPr wrap="none" rtlCol="0">
            <a:spAutoFit/>
          </a:bodyPr>
          <a:lstStyle/>
          <a:p>
            <a:r>
              <a:rPr lang="fr-FR" sz="1050" dirty="0" err="1" smtClean="0">
                <a:solidFill>
                  <a:srgbClr val="00B050"/>
                </a:solidFill>
              </a:rPr>
              <a:t>opbdfapp:gpbdfapp</a:t>
            </a:r>
            <a:r>
              <a:rPr lang="fr-FR" sz="1050" dirty="0" smtClean="0">
                <a:solidFill>
                  <a:srgbClr val="00B050"/>
                </a:solidFill>
              </a:rPr>
              <a:t>  </a:t>
            </a:r>
            <a:r>
              <a:rPr lang="fr-FR" sz="1050" dirty="0" err="1" smtClean="0">
                <a:solidFill>
                  <a:srgbClr val="00B0F0"/>
                </a:solidFill>
              </a:rPr>
              <a:t>drwxr</a:t>
            </a:r>
            <a:r>
              <a:rPr lang="fr-FR" sz="1050" dirty="0" smtClean="0">
                <a:solidFill>
                  <a:srgbClr val="00B0F0"/>
                </a:solidFill>
              </a:rPr>
              <a:t>-</a:t>
            </a:r>
            <a:r>
              <a:rPr lang="fr-FR" sz="1050" dirty="0" err="1" smtClean="0">
                <a:solidFill>
                  <a:srgbClr val="00B0F0"/>
                </a:solidFill>
              </a:rPr>
              <a:t>xr</a:t>
            </a:r>
            <a:r>
              <a:rPr lang="fr-FR" sz="1050" dirty="0" smtClean="0">
                <a:solidFill>
                  <a:srgbClr val="00B0F0"/>
                </a:solidFill>
              </a:rPr>
              <a:t>-x </a:t>
            </a:r>
            <a:r>
              <a:rPr lang="fr-FR" sz="1050" dirty="0" smtClean="0"/>
              <a:t> /var/</a:t>
            </a:r>
            <a:r>
              <a:rPr lang="fr-FR" sz="1050" dirty="0" err="1" smtClean="0"/>
              <a:t>opt</a:t>
            </a:r>
            <a:r>
              <a:rPr lang="fr-FR" sz="1050" dirty="0" smtClean="0"/>
              <a:t>/data/flat/</a:t>
            </a:r>
            <a:r>
              <a:rPr lang="fr-FR" sz="1050" dirty="0" err="1" smtClean="0"/>
              <a:t>bdfapp</a:t>
            </a:r>
            <a:r>
              <a:rPr lang="fr-FR" sz="1050" dirty="0" smtClean="0"/>
              <a:t>/files/data/   </a:t>
            </a:r>
            <a:r>
              <a:rPr lang="fr-FR" sz="1050" dirty="0" smtClean="0">
                <a:solidFill>
                  <a:srgbClr val="FF0000"/>
                </a:solidFill>
              </a:rPr>
              <a:t>monté par la DIST</a:t>
            </a:r>
          </a:p>
          <a:p>
            <a:r>
              <a:rPr lang="fr-FR" sz="1050" dirty="0"/>
              <a:t> </a:t>
            </a:r>
            <a:r>
              <a:rPr lang="fr-FR" sz="1050" dirty="0" smtClean="0"/>
              <a:t>-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err="1" smtClean="0">
                <a:solidFill>
                  <a:srgbClr val="00B0F0"/>
                </a:solidFill>
              </a:rPr>
              <a:t>drwxrwx</a:t>
            </a:r>
            <a:r>
              <a:rPr lang="fr-FR" sz="1050" dirty="0" smtClean="0">
                <a:solidFill>
                  <a:srgbClr val="00B0F0"/>
                </a:solidFill>
              </a:rPr>
              <a:t>--- </a:t>
            </a:r>
            <a:r>
              <a:rPr lang="fr-FR" sz="1050" dirty="0" smtClean="0">
                <a:solidFill>
                  <a:srgbClr val="00B050"/>
                </a:solidFill>
              </a:rPr>
              <a:t> </a:t>
            </a:r>
            <a:r>
              <a:rPr lang="fr-FR" sz="1050" dirty="0" err="1" smtClean="0"/>
              <a:t>flumesrc</a:t>
            </a:r>
            <a:r>
              <a:rPr lang="fr-FR" sz="1050" dirty="0" smtClean="0"/>
              <a:t>_[</a:t>
            </a:r>
            <a:r>
              <a:rPr lang="fr-FR" sz="1050" dirty="0" err="1" smtClean="0"/>
              <a:t>usecase</a:t>
            </a:r>
            <a:r>
              <a:rPr lang="fr-FR" sz="1050" dirty="0" smtClean="0"/>
              <a:t>]_[flux]                </a:t>
            </a:r>
            <a:r>
              <a:rPr lang="fr-FR" sz="1050" dirty="0" smtClean="0">
                <a:solidFill>
                  <a:srgbClr val="FF0000"/>
                </a:solidFill>
              </a:rPr>
              <a:t>créé en amont par </a:t>
            </a:r>
            <a:r>
              <a:rPr lang="fr-FR" sz="1050" dirty="0" err="1" smtClean="0">
                <a:solidFill>
                  <a:srgbClr val="00B050"/>
                </a:solidFill>
              </a:rPr>
              <a:t>opbdfapp</a:t>
            </a:r>
            <a:r>
              <a:rPr lang="fr-FR" sz="1050" dirty="0" smtClean="0"/>
              <a:t> </a:t>
            </a:r>
          </a:p>
          <a:p>
            <a:r>
              <a:rPr lang="fr-FR" sz="1050" dirty="0"/>
              <a:t> </a:t>
            </a:r>
            <a:r>
              <a:rPr lang="fr-FR" sz="1050" dirty="0" smtClean="0"/>
              <a:t>   -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a:solidFill>
                  <a:srgbClr val="00B0F0"/>
                </a:solidFill>
              </a:rPr>
              <a:t>-</a:t>
            </a:r>
            <a:r>
              <a:rPr lang="fr-FR" sz="1050" dirty="0" err="1" smtClean="0">
                <a:solidFill>
                  <a:srgbClr val="00B0F0"/>
                </a:solidFill>
              </a:rPr>
              <a:t>rwxrwx</a:t>
            </a:r>
            <a:r>
              <a:rPr lang="fr-FR" sz="1050" dirty="0" smtClean="0">
                <a:solidFill>
                  <a:srgbClr val="00B0F0"/>
                </a:solidFill>
              </a:rPr>
              <a:t>-</a:t>
            </a:r>
            <a:r>
              <a:rPr lang="fr-FR" sz="1050" dirty="0">
                <a:solidFill>
                  <a:srgbClr val="00B0F0"/>
                </a:solidFill>
              </a:rPr>
              <a:t>-- </a:t>
            </a:r>
            <a:r>
              <a:rPr lang="fr-FR" sz="1050" dirty="0" smtClean="0">
                <a:solidFill>
                  <a:srgbClr val="00B0F0"/>
                </a:solidFill>
              </a:rPr>
              <a:t> </a:t>
            </a:r>
            <a:r>
              <a:rPr lang="fr-FR" sz="1050" dirty="0" smtClean="0"/>
              <a:t>File1.txt 		               </a:t>
            </a:r>
            <a:r>
              <a:rPr lang="fr-FR" sz="1050" dirty="0" smtClean="0">
                <a:solidFill>
                  <a:srgbClr val="FF0000"/>
                </a:solidFill>
              </a:rPr>
              <a:t>déposé par </a:t>
            </a:r>
            <a:r>
              <a:rPr lang="fr-FR" sz="1050" dirty="0" smtClean="0">
                <a:solidFill>
                  <a:srgbClr val="00B050"/>
                </a:solidFill>
              </a:rPr>
              <a:t>cft</a:t>
            </a:r>
          </a:p>
          <a:p>
            <a:r>
              <a:rPr lang="fr-FR" sz="1050" dirty="0"/>
              <a:t> </a:t>
            </a:r>
            <a:r>
              <a:rPr lang="fr-FR" sz="1050" dirty="0" smtClean="0"/>
              <a:t>   -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smtClean="0">
                <a:solidFill>
                  <a:srgbClr val="00B0F0"/>
                </a:solidFill>
              </a:rPr>
              <a:t>-</a:t>
            </a:r>
            <a:r>
              <a:rPr lang="fr-FR" sz="1050" dirty="0" err="1" smtClean="0">
                <a:solidFill>
                  <a:srgbClr val="00B0F0"/>
                </a:solidFill>
              </a:rPr>
              <a:t>rwxrwx</a:t>
            </a:r>
            <a:r>
              <a:rPr lang="fr-FR" sz="1050" dirty="0" smtClean="0">
                <a:solidFill>
                  <a:srgbClr val="00B0F0"/>
                </a:solidFill>
              </a:rPr>
              <a:t>-</a:t>
            </a:r>
            <a:r>
              <a:rPr lang="fr-FR" sz="1050" dirty="0">
                <a:solidFill>
                  <a:srgbClr val="00B0F0"/>
                </a:solidFill>
              </a:rPr>
              <a:t>--</a:t>
            </a:r>
            <a:r>
              <a:rPr lang="fr-FR" sz="1050" dirty="0" smtClean="0">
                <a:solidFill>
                  <a:srgbClr val="00B050"/>
                </a:solidFill>
              </a:rPr>
              <a:t>  </a:t>
            </a:r>
            <a:r>
              <a:rPr lang="fr-FR" sz="1050" dirty="0" smtClean="0"/>
              <a:t>File2.txt		               </a:t>
            </a:r>
            <a:r>
              <a:rPr lang="fr-FR" sz="1050" dirty="0" smtClean="0">
                <a:solidFill>
                  <a:srgbClr val="FF0000"/>
                </a:solidFill>
              </a:rPr>
              <a:t>déposé </a:t>
            </a:r>
            <a:r>
              <a:rPr lang="fr-FR" sz="1050" dirty="0">
                <a:solidFill>
                  <a:srgbClr val="FF0000"/>
                </a:solidFill>
              </a:rPr>
              <a:t>par </a:t>
            </a:r>
            <a:r>
              <a:rPr lang="fr-FR" sz="1050" dirty="0" smtClean="0">
                <a:solidFill>
                  <a:srgbClr val="00B050"/>
                </a:solidFill>
              </a:rPr>
              <a:t>cft</a:t>
            </a:r>
            <a:endParaRPr lang="fr-FR" sz="1050" dirty="0">
              <a:solidFill>
                <a:srgbClr val="00B050"/>
              </a:solidFill>
            </a:endParaRPr>
          </a:p>
        </p:txBody>
      </p:sp>
      <p:sp>
        <p:nvSpPr>
          <p:cNvPr id="28" name="ZoneTexte 27"/>
          <p:cNvSpPr txBox="1"/>
          <p:nvPr/>
        </p:nvSpPr>
        <p:spPr>
          <a:xfrm>
            <a:off x="2128110" y="1682224"/>
            <a:ext cx="6954707" cy="738664"/>
          </a:xfrm>
          <a:prstGeom prst="rect">
            <a:avLst/>
          </a:prstGeom>
          <a:noFill/>
        </p:spPr>
        <p:txBody>
          <a:bodyPr wrap="square" rtlCol="0">
            <a:spAutoFit/>
          </a:bodyPr>
          <a:lstStyle/>
          <a:p>
            <a:r>
              <a:rPr lang="fr-FR" sz="1050" dirty="0" err="1" smtClean="0">
                <a:solidFill>
                  <a:srgbClr val="00B050"/>
                </a:solidFill>
              </a:rPr>
              <a:t>opbdfapp:gpbdfapp</a:t>
            </a:r>
            <a:r>
              <a:rPr lang="fr-FR" sz="1050" dirty="0" smtClean="0">
                <a:solidFill>
                  <a:srgbClr val="00B050"/>
                </a:solidFill>
              </a:rPr>
              <a:t>  </a:t>
            </a:r>
            <a:r>
              <a:rPr lang="fr-FR" sz="1050" dirty="0" err="1" smtClean="0">
                <a:solidFill>
                  <a:srgbClr val="00B0F0"/>
                </a:solidFill>
              </a:rPr>
              <a:t>drwxr</a:t>
            </a:r>
            <a:r>
              <a:rPr lang="fr-FR" sz="1050" dirty="0" smtClean="0">
                <a:solidFill>
                  <a:srgbClr val="00B0F0"/>
                </a:solidFill>
              </a:rPr>
              <a:t>-</a:t>
            </a:r>
            <a:r>
              <a:rPr lang="fr-FR" sz="1050" dirty="0" err="1" smtClean="0">
                <a:solidFill>
                  <a:srgbClr val="00B0F0"/>
                </a:solidFill>
              </a:rPr>
              <a:t>xr</a:t>
            </a:r>
            <a:r>
              <a:rPr lang="fr-FR" sz="1050" dirty="0" smtClean="0">
                <a:solidFill>
                  <a:srgbClr val="00B0F0"/>
                </a:solidFill>
              </a:rPr>
              <a:t>-x </a:t>
            </a:r>
            <a:r>
              <a:rPr lang="fr-FR" sz="1050" dirty="0" smtClean="0"/>
              <a:t> /var/</a:t>
            </a:r>
            <a:r>
              <a:rPr lang="fr-FR" sz="1050" dirty="0" err="1" smtClean="0"/>
              <a:t>opt</a:t>
            </a:r>
            <a:r>
              <a:rPr lang="fr-FR" sz="1050" dirty="0" smtClean="0"/>
              <a:t>/data/flat/</a:t>
            </a:r>
            <a:r>
              <a:rPr lang="fr-FR" sz="1050" dirty="0" err="1" smtClean="0"/>
              <a:t>flume</a:t>
            </a:r>
            <a:r>
              <a:rPr lang="fr-FR" sz="1050" dirty="0" smtClean="0"/>
              <a:t>/		</a:t>
            </a:r>
            <a:r>
              <a:rPr lang="fr-FR" sz="1050" dirty="0">
                <a:solidFill>
                  <a:srgbClr val="FF0000"/>
                </a:solidFill>
              </a:rPr>
              <a:t>monté par la </a:t>
            </a:r>
            <a:r>
              <a:rPr lang="fr-FR" sz="1050" dirty="0" smtClean="0">
                <a:solidFill>
                  <a:srgbClr val="FF0000"/>
                </a:solidFill>
              </a:rPr>
              <a:t>DIST</a:t>
            </a:r>
            <a:endParaRPr lang="fr-FR" sz="1050" dirty="0" smtClean="0"/>
          </a:p>
          <a:p>
            <a:r>
              <a:rPr lang="fr-FR" sz="1050" dirty="0"/>
              <a:t> </a:t>
            </a:r>
            <a:r>
              <a:rPr lang="fr-FR" sz="1050" dirty="0" smtClean="0"/>
              <a:t>-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err="1" smtClean="0">
                <a:solidFill>
                  <a:srgbClr val="00B0F0"/>
                </a:solidFill>
              </a:rPr>
              <a:t>drwxrwx</a:t>
            </a:r>
            <a:r>
              <a:rPr lang="fr-FR" sz="1050" dirty="0" smtClean="0">
                <a:solidFill>
                  <a:srgbClr val="00B0F0"/>
                </a:solidFill>
              </a:rPr>
              <a:t>--- </a:t>
            </a:r>
            <a:r>
              <a:rPr lang="fr-FR" sz="1050" dirty="0" smtClean="0">
                <a:solidFill>
                  <a:srgbClr val="00B050"/>
                </a:solidFill>
              </a:rPr>
              <a:t> </a:t>
            </a:r>
            <a:r>
              <a:rPr lang="fr-FR" sz="1050" dirty="0" err="1" smtClean="0"/>
              <a:t>flumechan</a:t>
            </a:r>
            <a:r>
              <a:rPr lang="fr-FR" sz="1050" dirty="0" smtClean="0"/>
              <a:t>_[</a:t>
            </a:r>
            <a:r>
              <a:rPr lang="fr-FR" sz="1050" dirty="0" err="1" smtClean="0"/>
              <a:t>usecase</a:t>
            </a:r>
            <a:r>
              <a:rPr lang="fr-FR" sz="1050" dirty="0" smtClean="0"/>
              <a:t>]_[flux] 	</a:t>
            </a:r>
            <a:r>
              <a:rPr lang="fr-FR" sz="1050" dirty="0" smtClean="0">
                <a:solidFill>
                  <a:srgbClr val="FF0000"/>
                </a:solidFill>
              </a:rPr>
              <a:t>créé </a:t>
            </a:r>
            <a:r>
              <a:rPr lang="fr-FR" sz="1050" dirty="0">
                <a:solidFill>
                  <a:srgbClr val="FF0000"/>
                </a:solidFill>
              </a:rPr>
              <a:t>en amont par </a:t>
            </a:r>
            <a:r>
              <a:rPr lang="fr-FR" sz="1050" dirty="0" err="1">
                <a:solidFill>
                  <a:srgbClr val="00B050"/>
                </a:solidFill>
              </a:rPr>
              <a:t>opbdfapp</a:t>
            </a:r>
            <a:r>
              <a:rPr lang="fr-FR" sz="1050" dirty="0"/>
              <a:t> </a:t>
            </a:r>
            <a:endParaRPr lang="fr-FR" sz="1050" dirty="0" smtClean="0"/>
          </a:p>
          <a:p>
            <a:r>
              <a:rPr lang="fr-FR" sz="1050" dirty="0"/>
              <a:t> </a:t>
            </a:r>
            <a:r>
              <a:rPr lang="fr-FR" sz="1050" dirty="0" smtClean="0"/>
              <a:t>   -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err="1">
                <a:solidFill>
                  <a:srgbClr val="00B0F0"/>
                </a:solidFill>
              </a:rPr>
              <a:t>d</a:t>
            </a:r>
            <a:r>
              <a:rPr lang="fr-FR" sz="1050" dirty="0" err="1" smtClean="0">
                <a:solidFill>
                  <a:srgbClr val="00B0F0"/>
                </a:solidFill>
              </a:rPr>
              <a:t>rwxrwx</a:t>
            </a:r>
            <a:r>
              <a:rPr lang="fr-FR" sz="1050" dirty="0" smtClean="0">
                <a:solidFill>
                  <a:srgbClr val="00B0F0"/>
                </a:solidFill>
              </a:rPr>
              <a:t>-</a:t>
            </a:r>
            <a:r>
              <a:rPr lang="fr-FR" sz="1050" dirty="0">
                <a:solidFill>
                  <a:srgbClr val="00B0F0"/>
                </a:solidFill>
              </a:rPr>
              <a:t>-- </a:t>
            </a:r>
            <a:r>
              <a:rPr lang="fr-FR" sz="1050" dirty="0" smtClean="0">
                <a:solidFill>
                  <a:srgbClr val="00B0F0"/>
                </a:solidFill>
              </a:rPr>
              <a:t> </a:t>
            </a:r>
            <a:r>
              <a:rPr lang="fr-FR" sz="1050" dirty="0" smtClean="0"/>
              <a:t>checkpoint		</a:t>
            </a:r>
            <a:r>
              <a:rPr lang="fr-FR" sz="1050" dirty="0" smtClean="0">
                <a:solidFill>
                  <a:srgbClr val="FF0000"/>
                </a:solidFill>
              </a:rPr>
              <a:t>créé automatiquement par</a:t>
            </a:r>
            <a:r>
              <a:rPr lang="fr-FR" sz="1050" dirty="0" smtClean="0"/>
              <a:t> </a:t>
            </a:r>
            <a:r>
              <a:rPr lang="fr-FR" sz="1050" dirty="0" err="1" smtClean="0">
                <a:solidFill>
                  <a:srgbClr val="00B050"/>
                </a:solidFill>
              </a:rPr>
              <a:t>flume</a:t>
            </a:r>
            <a:endParaRPr lang="fr-FR" sz="1050" dirty="0" smtClean="0">
              <a:solidFill>
                <a:srgbClr val="00B050"/>
              </a:solidFill>
            </a:endParaRPr>
          </a:p>
          <a:p>
            <a:r>
              <a:rPr lang="fr-FR" sz="1050" dirty="0"/>
              <a:t> </a:t>
            </a:r>
            <a:r>
              <a:rPr lang="fr-FR" sz="1050" dirty="0" smtClean="0"/>
              <a:t>   -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err="1" smtClean="0">
                <a:solidFill>
                  <a:srgbClr val="00B0F0"/>
                </a:solidFill>
              </a:rPr>
              <a:t>drwxrwx</a:t>
            </a:r>
            <a:r>
              <a:rPr lang="fr-FR" sz="1050" dirty="0" smtClean="0">
                <a:solidFill>
                  <a:srgbClr val="00B0F0"/>
                </a:solidFill>
              </a:rPr>
              <a:t>-</a:t>
            </a:r>
            <a:r>
              <a:rPr lang="fr-FR" sz="1050" dirty="0">
                <a:solidFill>
                  <a:srgbClr val="00B0F0"/>
                </a:solidFill>
              </a:rPr>
              <a:t>--</a:t>
            </a:r>
            <a:r>
              <a:rPr lang="fr-FR" sz="1050" dirty="0" smtClean="0">
                <a:solidFill>
                  <a:srgbClr val="00B050"/>
                </a:solidFill>
              </a:rPr>
              <a:t>  </a:t>
            </a:r>
            <a:r>
              <a:rPr lang="fr-FR" sz="1050" dirty="0" smtClean="0"/>
              <a:t>data			</a:t>
            </a:r>
            <a:r>
              <a:rPr lang="fr-FR" sz="1050" dirty="0" smtClean="0">
                <a:solidFill>
                  <a:srgbClr val="FF0000"/>
                </a:solidFill>
              </a:rPr>
              <a:t>créé </a:t>
            </a:r>
            <a:r>
              <a:rPr lang="fr-FR" sz="1050" dirty="0">
                <a:solidFill>
                  <a:srgbClr val="FF0000"/>
                </a:solidFill>
              </a:rPr>
              <a:t>automatiquement par</a:t>
            </a:r>
            <a:r>
              <a:rPr lang="fr-FR" sz="1050" dirty="0"/>
              <a:t> </a:t>
            </a:r>
            <a:r>
              <a:rPr lang="fr-FR" sz="1050" dirty="0" err="1" smtClean="0">
                <a:solidFill>
                  <a:srgbClr val="00B050"/>
                </a:solidFill>
              </a:rPr>
              <a:t>flume</a:t>
            </a:r>
            <a:endParaRPr lang="fr-FR" sz="1050" dirty="0"/>
          </a:p>
        </p:txBody>
      </p:sp>
      <p:sp>
        <p:nvSpPr>
          <p:cNvPr id="29" name="ZoneTexte 28"/>
          <p:cNvSpPr txBox="1"/>
          <p:nvPr/>
        </p:nvSpPr>
        <p:spPr>
          <a:xfrm>
            <a:off x="5483755" y="2746032"/>
            <a:ext cx="3599062" cy="253916"/>
          </a:xfrm>
          <a:prstGeom prst="rect">
            <a:avLst/>
          </a:prstGeom>
          <a:noFill/>
        </p:spPr>
        <p:txBody>
          <a:bodyPr wrap="none" rtlCol="0">
            <a:spAutoFit/>
          </a:bodyPr>
          <a:lstStyle/>
          <a:p>
            <a:r>
              <a:rPr lang="fr-FR" sz="1050" dirty="0" smtClean="0"/>
              <a:t>Ajouter le groupe  </a:t>
            </a:r>
            <a:r>
              <a:rPr lang="fr-FR" sz="1050" dirty="0" err="1" smtClean="0">
                <a:solidFill>
                  <a:srgbClr val="00B050"/>
                </a:solidFill>
              </a:rPr>
              <a:t>a_app_bdf_alim</a:t>
            </a:r>
            <a:r>
              <a:rPr lang="fr-FR" sz="1050" dirty="0" smtClean="0"/>
              <a:t> au topic du </a:t>
            </a:r>
            <a:r>
              <a:rPr lang="fr-FR" sz="1050" dirty="0" err="1" smtClean="0"/>
              <a:t>use_case</a:t>
            </a:r>
            <a:r>
              <a:rPr lang="fr-FR" sz="1050" dirty="0" smtClean="0"/>
              <a:t> </a:t>
            </a:r>
            <a:endParaRPr lang="fr-FR" sz="1050" dirty="0"/>
          </a:p>
        </p:txBody>
      </p:sp>
      <p:sp>
        <p:nvSpPr>
          <p:cNvPr id="30" name="ZoneTexte 29"/>
          <p:cNvSpPr txBox="1"/>
          <p:nvPr/>
        </p:nvSpPr>
        <p:spPr>
          <a:xfrm>
            <a:off x="108248" y="2708920"/>
            <a:ext cx="1156672"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100" dirty="0" err="1" smtClean="0">
                <a:solidFill>
                  <a:schemeClr val="tx1"/>
                </a:solidFill>
              </a:rPr>
              <a:t>Keytab</a:t>
            </a:r>
            <a:endParaRPr lang="fr-FR" sz="1100" dirty="0">
              <a:solidFill>
                <a:schemeClr val="tx1"/>
              </a:solidFill>
            </a:endParaRPr>
          </a:p>
        </p:txBody>
      </p:sp>
      <p:sp>
        <p:nvSpPr>
          <p:cNvPr id="31" name="ZoneTexte 30"/>
          <p:cNvSpPr txBox="1"/>
          <p:nvPr/>
        </p:nvSpPr>
        <p:spPr>
          <a:xfrm>
            <a:off x="75129" y="2970530"/>
            <a:ext cx="4568879" cy="261610"/>
          </a:xfrm>
          <a:prstGeom prst="rect">
            <a:avLst/>
          </a:prstGeom>
          <a:noFill/>
        </p:spPr>
        <p:txBody>
          <a:bodyPr wrap="none" rtlCol="0">
            <a:spAutoFit/>
          </a:bodyPr>
          <a:lstStyle/>
          <a:p>
            <a:r>
              <a:rPr lang="pt-BR" sz="1100" dirty="0" smtClean="0">
                <a:solidFill>
                  <a:srgbClr val="00B050"/>
                </a:solidFill>
              </a:rPr>
              <a:t>opbdfapp:r_app_bdf_batch</a:t>
            </a:r>
            <a:r>
              <a:rPr lang="pt-BR" sz="1100" dirty="0" smtClean="0"/>
              <a:t> </a:t>
            </a:r>
            <a:r>
              <a:rPr lang="pt-BR" sz="1100" dirty="0">
                <a:solidFill>
                  <a:srgbClr val="00B0F0"/>
                </a:solidFill>
              </a:rPr>
              <a:t>-r--r-----</a:t>
            </a:r>
            <a:r>
              <a:rPr lang="pt-BR" sz="1100" dirty="0"/>
              <a:t> </a:t>
            </a:r>
            <a:r>
              <a:rPr lang="pt-BR" sz="1100" dirty="0" smtClean="0"/>
              <a:t> </a:t>
            </a:r>
            <a:r>
              <a:rPr lang="fr-FR" sz="1100" dirty="0" err="1" smtClean="0"/>
              <a:t>a_app_bdf_alim.headless.keytab</a:t>
            </a:r>
            <a:endParaRPr lang="fr-FR" sz="1100" dirty="0"/>
          </a:p>
        </p:txBody>
      </p:sp>
      <p:sp>
        <p:nvSpPr>
          <p:cNvPr id="33" name="ZoneTexte 32"/>
          <p:cNvSpPr txBox="1"/>
          <p:nvPr/>
        </p:nvSpPr>
        <p:spPr>
          <a:xfrm>
            <a:off x="107504" y="3356992"/>
            <a:ext cx="205657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100" dirty="0" smtClean="0">
                <a:solidFill>
                  <a:schemeClr val="tx1"/>
                </a:solidFill>
              </a:rPr>
              <a:t>Association groupe/utilisateur</a:t>
            </a:r>
            <a:endParaRPr lang="fr-FR" sz="1100" dirty="0">
              <a:solidFill>
                <a:schemeClr val="tx1"/>
              </a:solidFill>
            </a:endParaRPr>
          </a:p>
        </p:txBody>
      </p:sp>
      <p:sp>
        <p:nvSpPr>
          <p:cNvPr id="34" name="ZoneTexte 33"/>
          <p:cNvSpPr txBox="1"/>
          <p:nvPr/>
        </p:nvSpPr>
        <p:spPr>
          <a:xfrm>
            <a:off x="108248" y="3618602"/>
            <a:ext cx="5307863" cy="430887"/>
          </a:xfrm>
          <a:prstGeom prst="rect">
            <a:avLst/>
          </a:prstGeom>
          <a:noFill/>
        </p:spPr>
        <p:txBody>
          <a:bodyPr wrap="none" rtlCol="0">
            <a:spAutoFit/>
          </a:bodyPr>
          <a:lstStyle/>
          <a:p>
            <a:r>
              <a:rPr lang="fr-FR" sz="1100" dirty="0" err="1" smtClean="0">
                <a:solidFill>
                  <a:srgbClr val="00B050"/>
                </a:solidFill>
              </a:rPr>
              <a:t>flume</a:t>
            </a:r>
            <a:r>
              <a:rPr lang="fr-FR" sz="1100" dirty="0" smtClean="0">
                <a:solidFill>
                  <a:srgbClr val="00B050"/>
                </a:solidFill>
              </a:rPr>
              <a:t> </a:t>
            </a:r>
            <a:r>
              <a:rPr lang="fr-FR" sz="1100" dirty="0" smtClean="0"/>
              <a:t>appartient au groupe  </a:t>
            </a:r>
            <a:r>
              <a:rPr lang="fr-FR" sz="1100" dirty="0" err="1" smtClean="0">
                <a:solidFill>
                  <a:srgbClr val="00B050"/>
                </a:solidFill>
              </a:rPr>
              <a:t>g_app_bdf_moe</a:t>
            </a:r>
            <a:r>
              <a:rPr lang="fr-FR" sz="1100" dirty="0" smtClean="0"/>
              <a:t> qui appartient à  </a:t>
            </a:r>
            <a:r>
              <a:rPr lang="fr-FR" sz="1100" dirty="0" err="1" smtClean="0">
                <a:solidFill>
                  <a:srgbClr val="00B050"/>
                </a:solidFill>
              </a:rPr>
              <a:t>r_app_bdf_batch</a:t>
            </a:r>
            <a:endParaRPr lang="fr-FR" sz="1100" dirty="0" smtClean="0">
              <a:solidFill>
                <a:srgbClr val="00B050"/>
              </a:solidFill>
            </a:endParaRPr>
          </a:p>
          <a:p>
            <a:r>
              <a:rPr lang="fr-FR" sz="1100" dirty="0" err="1" smtClean="0">
                <a:solidFill>
                  <a:srgbClr val="00B050"/>
                </a:solidFill>
              </a:rPr>
              <a:t>flume</a:t>
            </a:r>
            <a:r>
              <a:rPr lang="fr-FR" sz="1100" dirty="0" smtClean="0">
                <a:solidFill>
                  <a:srgbClr val="00B050"/>
                </a:solidFill>
              </a:rPr>
              <a:t> </a:t>
            </a:r>
            <a:r>
              <a:rPr lang="fr-FR" sz="1100" dirty="0" smtClean="0"/>
              <a:t>appartient au groupe </a:t>
            </a:r>
            <a:r>
              <a:rPr lang="fr-FR" sz="1100" dirty="0" err="1" smtClean="0">
                <a:solidFill>
                  <a:srgbClr val="00B050"/>
                </a:solidFill>
              </a:rPr>
              <a:t>gpbdfapp</a:t>
            </a:r>
            <a:r>
              <a:rPr lang="fr-FR" sz="1100" dirty="0" smtClean="0">
                <a:solidFill>
                  <a:srgbClr val="00B050"/>
                </a:solidFill>
              </a:rPr>
              <a:t> </a:t>
            </a:r>
            <a:endParaRPr lang="fr-FR" sz="1100" dirty="0">
              <a:solidFill>
                <a:srgbClr val="00B050"/>
              </a:solidFill>
            </a:endParaRPr>
          </a:p>
        </p:txBody>
      </p:sp>
      <p:sp>
        <p:nvSpPr>
          <p:cNvPr id="36" name="ZoneTexte 35"/>
          <p:cNvSpPr txBox="1"/>
          <p:nvPr/>
        </p:nvSpPr>
        <p:spPr>
          <a:xfrm>
            <a:off x="171404" y="4797152"/>
            <a:ext cx="8911414" cy="155427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200" b="1" u="sng" dirty="0" smtClean="0"/>
              <a:t>Fonctionnement </a:t>
            </a:r>
          </a:p>
          <a:p>
            <a:endParaRPr lang="fr-FR" sz="1200" b="1" u="sng" dirty="0" smtClean="0"/>
          </a:p>
          <a:p>
            <a:pPr marL="228600" indent="-228600">
              <a:buFont typeface="+mj-lt"/>
              <a:buAutoNum type="arabicPeriod"/>
            </a:pPr>
            <a:r>
              <a:rPr lang="fr-FR" sz="1200" dirty="0" err="1" smtClean="0">
                <a:solidFill>
                  <a:srgbClr val="00B050"/>
                </a:solidFill>
              </a:rPr>
              <a:t>flume</a:t>
            </a:r>
            <a:r>
              <a:rPr lang="fr-FR" sz="1200" dirty="0" smtClean="0">
                <a:solidFill>
                  <a:srgbClr val="00B050"/>
                </a:solidFill>
              </a:rPr>
              <a:t> </a:t>
            </a:r>
            <a:r>
              <a:rPr lang="fr-FR" sz="1200" dirty="0" smtClean="0"/>
              <a:t>peut écrire/lire depuis le dossier source  car il appartient au groupe </a:t>
            </a:r>
            <a:r>
              <a:rPr lang="fr-FR" sz="1200" dirty="0" err="1" smtClean="0">
                <a:solidFill>
                  <a:srgbClr val="00B050"/>
                </a:solidFill>
              </a:rPr>
              <a:t>gpbdfapp</a:t>
            </a:r>
            <a:endParaRPr lang="fr-FR" sz="1200" dirty="0" smtClean="0">
              <a:solidFill>
                <a:srgbClr val="00B050"/>
              </a:solidFill>
            </a:endParaRPr>
          </a:p>
          <a:p>
            <a:pPr marL="228600" indent="-228600">
              <a:buFont typeface="+mj-lt"/>
              <a:buAutoNum type="arabicPeriod"/>
            </a:pPr>
            <a:r>
              <a:rPr lang="fr-FR" sz="1200" dirty="0" err="1" smtClean="0">
                <a:solidFill>
                  <a:srgbClr val="00B050"/>
                </a:solidFill>
              </a:rPr>
              <a:t>flume</a:t>
            </a:r>
            <a:r>
              <a:rPr lang="fr-FR" sz="1200" dirty="0" smtClean="0">
                <a:solidFill>
                  <a:srgbClr val="00B050"/>
                </a:solidFill>
              </a:rPr>
              <a:t> </a:t>
            </a:r>
            <a:r>
              <a:rPr lang="fr-FR" sz="1200" dirty="0" smtClean="0"/>
              <a:t>peut écrire/lire dans le chanel </a:t>
            </a:r>
            <a:r>
              <a:rPr lang="fr-FR" sz="1200" dirty="0"/>
              <a:t>car il appartient au groupe </a:t>
            </a:r>
            <a:r>
              <a:rPr lang="fr-FR" sz="1200" dirty="0" err="1" smtClean="0">
                <a:solidFill>
                  <a:srgbClr val="00B050"/>
                </a:solidFill>
              </a:rPr>
              <a:t>gpbdfapp</a:t>
            </a:r>
            <a:endParaRPr lang="fr-FR" sz="1200" dirty="0" smtClean="0">
              <a:solidFill>
                <a:srgbClr val="00B050"/>
              </a:solidFill>
            </a:endParaRPr>
          </a:p>
          <a:p>
            <a:pPr marL="228600" indent="-228600">
              <a:buFont typeface="+mj-lt"/>
              <a:buAutoNum type="arabicPeriod"/>
            </a:pPr>
            <a:r>
              <a:rPr lang="fr-FR" sz="1200" dirty="0" err="1" smtClean="0">
                <a:solidFill>
                  <a:srgbClr val="00B050"/>
                </a:solidFill>
              </a:rPr>
              <a:t>flume</a:t>
            </a:r>
            <a:r>
              <a:rPr lang="fr-FR" sz="1200" dirty="0" smtClean="0">
                <a:solidFill>
                  <a:srgbClr val="00B050"/>
                </a:solidFill>
              </a:rPr>
              <a:t> </a:t>
            </a:r>
            <a:r>
              <a:rPr lang="fr-FR" sz="1200" dirty="0" smtClean="0"/>
              <a:t>peut écrire dans le topic Kafka car il appartient au groupe </a:t>
            </a:r>
            <a:r>
              <a:rPr lang="fr-FR" sz="1200" dirty="0" err="1">
                <a:solidFill>
                  <a:srgbClr val="00B050"/>
                </a:solidFill>
              </a:rPr>
              <a:t>g_app_bdf_moe</a:t>
            </a:r>
            <a:r>
              <a:rPr lang="fr-FR" sz="1200" dirty="0"/>
              <a:t> qui appartient </a:t>
            </a:r>
            <a:r>
              <a:rPr lang="fr-FR" sz="1200" dirty="0" smtClean="0"/>
              <a:t>à  </a:t>
            </a:r>
            <a:r>
              <a:rPr lang="fr-FR" sz="1200" dirty="0" err="1" smtClean="0">
                <a:solidFill>
                  <a:srgbClr val="00B050"/>
                </a:solidFill>
              </a:rPr>
              <a:t>r_app_bdf_batch</a:t>
            </a:r>
            <a:endParaRPr lang="fr-FR" sz="1200" dirty="0" smtClean="0">
              <a:solidFill>
                <a:srgbClr val="00B050"/>
              </a:solidFill>
            </a:endParaRPr>
          </a:p>
          <a:p>
            <a:pPr marL="228600" indent="-228600">
              <a:buFont typeface="+mj-lt"/>
              <a:buAutoNum type="arabicPeriod"/>
            </a:pPr>
            <a:r>
              <a:rPr lang="fr-FR" sz="1200" dirty="0" smtClean="0"/>
              <a:t>Si un utilisateur nominatif souhaite lancer un agent </a:t>
            </a:r>
            <a:r>
              <a:rPr lang="fr-FR" sz="1200" dirty="0" err="1" smtClean="0"/>
              <a:t>flume</a:t>
            </a:r>
            <a:r>
              <a:rPr lang="fr-FR" sz="1200" dirty="0" smtClean="0"/>
              <a:t> (test/développement), il devra sont être associé aux groupes </a:t>
            </a:r>
            <a:r>
              <a:rPr lang="fr-FR" sz="1200" dirty="0" err="1">
                <a:solidFill>
                  <a:srgbClr val="00B050"/>
                </a:solidFill>
              </a:rPr>
              <a:t>g_app_bdf_moe</a:t>
            </a:r>
            <a:r>
              <a:rPr lang="fr-FR" sz="1200" dirty="0">
                <a:solidFill>
                  <a:srgbClr val="00B050"/>
                </a:solidFill>
              </a:rPr>
              <a:t> </a:t>
            </a:r>
            <a:r>
              <a:rPr lang="fr-FR" sz="1200" dirty="0" smtClean="0"/>
              <a:t>et</a:t>
            </a:r>
            <a:r>
              <a:rPr lang="fr-FR" sz="1200" dirty="0" smtClean="0">
                <a:solidFill>
                  <a:srgbClr val="00B050"/>
                </a:solidFill>
              </a:rPr>
              <a:t> </a:t>
            </a:r>
            <a:r>
              <a:rPr lang="fr-FR" sz="1200" dirty="0" err="1">
                <a:solidFill>
                  <a:srgbClr val="00B050"/>
                </a:solidFill>
              </a:rPr>
              <a:t>gpbdfapp</a:t>
            </a:r>
            <a:r>
              <a:rPr lang="fr-FR" sz="1200" dirty="0">
                <a:solidFill>
                  <a:srgbClr val="00B050"/>
                </a:solidFill>
              </a:rPr>
              <a:t> </a:t>
            </a:r>
            <a:endParaRPr lang="fr-FR" sz="1200" dirty="0" smtClean="0">
              <a:solidFill>
                <a:srgbClr val="00B050"/>
              </a:solidFill>
            </a:endParaRPr>
          </a:p>
          <a:p>
            <a:pPr marL="228600" indent="-228600">
              <a:buFont typeface="+mj-lt"/>
              <a:buAutoNum type="arabicPeriod"/>
            </a:pPr>
            <a:endParaRPr lang="fr-FR" sz="1100" dirty="0"/>
          </a:p>
        </p:txBody>
      </p:sp>
    </p:spTree>
    <p:extLst>
      <p:ext uri="{BB962C8B-B14F-4D97-AF65-F5344CB8AC3E}">
        <p14:creationId xmlns:p14="http://schemas.microsoft.com/office/powerpoint/2010/main" val="4162382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08503" cy="404664"/>
          </a:xfrm>
        </p:spPr>
        <p:txBody>
          <a:bodyPr/>
          <a:lstStyle/>
          <a:p>
            <a:pPr algn="ctr"/>
            <a:r>
              <a:rPr lang="fr-FR" dirty="0" err="1" smtClean="0"/>
              <a:t>Yarn</a:t>
            </a:r>
            <a:r>
              <a:rPr lang="fr-FR" dirty="0" smtClean="0"/>
              <a:t> </a:t>
            </a:r>
            <a:r>
              <a:rPr lang="fr-FR" sz="1600" dirty="0" smtClean="0"/>
              <a:t>– </a:t>
            </a:r>
            <a:r>
              <a:rPr lang="fr-FR" sz="1600" dirty="0" err="1" smtClean="0"/>
              <a:t>Faitr</a:t>
            </a:r>
            <a:r>
              <a:rPr lang="fr-FR" sz="1600" dirty="0" smtClean="0"/>
              <a:t> </a:t>
            </a:r>
            <a:r>
              <a:rPr lang="fr-FR" sz="1600" dirty="0" err="1" smtClean="0"/>
              <a:t>Scheduler</a:t>
            </a:r>
            <a:r>
              <a:rPr lang="fr-FR" sz="1600" dirty="0"/>
              <a:t/>
            </a:r>
            <a:br>
              <a:rPr lang="fr-FR" sz="1600" dirty="0"/>
            </a:br>
            <a:r>
              <a:rPr lang="fr-FR" sz="1100" dirty="0">
                <a:hlinkClick r:id="rId2"/>
              </a:rPr>
              <a:t>https://</a:t>
            </a:r>
            <a:r>
              <a:rPr lang="fr-FR" sz="1100" dirty="0" smtClean="0">
                <a:hlinkClick r:id="rId2"/>
              </a:rPr>
              <a:t>hadoop.apache.org/docs/r2.4.1/hadoop-yarn/hadoop-yarn-site/FairScheduler.html</a:t>
            </a:r>
            <a:r>
              <a:rPr lang="fr-FR" sz="1100" dirty="0" smtClean="0"/>
              <a:t> </a:t>
            </a:r>
            <a:endParaRPr lang="fr-FR" sz="1100" dirty="0"/>
          </a:p>
        </p:txBody>
      </p:sp>
    </p:spTree>
    <p:extLst>
      <p:ext uri="{BB962C8B-B14F-4D97-AF65-F5344CB8AC3E}">
        <p14:creationId xmlns:p14="http://schemas.microsoft.com/office/powerpoint/2010/main" val="102939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dirty="0"/>
          </a:p>
        </p:txBody>
      </p:sp>
    </p:spTree>
    <p:extLst>
      <p:ext uri="{BB962C8B-B14F-4D97-AF65-F5344CB8AC3E}">
        <p14:creationId xmlns:p14="http://schemas.microsoft.com/office/powerpoint/2010/main" val="2860159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8224" y="5156076"/>
            <a:ext cx="1224136" cy="7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err="1" smtClean="0"/>
              <a:t>WebHcat</a:t>
            </a:r>
            <a:endParaRPr lang="fr-FR" dirty="0" smtClean="0"/>
          </a:p>
          <a:p>
            <a:pPr algn="ctr"/>
            <a:r>
              <a:rPr lang="fr-FR" sz="1050" dirty="0" smtClean="0"/>
              <a:t>(</a:t>
            </a:r>
            <a:r>
              <a:rPr lang="fr-FR" sz="1050" dirty="0" err="1" smtClean="0"/>
              <a:t>Hcatalog</a:t>
            </a:r>
            <a:r>
              <a:rPr lang="fr-FR" sz="1050" dirty="0" smtClean="0"/>
              <a:t> API)</a:t>
            </a:r>
            <a:endParaRPr lang="fr-FR" sz="1050" dirty="0"/>
          </a:p>
        </p:txBody>
      </p:sp>
      <p:sp>
        <p:nvSpPr>
          <p:cNvPr id="9" name="Rectangle 8"/>
          <p:cNvSpPr/>
          <p:nvPr/>
        </p:nvSpPr>
        <p:spPr>
          <a:xfrm>
            <a:off x="3720058" y="528911"/>
            <a:ext cx="142800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err="1" smtClean="0"/>
              <a:t>Ambari</a:t>
            </a:r>
            <a:r>
              <a:rPr lang="fr-FR" dirty="0" smtClean="0"/>
              <a:t>-server</a:t>
            </a:r>
            <a:endParaRPr lang="fr-FR" dirty="0"/>
          </a:p>
        </p:txBody>
      </p:sp>
      <p:sp>
        <p:nvSpPr>
          <p:cNvPr id="10" name="Rectangle 9"/>
          <p:cNvSpPr/>
          <p:nvPr/>
        </p:nvSpPr>
        <p:spPr>
          <a:xfrm>
            <a:off x="3821993" y="2955640"/>
            <a:ext cx="122413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HDFS</a:t>
            </a:r>
            <a:endParaRPr lang="fr-FR" dirty="0"/>
          </a:p>
        </p:txBody>
      </p:sp>
      <p:cxnSp>
        <p:nvCxnSpPr>
          <p:cNvPr id="12" name="Connecteur droit avec flèche 11"/>
          <p:cNvCxnSpPr>
            <a:stCxn id="9" idx="2"/>
            <a:endCxn id="10" idx="0"/>
          </p:cNvCxnSpPr>
          <p:nvPr/>
        </p:nvCxnSpPr>
        <p:spPr>
          <a:xfrm>
            <a:off x="4434061" y="1393007"/>
            <a:ext cx="0" cy="1562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99592" y="5192638"/>
            <a:ext cx="1375445"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err="1" smtClean="0"/>
              <a:t>Pig</a:t>
            </a:r>
            <a:r>
              <a:rPr lang="fr-FR" dirty="0" smtClean="0"/>
              <a:t> </a:t>
            </a:r>
            <a:r>
              <a:rPr lang="fr-FR" dirty="0" err="1" smtClean="0"/>
              <a:t>view</a:t>
            </a:r>
            <a:endParaRPr lang="fr-FR" dirty="0"/>
          </a:p>
        </p:txBody>
      </p:sp>
      <p:cxnSp>
        <p:nvCxnSpPr>
          <p:cNvPr id="15" name="Connecteur droit avec flèche 14"/>
          <p:cNvCxnSpPr>
            <a:stCxn id="14" idx="3"/>
            <a:endCxn id="10" idx="1"/>
          </p:cNvCxnSpPr>
          <p:nvPr/>
        </p:nvCxnSpPr>
        <p:spPr>
          <a:xfrm flipV="1">
            <a:off x="2275037" y="3387688"/>
            <a:ext cx="1546956" cy="2164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55962" y="3819736"/>
            <a:ext cx="864096"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000" dirty="0" smtClean="0"/>
              <a:t>Save Script &amp; Log</a:t>
            </a:r>
            <a:endParaRPr lang="fr-FR" sz="1000" dirty="0"/>
          </a:p>
        </p:txBody>
      </p:sp>
      <p:cxnSp>
        <p:nvCxnSpPr>
          <p:cNvPr id="22" name="Connecteur droit avec flèche 21"/>
          <p:cNvCxnSpPr>
            <a:stCxn id="14" idx="3"/>
            <a:endCxn id="4" idx="1"/>
          </p:cNvCxnSpPr>
          <p:nvPr/>
        </p:nvCxnSpPr>
        <p:spPr>
          <a:xfrm>
            <a:off x="2275037" y="5552678"/>
            <a:ext cx="43131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04109" y="5805264"/>
            <a:ext cx="864096"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000" dirty="0" smtClean="0"/>
              <a:t>Job </a:t>
            </a:r>
            <a:r>
              <a:rPr lang="fr-FR" sz="1000" dirty="0" err="1" smtClean="0"/>
              <a:t>Launched</a:t>
            </a:r>
            <a:endParaRPr lang="fr-FR" sz="1000" dirty="0"/>
          </a:p>
        </p:txBody>
      </p:sp>
      <p:cxnSp>
        <p:nvCxnSpPr>
          <p:cNvPr id="36" name="Connecteur droit avec flèche 35"/>
          <p:cNvCxnSpPr>
            <a:stCxn id="10" idx="3"/>
            <a:endCxn id="4" idx="0"/>
          </p:cNvCxnSpPr>
          <p:nvPr/>
        </p:nvCxnSpPr>
        <p:spPr>
          <a:xfrm>
            <a:off x="5046129" y="3387688"/>
            <a:ext cx="2154163" cy="17683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580112" y="3788321"/>
            <a:ext cx="864096"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000" dirty="0" smtClean="0"/>
              <a:t>Data exchange</a:t>
            </a:r>
            <a:endParaRPr lang="fr-FR" sz="1000" dirty="0"/>
          </a:p>
        </p:txBody>
      </p:sp>
      <p:sp>
        <p:nvSpPr>
          <p:cNvPr id="40" name="ZoneTexte 39"/>
          <p:cNvSpPr txBox="1"/>
          <p:nvPr/>
        </p:nvSpPr>
        <p:spPr>
          <a:xfrm>
            <a:off x="6588224" y="5156076"/>
            <a:ext cx="1216521"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1000" b="1" dirty="0" smtClean="0"/>
              <a:t>user : </a:t>
            </a:r>
            <a:r>
              <a:rPr lang="fr-FR" sz="1000" b="1" dirty="0" err="1" smtClean="0"/>
              <a:t>hcat</a:t>
            </a:r>
            <a:endParaRPr lang="fr-FR" sz="1000" b="1" dirty="0"/>
          </a:p>
        </p:txBody>
      </p:sp>
      <p:sp>
        <p:nvSpPr>
          <p:cNvPr id="41" name="ZoneTexte 40"/>
          <p:cNvSpPr txBox="1"/>
          <p:nvPr/>
        </p:nvSpPr>
        <p:spPr>
          <a:xfrm>
            <a:off x="899592" y="5192637"/>
            <a:ext cx="1375445"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1000" b="1" dirty="0" smtClean="0"/>
              <a:t>user : </a:t>
            </a:r>
            <a:r>
              <a:rPr lang="fr-FR" sz="1000" b="1" dirty="0" err="1" smtClean="0"/>
              <a:t>ambariviews</a:t>
            </a:r>
            <a:endParaRPr lang="fr-FR" sz="1000" b="1" dirty="0"/>
          </a:p>
        </p:txBody>
      </p:sp>
      <p:sp>
        <p:nvSpPr>
          <p:cNvPr id="49" name="ZoneTexte 48"/>
          <p:cNvSpPr txBox="1"/>
          <p:nvPr/>
        </p:nvSpPr>
        <p:spPr>
          <a:xfrm>
            <a:off x="3720058" y="550690"/>
            <a:ext cx="1432198"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1000" b="1" dirty="0" smtClean="0"/>
              <a:t>user : </a:t>
            </a:r>
            <a:r>
              <a:rPr lang="fr-FR" sz="1000" b="1" dirty="0" err="1" smtClean="0"/>
              <a:t>ambariviews</a:t>
            </a:r>
            <a:endParaRPr lang="fr-FR" sz="1000" b="1" dirty="0"/>
          </a:p>
        </p:txBody>
      </p:sp>
      <p:sp>
        <p:nvSpPr>
          <p:cNvPr id="59" name="ZoneTexte 58"/>
          <p:cNvSpPr txBox="1"/>
          <p:nvPr/>
        </p:nvSpPr>
        <p:spPr>
          <a:xfrm>
            <a:off x="5436096" y="4262690"/>
            <a:ext cx="3026791" cy="400110"/>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fr-FR" sz="1000" dirty="0" err="1" smtClean="0"/>
              <a:t>hadoop.proxyuser.</a:t>
            </a:r>
            <a:r>
              <a:rPr lang="fr-FR" sz="1000" b="1" dirty="0" err="1" smtClean="0"/>
              <a:t>hca</a:t>
            </a:r>
            <a:r>
              <a:rPr lang="fr-FR" sz="1000" dirty="0" err="1" smtClean="0"/>
              <a:t>t.groups</a:t>
            </a:r>
            <a:r>
              <a:rPr lang="fr-FR" sz="1000" dirty="0" smtClean="0"/>
              <a:t>=</a:t>
            </a:r>
            <a:r>
              <a:rPr lang="fr-FR" sz="1000" dirty="0" err="1" smtClean="0"/>
              <a:t>q_default,hadoop</a:t>
            </a:r>
            <a:r>
              <a:rPr lang="fr-FR" sz="1000" dirty="0"/>
              <a:t/>
            </a:r>
            <a:br>
              <a:rPr lang="fr-FR" sz="1000" dirty="0"/>
            </a:br>
            <a:r>
              <a:rPr lang="fr-FR" sz="1000" dirty="0" err="1" smtClean="0"/>
              <a:t>hadoop.proxyuser.</a:t>
            </a:r>
            <a:r>
              <a:rPr lang="fr-FR" sz="1000" b="1" dirty="0" err="1" smtClean="0"/>
              <a:t>hcat</a:t>
            </a:r>
            <a:r>
              <a:rPr lang="fr-FR" sz="1000" dirty="0" err="1" smtClean="0"/>
              <a:t>.hosts</a:t>
            </a:r>
            <a:r>
              <a:rPr lang="fr-FR" sz="1000" dirty="0" smtClean="0"/>
              <a:t>=serveur </a:t>
            </a:r>
            <a:r>
              <a:rPr lang="fr-FR" sz="1000" dirty="0" err="1" smtClean="0"/>
              <a:t>hcatalog</a:t>
            </a:r>
            <a:endParaRPr lang="fr-FR" sz="1000" dirty="0"/>
          </a:p>
        </p:txBody>
      </p:sp>
      <p:sp>
        <p:nvSpPr>
          <p:cNvPr id="70" name="ZoneTexte 69"/>
          <p:cNvSpPr txBox="1"/>
          <p:nvPr/>
        </p:nvSpPr>
        <p:spPr>
          <a:xfrm>
            <a:off x="2466188" y="5352623"/>
            <a:ext cx="3930884" cy="400110"/>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fr-FR" sz="1000" b="1" dirty="0" err="1" smtClean="0"/>
              <a:t>webhcat</a:t>
            </a:r>
            <a:r>
              <a:rPr lang="fr-FR" sz="1000" dirty="0" err="1" smtClean="0"/>
              <a:t>.proxyuser.</a:t>
            </a:r>
            <a:r>
              <a:rPr lang="fr-FR" sz="1000" b="1" dirty="0" err="1" smtClean="0"/>
              <a:t>ambariviews</a:t>
            </a:r>
            <a:r>
              <a:rPr lang="fr-FR" sz="1000" dirty="0" err="1" smtClean="0"/>
              <a:t>.groups</a:t>
            </a:r>
            <a:r>
              <a:rPr lang="fr-FR" sz="1000" dirty="0" smtClean="0"/>
              <a:t>=</a:t>
            </a:r>
            <a:r>
              <a:rPr lang="fr-FR" sz="1000" dirty="0" err="1" smtClean="0"/>
              <a:t>q_default,hadoop</a:t>
            </a:r>
            <a:r>
              <a:rPr lang="fr-FR" sz="1000" dirty="0"/>
              <a:t/>
            </a:r>
            <a:br>
              <a:rPr lang="fr-FR" sz="1000" dirty="0"/>
            </a:br>
            <a:r>
              <a:rPr lang="fr-FR" sz="1000" b="1" dirty="0" err="1"/>
              <a:t>webhcat</a:t>
            </a:r>
            <a:r>
              <a:rPr lang="fr-FR" sz="1000" dirty="0" err="1" smtClean="0"/>
              <a:t>.proxyuser.</a:t>
            </a:r>
            <a:r>
              <a:rPr lang="fr-FR" sz="1000" b="1" dirty="0" err="1" smtClean="0"/>
              <a:t>ambariviews</a:t>
            </a:r>
            <a:r>
              <a:rPr lang="fr-FR" sz="1000" dirty="0" err="1" smtClean="0"/>
              <a:t>.hosts</a:t>
            </a:r>
            <a:r>
              <a:rPr lang="fr-FR" sz="1000" dirty="0" smtClean="0"/>
              <a:t>=serveur </a:t>
            </a:r>
            <a:r>
              <a:rPr lang="fr-FR" sz="1000" dirty="0" err="1" smtClean="0"/>
              <a:t>ambariviews</a:t>
            </a:r>
            <a:r>
              <a:rPr lang="fr-FR" sz="1000" dirty="0" smtClean="0"/>
              <a:t> (hue)</a:t>
            </a:r>
            <a:endParaRPr lang="fr-FR" sz="1000" dirty="0"/>
          </a:p>
        </p:txBody>
      </p:sp>
      <p:sp>
        <p:nvSpPr>
          <p:cNvPr id="81" name="ZoneTexte 80"/>
          <p:cNvSpPr txBox="1"/>
          <p:nvPr/>
        </p:nvSpPr>
        <p:spPr>
          <a:xfrm>
            <a:off x="2687922" y="1648673"/>
            <a:ext cx="3930884" cy="400110"/>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fr-FR" sz="1000" dirty="0" err="1" smtClean="0"/>
              <a:t>hadoop.proxyuser.</a:t>
            </a:r>
            <a:r>
              <a:rPr lang="fr-FR" sz="1000" b="1" dirty="0" err="1" smtClean="0"/>
              <a:t>ambariviews</a:t>
            </a:r>
            <a:r>
              <a:rPr lang="fr-FR" sz="1000" dirty="0" err="1" smtClean="0"/>
              <a:t>.groups</a:t>
            </a:r>
            <a:r>
              <a:rPr lang="fr-FR" sz="1000" dirty="0" smtClean="0"/>
              <a:t>=</a:t>
            </a:r>
            <a:r>
              <a:rPr lang="fr-FR" sz="1000" dirty="0" err="1" smtClean="0"/>
              <a:t>q_default,hadoop</a:t>
            </a:r>
            <a:r>
              <a:rPr lang="fr-FR" sz="1000" dirty="0"/>
              <a:t/>
            </a:r>
            <a:br>
              <a:rPr lang="fr-FR" sz="1000" dirty="0"/>
            </a:br>
            <a:r>
              <a:rPr lang="fr-FR" sz="1000" dirty="0" err="1" smtClean="0"/>
              <a:t>hadoop.proxyuser.</a:t>
            </a:r>
            <a:r>
              <a:rPr lang="fr-FR" sz="1000" b="1" dirty="0" err="1" smtClean="0"/>
              <a:t>ambariviews</a:t>
            </a:r>
            <a:r>
              <a:rPr lang="fr-FR" sz="1000" dirty="0" err="1" smtClean="0"/>
              <a:t>.hosts</a:t>
            </a:r>
            <a:r>
              <a:rPr lang="fr-FR" sz="1000" dirty="0" smtClean="0"/>
              <a:t>=serveur </a:t>
            </a:r>
            <a:r>
              <a:rPr lang="fr-FR" sz="1000" dirty="0" err="1" smtClean="0"/>
              <a:t>ambariviews</a:t>
            </a:r>
            <a:r>
              <a:rPr lang="fr-FR" sz="1000" dirty="0" smtClean="0"/>
              <a:t> (hue)</a:t>
            </a:r>
            <a:endParaRPr lang="fr-FR" sz="1000" dirty="0"/>
          </a:p>
        </p:txBody>
      </p:sp>
      <p:sp>
        <p:nvSpPr>
          <p:cNvPr id="86" name="ZoneTexte 85"/>
          <p:cNvSpPr txBox="1"/>
          <p:nvPr/>
        </p:nvSpPr>
        <p:spPr>
          <a:xfrm>
            <a:off x="1062346" y="4212386"/>
            <a:ext cx="3930884" cy="400110"/>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fr-FR" sz="1000" dirty="0" err="1" smtClean="0"/>
              <a:t>hadoop.proxyuser.</a:t>
            </a:r>
            <a:r>
              <a:rPr lang="fr-FR" sz="1000" b="1" dirty="0" err="1" smtClean="0"/>
              <a:t>ambariviews</a:t>
            </a:r>
            <a:r>
              <a:rPr lang="fr-FR" sz="1000" dirty="0" err="1" smtClean="0"/>
              <a:t>.groups</a:t>
            </a:r>
            <a:r>
              <a:rPr lang="fr-FR" sz="1000" dirty="0" smtClean="0"/>
              <a:t>=</a:t>
            </a:r>
            <a:r>
              <a:rPr lang="fr-FR" sz="1000" dirty="0" err="1" smtClean="0"/>
              <a:t>q_default,hadoop</a:t>
            </a:r>
            <a:r>
              <a:rPr lang="fr-FR" sz="1000" dirty="0"/>
              <a:t/>
            </a:r>
            <a:br>
              <a:rPr lang="fr-FR" sz="1000" dirty="0"/>
            </a:br>
            <a:r>
              <a:rPr lang="fr-FR" sz="1000" dirty="0" err="1" smtClean="0"/>
              <a:t>hadoop.proxyuser.</a:t>
            </a:r>
            <a:r>
              <a:rPr lang="fr-FR" sz="1000" b="1" dirty="0" err="1" smtClean="0"/>
              <a:t>ambariviews</a:t>
            </a:r>
            <a:r>
              <a:rPr lang="fr-FR" sz="1000" dirty="0" err="1" smtClean="0"/>
              <a:t>.hosts</a:t>
            </a:r>
            <a:r>
              <a:rPr lang="fr-FR" sz="1000" dirty="0" smtClean="0"/>
              <a:t>=serveur </a:t>
            </a:r>
            <a:r>
              <a:rPr lang="fr-FR" sz="1000" dirty="0" err="1" smtClean="0"/>
              <a:t>ambariviews</a:t>
            </a:r>
            <a:r>
              <a:rPr lang="fr-FR" sz="1000" dirty="0" smtClean="0"/>
              <a:t> (hue)</a:t>
            </a:r>
            <a:endParaRPr lang="fr-FR" sz="1000" dirty="0"/>
          </a:p>
        </p:txBody>
      </p:sp>
      <p:sp>
        <p:nvSpPr>
          <p:cNvPr id="87" name="ZoneTexte 86"/>
          <p:cNvSpPr txBox="1"/>
          <p:nvPr/>
        </p:nvSpPr>
        <p:spPr>
          <a:xfrm>
            <a:off x="0" y="0"/>
            <a:ext cx="6567824" cy="369332"/>
          </a:xfrm>
          <a:prstGeom prst="rect">
            <a:avLst/>
          </a:prstGeom>
          <a:noFill/>
        </p:spPr>
        <p:txBody>
          <a:bodyPr wrap="none" rtlCol="0">
            <a:spAutoFit/>
          </a:bodyPr>
          <a:lstStyle/>
          <a:p>
            <a:r>
              <a:rPr lang="fr-FR" sz="1000" b="1" dirty="0" smtClean="0"/>
              <a:t>L’utilisateur </a:t>
            </a:r>
            <a:r>
              <a:rPr lang="fr-FR" sz="1000" b="1" dirty="0" err="1" smtClean="0"/>
              <a:t>ambari</a:t>
            </a:r>
            <a:r>
              <a:rPr lang="fr-FR" sz="1000" b="1" dirty="0" smtClean="0"/>
              <a:t> doit être </a:t>
            </a:r>
            <a:r>
              <a:rPr lang="fr-FR" sz="1000" b="1" dirty="0" err="1" smtClean="0"/>
              <a:t>ambari</a:t>
            </a:r>
            <a:r>
              <a:rPr lang="fr-FR" sz="1000" b="1" dirty="0" smtClean="0"/>
              <a:t> et non pas </a:t>
            </a:r>
            <a:r>
              <a:rPr lang="fr-FR" sz="1000" b="1" dirty="0" err="1" smtClean="0"/>
              <a:t>root</a:t>
            </a:r>
            <a:r>
              <a:rPr lang="fr-FR" sz="1000" b="1" dirty="0" smtClean="0"/>
              <a:t> : </a:t>
            </a:r>
          </a:p>
          <a:p>
            <a:r>
              <a:rPr lang="fr-FR" sz="800" dirty="0">
                <a:hlinkClick r:id="rId2"/>
              </a:rPr>
              <a:t>https://docs.hortonworks.com/HDPDocuments/Ambari-2.2.2.0/bk_Ambari_Security_Guide/content/_</a:t>
            </a:r>
            <a:r>
              <a:rPr lang="fr-FR" sz="800" dirty="0" smtClean="0">
                <a:hlinkClick r:id="rId2"/>
              </a:rPr>
              <a:t>configuring_ambari_for_non-root.html</a:t>
            </a:r>
            <a:r>
              <a:rPr lang="fr-FR" sz="800" dirty="0" smtClean="0"/>
              <a:t> </a:t>
            </a:r>
            <a:endParaRPr lang="fr-FR" sz="800" dirty="0"/>
          </a:p>
        </p:txBody>
      </p:sp>
    </p:spTree>
    <p:extLst>
      <p:ext uri="{BB962C8B-B14F-4D97-AF65-F5344CB8AC3E}">
        <p14:creationId xmlns:p14="http://schemas.microsoft.com/office/powerpoint/2010/main" val="1647334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5496" y="374467"/>
            <a:ext cx="1063112" cy="307777"/>
          </a:xfrm>
          <a:prstGeom prst="rect">
            <a:avLst/>
          </a:prstGeom>
          <a:noFill/>
        </p:spPr>
        <p:txBody>
          <a:bodyPr wrap="none" rtlCol="0">
            <a:spAutoFit/>
          </a:bodyPr>
          <a:lstStyle/>
          <a:p>
            <a:r>
              <a:rPr lang="fr-FR" sz="1400" dirty="0" smtClean="0"/>
              <a:t>application</a:t>
            </a:r>
            <a:endParaRPr lang="fr-FR" sz="1400" dirty="0"/>
          </a:p>
        </p:txBody>
      </p:sp>
      <p:sp>
        <p:nvSpPr>
          <p:cNvPr id="5" name="ZoneTexte 4"/>
          <p:cNvSpPr txBox="1"/>
          <p:nvPr/>
        </p:nvSpPr>
        <p:spPr>
          <a:xfrm>
            <a:off x="899592" y="682244"/>
            <a:ext cx="760144" cy="307777"/>
          </a:xfrm>
          <a:prstGeom prst="rect">
            <a:avLst/>
          </a:prstGeom>
          <a:noFill/>
        </p:spPr>
        <p:txBody>
          <a:bodyPr wrap="none" rtlCol="0">
            <a:spAutoFit/>
          </a:bodyPr>
          <a:lstStyle/>
          <a:p>
            <a:r>
              <a:rPr lang="fr-FR" sz="1400" dirty="0" err="1" smtClean="0"/>
              <a:t>bdfhdp</a:t>
            </a:r>
            <a:endParaRPr lang="fr-FR" sz="1400" dirty="0"/>
          </a:p>
        </p:txBody>
      </p:sp>
      <p:sp>
        <p:nvSpPr>
          <p:cNvPr id="7" name="ZoneTexte 6"/>
          <p:cNvSpPr txBox="1"/>
          <p:nvPr/>
        </p:nvSpPr>
        <p:spPr>
          <a:xfrm>
            <a:off x="1585127" y="1003787"/>
            <a:ext cx="638316" cy="307777"/>
          </a:xfrm>
          <a:prstGeom prst="rect">
            <a:avLst/>
          </a:prstGeom>
          <a:noFill/>
        </p:spPr>
        <p:txBody>
          <a:bodyPr wrap="none" rtlCol="0">
            <a:spAutoFit/>
          </a:bodyPr>
          <a:lstStyle/>
          <a:p>
            <a:r>
              <a:rPr lang="fr-FR" sz="1400" dirty="0" err="1" smtClean="0"/>
              <a:t>bdf</a:t>
            </a:r>
            <a:r>
              <a:rPr lang="fr-FR" sz="1400" dirty="0" err="1" smtClean="0">
                <a:solidFill>
                  <a:srgbClr val="FF0000"/>
                </a:solidFill>
              </a:rPr>
              <a:t>ka</a:t>
            </a:r>
            <a:endParaRPr lang="fr-FR" sz="1400" dirty="0">
              <a:solidFill>
                <a:srgbClr val="FF0000"/>
              </a:solidFill>
            </a:endParaRPr>
          </a:p>
        </p:txBody>
      </p:sp>
      <p:sp>
        <p:nvSpPr>
          <p:cNvPr id="12" name="ZoneTexte 11"/>
          <p:cNvSpPr txBox="1"/>
          <p:nvPr/>
        </p:nvSpPr>
        <p:spPr>
          <a:xfrm>
            <a:off x="2110027" y="1383572"/>
            <a:ext cx="747320" cy="307777"/>
          </a:xfrm>
          <a:prstGeom prst="rect">
            <a:avLst/>
          </a:prstGeom>
          <a:noFill/>
        </p:spPr>
        <p:txBody>
          <a:bodyPr wrap="none" rtlCol="0">
            <a:spAutoFit/>
          </a:bodyPr>
          <a:lstStyle/>
          <a:p>
            <a:r>
              <a:rPr lang="fr-FR" sz="1400" dirty="0" err="1" smtClean="0"/>
              <a:t>current</a:t>
            </a:r>
            <a:endParaRPr lang="fr-FR" sz="1400" dirty="0"/>
          </a:p>
        </p:txBody>
      </p:sp>
      <p:sp>
        <p:nvSpPr>
          <p:cNvPr id="13" name="ZoneTexte 12"/>
          <p:cNvSpPr txBox="1"/>
          <p:nvPr/>
        </p:nvSpPr>
        <p:spPr>
          <a:xfrm>
            <a:off x="2110027" y="1732828"/>
            <a:ext cx="1010213" cy="307777"/>
          </a:xfrm>
          <a:prstGeom prst="rect">
            <a:avLst/>
          </a:prstGeom>
          <a:noFill/>
        </p:spPr>
        <p:txBody>
          <a:bodyPr wrap="none" rtlCol="0">
            <a:spAutoFit/>
          </a:bodyPr>
          <a:lstStyle/>
          <a:p>
            <a:r>
              <a:rPr lang="fr-FR" sz="1400" dirty="0" smtClean="0"/>
              <a:t>signatures</a:t>
            </a:r>
            <a:endParaRPr lang="fr-FR" sz="1400" dirty="0"/>
          </a:p>
        </p:txBody>
      </p:sp>
      <p:sp>
        <p:nvSpPr>
          <p:cNvPr id="14" name="ZoneTexte 13"/>
          <p:cNvSpPr txBox="1"/>
          <p:nvPr/>
        </p:nvSpPr>
        <p:spPr>
          <a:xfrm>
            <a:off x="2110026" y="2380900"/>
            <a:ext cx="1170513" cy="307777"/>
          </a:xfrm>
          <a:prstGeom prst="rect">
            <a:avLst/>
          </a:prstGeom>
          <a:noFill/>
        </p:spPr>
        <p:txBody>
          <a:bodyPr wrap="none" rtlCol="0">
            <a:spAutoFit/>
          </a:bodyPr>
          <a:lstStyle/>
          <a:p>
            <a:r>
              <a:rPr lang="fr-FR" sz="1400" dirty="0" smtClean="0"/>
              <a:t>G01R00C00</a:t>
            </a:r>
            <a:endParaRPr lang="fr-FR" sz="1400" dirty="0"/>
          </a:p>
        </p:txBody>
      </p:sp>
      <p:sp>
        <p:nvSpPr>
          <p:cNvPr id="15" name="ZoneTexte 14"/>
          <p:cNvSpPr txBox="1"/>
          <p:nvPr/>
        </p:nvSpPr>
        <p:spPr>
          <a:xfrm>
            <a:off x="3012667" y="2040605"/>
            <a:ext cx="3528393" cy="307777"/>
          </a:xfrm>
          <a:prstGeom prst="rect">
            <a:avLst/>
          </a:prstGeom>
          <a:noFill/>
        </p:spPr>
        <p:txBody>
          <a:bodyPr wrap="square" rtlCol="0">
            <a:spAutoFit/>
          </a:bodyPr>
          <a:lstStyle/>
          <a:p>
            <a:r>
              <a:rPr lang="fr-FR" sz="1400" dirty="0" smtClean="0"/>
              <a:t>PA-BDF-</a:t>
            </a:r>
            <a:r>
              <a:rPr lang="fr-FR" sz="1400" dirty="0" smtClean="0">
                <a:solidFill>
                  <a:srgbClr val="FF0000"/>
                </a:solidFill>
              </a:rPr>
              <a:t>KAFKA</a:t>
            </a:r>
            <a:r>
              <a:rPr lang="fr-FR" sz="1400" dirty="0" smtClean="0"/>
              <a:t>EXP-G01R00C00.SIG</a:t>
            </a:r>
            <a:endParaRPr lang="fr-FR" sz="1400" dirty="0"/>
          </a:p>
        </p:txBody>
      </p:sp>
      <p:sp>
        <p:nvSpPr>
          <p:cNvPr id="17" name="ZoneTexte 16"/>
          <p:cNvSpPr txBox="1"/>
          <p:nvPr/>
        </p:nvSpPr>
        <p:spPr>
          <a:xfrm>
            <a:off x="3083593" y="2696572"/>
            <a:ext cx="433132" cy="307777"/>
          </a:xfrm>
          <a:prstGeom prst="rect">
            <a:avLst/>
          </a:prstGeom>
          <a:noFill/>
        </p:spPr>
        <p:txBody>
          <a:bodyPr wrap="none" rtlCol="0">
            <a:spAutoFit/>
          </a:bodyPr>
          <a:lstStyle/>
          <a:p>
            <a:r>
              <a:rPr lang="fr-FR" sz="1400" dirty="0" err="1" smtClean="0"/>
              <a:t>etc</a:t>
            </a:r>
            <a:endParaRPr lang="fr-FR" sz="1400" dirty="0" smtClean="0"/>
          </a:p>
        </p:txBody>
      </p:sp>
      <p:sp>
        <p:nvSpPr>
          <p:cNvPr id="18" name="ZoneTexte 17"/>
          <p:cNvSpPr txBox="1"/>
          <p:nvPr/>
        </p:nvSpPr>
        <p:spPr>
          <a:xfrm>
            <a:off x="3083593" y="3461020"/>
            <a:ext cx="942887" cy="307777"/>
          </a:xfrm>
          <a:prstGeom prst="rect">
            <a:avLst/>
          </a:prstGeom>
          <a:noFill/>
        </p:spPr>
        <p:txBody>
          <a:bodyPr wrap="none" rtlCol="0">
            <a:spAutoFit/>
          </a:bodyPr>
          <a:lstStyle/>
          <a:p>
            <a:r>
              <a:rPr lang="fr-FR" sz="1400" dirty="0" smtClean="0"/>
              <a:t>operating</a:t>
            </a:r>
          </a:p>
        </p:txBody>
      </p:sp>
      <p:sp>
        <p:nvSpPr>
          <p:cNvPr id="19" name="ZoneTexte 18"/>
          <p:cNvSpPr txBox="1"/>
          <p:nvPr/>
        </p:nvSpPr>
        <p:spPr>
          <a:xfrm>
            <a:off x="3977994" y="3768797"/>
            <a:ext cx="429926" cy="307777"/>
          </a:xfrm>
          <a:prstGeom prst="rect">
            <a:avLst/>
          </a:prstGeom>
          <a:noFill/>
        </p:spPr>
        <p:txBody>
          <a:bodyPr wrap="none" rtlCol="0">
            <a:spAutoFit/>
          </a:bodyPr>
          <a:lstStyle/>
          <a:p>
            <a:r>
              <a:rPr lang="fr-FR" sz="1400" dirty="0" smtClean="0"/>
              <a:t>bin</a:t>
            </a:r>
          </a:p>
        </p:txBody>
      </p:sp>
      <p:sp>
        <p:nvSpPr>
          <p:cNvPr id="20" name="ZoneTexte 19"/>
          <p:cNvSpPr txBox="1"/>
          <p:nvPr/>
        </p:nvSpPr>
        <p:spPr>
          <a:xfrm>
            <a:off x="3995623" y="4380282"/>
            <a:ext cx="429926" cy="307777"/>
          </a:xfrm>
          <a:prstGeom prst="rect">
            <a:avLst/>
          </a:prstGeom>
          <a:noFill/>
        </p:spPr>
        <p:txBody>
          <a:bodyPr wrap="none" rtlCol="0">
            <a:spAutoFit/>
          </a:bodyPr>
          <a:lstStyle/>
          <a:p>
            <a:r>
              <a:rPr lang="fr-FR" sz="1400" dirty="0" smtClean="0"/>
              <a:t>log</a:t>
            </a:r>
          </a:p>
        </p:txBody>
      </p:sp>
      <p:sp>
        <p:nvSpPr>
          <p:cNvPr id="21" name="ZoneTexte 20"/>
          <p:cNvSpPr txBox="1"/>
          <p:nvPr/>
        </p:nvSpPr>
        <p:spPr>
          <a:xfrm>
            <a:off x="4335130" y="4072505"/>
            <a:ext cx="1527982" cy="307777"/>
          </a:xfrm>
          <a:prstGeom prst="rect">
            <a:avLst/>
          </a:prstGeom>
          <a:noFill/>
        </p:spPr>
        <p:txBody>
          <a:bodyPr wrap="none" rtlCol="0">
            <a:spAutoFit/>
          </a:bodyPr>
          <a:lstStyle/>
          <a:p>
            <a:r>
              <a:rPr lang="fr-FR" sz="1400" dirty="0" smtClean="0"/>
              <a:t>Operate</a:t>
            </a:r>
            <a:r>
              <a:rPr lang="fr-FR" sz="1400" dirty="0" smtClean="0">
                <a:solidFill>
                  <a:srgbClr val="FF0000"/>
                </a:solidFill>
              </a:rPr>
              <a:t>Kafka</a:t>
            </a:r>
            <a:r>
              <a:rPr lang="fr-FR" sz="1400" dirty="0" smtClean="0"/>
              <a:t>.sh</a:t>
            </a:r>
          </a:p>
        </p:txBody>
      </p:sp>
      <p:sp>
        <p:nvSpPr>
          <p:cNvPr id="22" name="Rectangle 21"/>
          <p:cNvSpPr/>
          <p:nvPr/>
        </p:nvSpPr>
        <p:spPr>
          <a:xfrm>
            <a:off x="4374658" y="4777407"/>
            <a:ext cx="3299493" cy="307777"/>
          </a:xfrm>
          <a:prstGeom prst="rect">
            <a:avLst/>
          </a:prstGeom>
        </p:spPr>
        <p:txBody>
          <a:bodyPr wrap="none">
            <a:spAutoFit/>
          </a:bodyPr>
          <a:lstStyle/>
          <a:p>
            <a:r>
              <a:rPr lang="fr-FR" sz="1400" dirty="0">
                <a:solidFill>
                  <a:srgbClr val="FF0000"/>
                </a:solidFill>
              </a:rPr>
              <a:t>Kafka</a:t>
            </a:r>
            <a:r>
              <a:rPr lang="fr-FR" sz="1400" dirty="0"/>
              <a:t>AllOperating_180816_161615.log</a:t>
            </a:r>
          </a:p>
        </p:txBody>
      </p:sp>
      <p:sp>
        <p:nvSpPr>
          <p:cNvPr id="23" name="Rectangle 22"/>
          <p:cNvSpPr/>
          <p:nvPr/>
        </p:nvSpPr>
        <p:spPr>
          <a:xfrm>
            <a:off x="3491945" y="2973941"/>
            <a:ext cx="2432076" cy="307777"/>
          </a:xfrm>
          <a:prstGeom prst="rect">
            <a:avLst/>
          </a:prstGeom>
        </p:spPr>
        <p:txBody>
          <a:bodyPr wrap="none">
            <a:spAutoFit/>
          </a:bodyPr>
          <a:lstStyle/>
          <a:p>
            <a:r>
              <a:rPr lang="fr-FR" sz="1400" dirty="0" err="1" smtClean="0"/>
              <a:t>hdp_environment.properties</a:t>
            </a:r>
            <a:endParaRPr lang="fr-FR" sz="1400" dirty="0"/>
          </a:p>
        </p:txBody>
      </p:sp>
    </p:spTree>
    <p:extLst>
      <p:ext uri="{BB962C8B-B14F-4D97-AF65-F5344CB8AC3E}">
        <p14:creationId xmlns:p14="http://schemas.microsoft.com/office/powerpoint/2010/main" val="3819643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60232" y="116632"/>
            <a:ext cx="936104" cy="80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Broker 1</a:t>
            </a:r>
          </a:p>
          <a:p>
            <a:pPr algn="ctr"/>
            <a:endParaRPr lang="fr-FR" sz="1400" dirty="0" smtClean="0"/>
          </a:p>
          <a:p>
            <a:pPr algn="ctr"/>
            <a:r>
              <a:rPr lang="fr-FR" sz="900" dirty="0" err="1" smtClean="0"/>
              <a:t>KafkaNode.off</a:t>
            </a:r>
            <a:endParaRPr lang="fr-FR" sz="900" dirty="0" smtClean="0"/>
          </a:p>
          <a:p>
            <a:pPr algn="ctr"/>
            <a:endParaRPr lang="fr-FR" dirty="0"/>
          </a:p>
        </p:txBody>
      </p:sp>
      <p:sp>
        <p:nvSpPr>
          <p:cNvPr id="6" name="Rectangle 5"/>
          <p:cNvSpPr/>
          <p:nvPr/>
        </p:nvSpPr>
        <p:spPr>
          <a:xfrm>
            <a:off x="7884368" y="103709"/>
            <a:ext cx="936104" cy="80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Broker 2</a:t>
            </a:r>
          </a:p>
          <a:p>
            <a:pPr algn="ctr"/>
            <a:endParaRPr lang="fr-FR" sz="1400" dirty="0" smtClean="0"/>
          </a:p>
          <a:p>
            <a:pPr algn="ctr"/>
            <a:endParaRPr lang="fr-FR" dirty="0"/>
          </a:p>
        </p:txBody>
      </p:sp>
      <p:sp>
        <p:nvSpPr>
          <p:cNvPr id="7" name="ZoneTexte 6"/>
          <p:cNvSpPr txBox="1"/>
          <p:nvPr/>
        </p:nvSpPr>
        <p:spPr>
          <a:xfrm>
            <a:off x="404407" y="260648"/>
            <a:ext cx="4896544" cy="1446550"/>
          </a:xfrm>
          <a:prstGeom prst="rect">
            <a:avLst/>
          </a:prstGeom>
          <a:noFill/>
        </p:spPr>
        <p:txBody>
          <a:bodyPr wrap="square" rtlCol="0">
            <a:spAutoFit/>
          </a:bodyPr>
          <a:lstStyle/>
          <a:p>
            <a:r>
              <a:rPr lang="fr-FR" sz="1100" dirty="0" err="1" smtClean="0"/>
              <a:t>KafkaService.off</a:t>
            </a:r>
            <a:r>
              <a:rPr lang="fr-FR" sz="1100" dirty="0" smtClean="0"/>
              <a:t> et </a:t>
            </a:r>
            <a:r>
              <a:rPr lang="fr-FR" sz="1100" dirty="0" err="1" smtClean="0"/>
              <a:t>KafkaNode.off</a:t>
            </a:r>
            <a:endParaRPr lang="fr-FR" sz="1100" dirty="0" smtClean="0"/>
          </a:p>
          <a:p>
            <a:endParaRPr lang="fr-FR" sz="1100" dirty="0"/>
          </a:p>
          <a:p>
            <a:pPr marL="228600" indent="-228600">
              <a:buAutoNum type="arabicPeriod"/>
            </a:pPr>
            <a:r>
              <a:rPr lang="fr-FR" sz="1100" dirty="0" smtClean="0"/>
              <a:t>Arrêt du broker 1</a:t>
            </a:r>
          </a:p>
          <a:p>
            <a:pPr marL="228600" indent="-228600">
              <a:buAutoNum type="arabicPeriod"/>
            </a:pPr>
            <a:r>
              <a:rPr lang="fr-FR" sz="1100" dirty="0" smtClean="0"/>
              <a:t>Démarrage du service Kafka sur le broker 2 </a:t>
            </a:r>
          </a:p>
          <a:p>
            <a:r>
              <a:rPr lang="fr-FR" sz="1100" dirty="0" smtClean="0"/>
              <a:t>       =&gt; tentative de suppression du fichier </a:t>
            </a:r>
            <a:r>
              <a:rPr lang="fr-FR" sz="1100" dirty="0" err="1" smtClean="0"/>
              <a:t>KafkaService.off</a:t>
            </a:r>
            <a:r>
              <a:rPr lang="fr-FR" sz="1100" dirty="0" smtClean="0"/>
              <a:t>  échoue mais c’est pas grave…)</a:t>
            </a:r>
          </a:p>
          <a:p>
            <a:r>
              <a:rPr lang="fr-FR" sz="1100" dirty="0"/>
              <a:t> </a:t>
            </a:r>
            <a:r>
              <a:rPr lang="fr-FR" sz="1100" dirty="0" smtClean="0"/>
              <a:t>      =&gt; Le </a:t>
            </a:r>
          </a:p>
          <a:p>
            <a:endParaRPr lang="fr-FR" sz="1100" dirty="0"/>
          </a:p>
        </p:txBody>
      </p:sp>
    </p:spTree>
    <p:extLst>
      <p:ext uri="{BB962C8B-B14F-4D97-AF65-F5344CB8AC3E}">
        <p14:creationId xmlns:p14="http://schemas.microsoft.com/office/powerpoint/2010/main" val="1954601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osange 3"/>
          <p:cNvSpPr/>
          <p:nvPr/>
        </p:nvSpPr>
        <p:spPr>
          <a:xfrm>
            <a:off x="1757484" y="116631"/>
            <a:ext cx="1308552" cy="8070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700" dirty="0" smtClean="0"/>
              <a:t>Injection en temps réel de gros volumes ?</a:t>
            </a:r>
            <a:endParaRPr lang="fr-FR" sz="700" dirty="0"/>
          </a:p>
        </p:txBody>
      </p:sp>
      <p:sp>
        <p:nvSpPr>
          <p:cNvPr id="7" name="Losange 6"/>
          <p:cNvSpPr/>
          <p:nvPr/>
        </p:nvSpPr>
        <p:spPr>
          <a:xfrm>
            <a:off x="2593675" y="1774361"/>
            <a:ext cx="1667187" cy="6073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err="1"/>
              <a:t>Versionning</a:t>
            </a:r>
            <a:r>
              <a:rPr lang="fr-FR" sz="700" dirty="0"/>
              <a:t> des données nécessaire ? </a:t>
            </a:r>
          </a:p>
        </p:txBody>
      </p:sp>
      <p:cxnSp>
        <p:nvCxnSpPr>
          <p:cNvPr id="8" name="Connecteur en angle 7"/>
          <p:cNvCxnSpPr>
            <a:stCxn id="4" idx="1"/>
            <a:endCxn id="17" idx="0"/>
          </p:cNvCxnSpPr>
          <p:nvPr/>
        </p:nvCxnSpPr>
        <p:spPr>
          <a:xfrm rot="10800000" flipV="1">
            <a:off x="1583668" y="520178"/>
            <a:ext cx="173816" cy="676574"/>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Losange 8"/>
          <p:cNvSpPr/>
          <p:nvPr/>
        </p:nvSpPr>
        <p:spPr>
          <a:xfrm>
            <a:off x="0" y="6021288"/>
            <a:ext cx="1259632" cy="50405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err="1" smtClean="0"/>
              <a:t>HBase</a:t>
            </a:r>
            <a:endParaRPr lang="fr-FR" sz="700" dirty="0"/>
          </a:p>
        </p:txBody>
      </p:sp>
      <p:sp>
        <p:nvSpPr>
          <p:cNvPr id="10" name="Losange 9"/>
          <p:cNvSpPr/>
          <p:nvPr/>
        </p:nvSpPr>
        <p:spPr>
          <a:xfrm>
            <a:off x="2652875" y="6113412"/>
            <a:ext cx="1656184" cy="50405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Cassandra</a:t>
            </a:r>
            <a:endParaRPr lang="fr-FR" sz="700" dirty="0"/>
          </a:p>
        </p:txBody>
      </p:sp>
      <p:sp>
        <p:nvSpPr>
          <p:cNvPr id="11" name="Losange 10"/>
          <p:cNvSpPr/>
          <p:nvPr/>
        </p:nvSpPr>
        <p:spPr>
          <a:xfrm>
            <a:off x="7079159" y="3370135"/>
            <a:ext cx="1465093" cy="8640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err="1" smtClean="0"/>
              <a:t>Hive</a:t>
            </a:r>
            <a:endParaRPr lang="fr-FR" sz="700" dirty="0"/>
          </a:p>
        </p:txBody>
      </p:sp>
      <p:sp>
        <p:nvSpPr>
          <p:cNvPr id="12" name="Losange 11"/>
          <p:cNvSpPr/>
          <p:nvPr/>
        </p:nvSpPr>
        <p:spPr>
          <a:xfrm>
            <a:off x="4673155" y="3427329"/>
            <a:ext cx="1656184" cy="8640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err="1" smtClean="0"/>
              <a:t>ElasticSearch</a:t>
            </a:r>
            <a:endParaRPr lang="fr-FR" sz="700" dirty="0"/>
          </a:p>
        </p:txBody>
      </p:sp>
      <p:cxnSp>
        <p:nvCxnSpPr>
          <p:cNvPr id="14" name="Connecteur en angle 13"/>
          <p:cNvCxnSpPr>
            <a:stCxn id="17" idx="3"/>
            <a:endCxn id="7" idx="0"/>
          </p:cNvCxnSpPr>
          <p:nvPr/>
        </p:nvCxnSpPr>
        <p:spPr>
          <a:xfrm>
            <a:off x="2411760" y="1628800"/>
            <a:ext cx="1015509" cy="145561"/>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Losange 16"/>
          <p:cNvSpPr/>
          <p:nvPr/>
        </p:nvSpPr>
        <p:spPr>
          <a:xfrm>
            <a:off x="755576" y="1196752"/>
            <a:ext cx="1656184" cy="8640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La récupération des données est basée sur des plages  (scan) ?</a:t>
            </a:r>
            <a:endParaRPr lang="fr-FR" sz="700" dirty="0"/>
          </a:p>
        </p:txBody>
      </p:sp>
      <p:cxnSp>
        <p:nvCxnSpPr>
          <p:cNvPr id="18" name="Connecteur en angle 17"/>
          <p:cNvCxnSpPr>
            <a:stCxn id="17" idx="1"/>
            <a:endCxn id="9" idx="0"/>
          </p:cNvCxnSpPr>
          <p:nvPr/>
        </p:nvCxnSpPr>
        <p:spPr>
          <a:xfrm rot="10800000" flipV="1">
            <a:off x="629816" y="1628800"/>
            <a:ext cx="125760" cy="4392488"/>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en angle 18"/>
          <p:cNvCxnSpPr>
            <a:stCxn id="72" idx="2"/>
            <a:endCxn id="10" idx="0"/>
          </p:cNvCxnSpPr>
          <p:nvPr/>
        </p:nvCxnSpPr>
        <p:spPr>
          <a:xfrm rot="5400000">
            <a:off x="3307487" y="5934274"/>
            <a:ext cx="352619" cy="5657"/>
          </a:xfrm>
          <a:prstGeom prst="bent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4" name="Losange 43"/>
          <p:cNvSpPr/>
          <p:nvPr/>
        </p:nvSpPr>
        <p:spPr>
          <a:xfrm>
            <a:off x="2650916" y="2536317"/>
            <a:ext cx="1596040" cy="55484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Besoin d’intégrer des triggers ?</a:t>
            </a:r>
            <a:endParaRPr lang="fr-FR" sz="700" dirty="0"/>
          </a:p>
        </p:txBody>
      </p:sp>
      <p:cxnSp>
        <p:nvCxnSpPr>
          <p:cNvPr id="48" name="Connecteur en angle 47"/>
          <p:cNvCxnSpPr>
            <a:stCxn id="44" idx="1"/>
            <a:endCxn id="9" idx="0"/>
          </p:cNvCxnSpPr>
          <p:nvPr/>
        </p:nvCxnSpPr>
        <p:spPr>
          <a:xfrm rot="10800000" flipV="1">
            <a:off x="629816" y="2813740"/>
            <a:ext cx="2021100" cy="3207548"/>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2" name="Losange 71"/>
          <p:cNvSpPr/>
          <p:nvPr/>
        </p:nvSpPr>
        <p:spPr>
          <a:xfrm>
            <a:off x="2593676" y="4896697"/>
            <a:ext cx="1785896" cy="8640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La </a:t>
            </a:r>
            <a:r>
              <a:rPr lang="fr-FR" sz="700" dirty="0"/>
              <a:t>disponibilité </a:t>
            </a:r>
            <a:r>
              <a:rPr lang="fr-FR" sz="700" dirty="0" smtClean="0"/>
              <a:t>est </a:t>
            </a:r>
            <a:r>
              <a:rPr lang="fr-FR" sz="700" dirty="0"/>
              <a:t>plus </a:t>
            </a:r>
            <a:r>
              <a:rPr lang="fr-FR" sz="700" dirty="0" smtClean="0"/>
              <a:t>importante (voire primordiale)  </a:t>
            </a:r>
            <a:r>
              <a:rPr lang="fr-FR" sz="700" dirty="0"/>
              <a:t>que la consistance </a:t>
            </a:r>
            <a:r>
              <a:rPr lang="fr-FR" sz="700" dirty="0" smtClean="0"/>
              <a:t> ?</a:t>
            </a:r>
            <a:endParaRPr lang="fr-FR" sz="700" dirty="0"/>
          </a:p>
        </p:txBody>
      </p:sp>
      <p:cxnSp>
        <p:nvCxnSpPr>
          <p:cNvPr id="74" name="Connecteur en angle 73"/>
          <p:cNvCxnSpPr>
            <a:stCxn id="44" idx="2"/>
            <a:endCxn id="86" idx="0"/>
          </p:cNvCxnSpPr>
          <p:nvPr/>
        </p:nvCxnSpPr>
        <p:spPr>
          <a:xfrm rot="16200000" flipH="1">
            <a:off x="3364815" y="3175284"/>
            <a:ext cx="169437" cy="1194"/>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a:stCxn id="72" idx="1"/>
            <a:endCxn id="9" idx="0"/>
          </p:cNvCxnSpPr>
          <p:nvPr/>
        </p:nvCxnSpPr>
        <p:spPr>
          <a:xfrm rot="10800000" flipV="1">
            <a:off x="629816" y="5328744"/>
            <a:ext cx="1963860" cy="692543"/>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6" name="Losange 85"/>
          <p:cNvSpPr/>
          <p:nvPr/>
        </p:nvSpPr>
        <p:spPr>
          <a:xfrm>
            <a:off x="2652110" y="3260600"/>
            <a:ext cx="1596040" cy="5644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Requête d’agrégation ?</a:t>
            </a:r>
            <a:endParaRPr lang="fr-FR" sz="700" dirty="0"/>
          </a:p>
        </p:txBody>
      </p:sp>
      <p:cxnSp>
        <p:nvCxnSpPr>
          <p:cNvPr id="98" name="Connecteur en angle 97"/>
          <p:cNvCxnSpPr>
            <a:stCxn id="7" idx="2"/>
            <a:endCxn id="44" idx="0"/>
          </p:cNvCxnSpPr>
          <p:nvPr/>
        </p:nvCxnSpPr>
        <p:spPr>
          <a:xfrm rot="16200000" flipH="1">
            <a:off x="3360790" y="2448170"/>
            <a:ext cx="154625" cy="21667"/>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1" name="Connecteur en angle 100"/>
          <p:cNvCxnSpPr>
            <a:stCxn id="7" idx="1"/>
            <a:endCxn id="9" idx="0"/>
          </p:cNvCxnSpPr>
          <p:nvPr/>
        </p:nvCxnSpPr>
        <p:spPr>
          <a:xfrm rot="10800000" flipV="1">
            <a:off x="629817" y="2078026"/>
            <a:ext cx="1963859" cy="3943261"/>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7" name="Connecteur en angle 146"/>
          <p:cNvCxnSpPr>
            <a:stCxn id="86" idx="1"/>
            <a:endCxn id="9" idx="0"/>
          </p:cNvCxnSpPr>
          <p:nvPr/>
        </p:nvCxnSpPr>
        <p:spPr>
          <a:xfrm rot="10800000" flipV="1">
            <a:off x="629816" y="3542822"/>
            <a:ext cx="2022294" cy="24784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4" name="Losange 183"/>
          <p:cNvSpPr/>
          <p:nvPr/>
        </p:nvSpPr>
        <p:spPr>
          <a:xfrm>
            <a:off x="2389036" y="3930136"/>
            <a:ext cx="2167638" cy="7245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En cas de rupture réseau entre 2 nœuds, faut-il bloquer les écritures afin d’éviter l’inconsistance</a:t>
            </a:r>
            <a:r>
              <a:rPr lang="fr-FR" sz="700" dirty="0"/>
              <a:t> </a:t>
            </a:r>
            <a:r>
              <a:rPr lang="fr-FR" sz="700" dirty="0" smtClean="0"/>
              <a:t>?</a:t>
            </a:r>
            <a:endParaRPr lang="fr-FR" sz="700" dirty="0"/>
          </a:p>
        </p:txBody>
      </p:sp>
      <p:cxnSp>
        <p:nvCxnSpPr>
          <p:cNvPr id="189" name="Connecteur en angle 188"/>
          <p:cNvCxnSpPr>
            <a:stCxn id="86" idx="2"/>
            <a:endCxn id="184" idx="0"/>
          </p:cNvCxnSpPr>
          <p:nvPr/>
        </p:nvCxnSpPr>
        <p:spPr>
          <a:xfrm rot="16200000" flipH="1">
            <a:off x="3408946" y="3866227"/>
            <a:ext cx="105092" cy="22725"/>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7" name="Connecteur en angle 196"/>
          <p:cNvCxnSpPr>
            <a:stCxn id="184" idx="1"/>
            <a:endCxn id="9" idx="0"/>
          </p:cNvCxnSpPr>
          <p:nvPr/>
        </p:nvCxnSpPr>
        <p:spPr>
          <a:xfrm rot="10800000" flipV="1">
            <a:off x="629816" y="4292416"/>
            <a:ext cx="1759220" cy="1728872"/>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3" name="Connecteur en angle 202"/>
          <p:cNvCxnSpPr>
            <a:stCxn id="184" idx="2"/>
            <a:endCxn id="72" idx="0"/>
          </p:cNvCxnSpPr>
          <p:nvPr/>
        </p:nvCxnSpPr>
        <p:spPr>
          <a:xfrm rot="16200000" flipH="1">
            <a:off x="3358739" y="4768811"/>
            <a:ext cx="242001" cy="13769"/>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8" name="Losange 227"/>
          <p:cNvSpPr/>
          <p:nvPr/>
        </p:nvSpPr>
        <p:spPr>
          <a:xfrm>
            <a:off x="6825701" y="1078141"/>
            <a:ext cx="1980220" cy="9008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t>Analyse  uniquement de de type recherche textuelle et filtrage par facette ?</a:t>
            </a:r>
          </a:p>
          <a:p>
            <a:pPr algn="ctr"/>
            <a:r>
              <a:rPr lang="fr-FR" sz="700" dirty="0" smtClean="0"/>
              <a:t> (pas de jointure…)</a:t>
            </a:r>
            <a:endParaRPr lang="fr-FR" sz="700" dirty="0"/>
          </a:p>
        </p:txBody>
      </p:sp>
      <p:cxnSp>
        <p:nvCxnSpPr>
          <p:cNvPr id="234" name="Connecteur en angle 233"/>
          <p:cNvCxnSpPr>
            <a:stCxn id="228" idx="2"/>
            <a:endCxn id="11" idx="0"/>
          </p:cNvCxnSpPr>
          <p:nvPr/>
        </p:nvCxnSpPr>
        <p:spPr>
          <a:xfrm rot="5400000">
            <a:off x="7118198" y="2672522"/>
            <a:ext cx="1391122" cy="4105"/>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6" name="Losange 335"/>
          <p:cNvSpPr/>
          <p:nvPr/>
        </p:nvSpPr>
        <p:spPr>
          <a:xfrm>
            <a:off x="5148064" y="149261"/>
            <a:ext cx="1581682" cy="74183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700" b="1" dirty="0" smtClean="0">
                <a:solidFill>
                  <a:srgbClr val="0070C0"/>
                </a:solidFill>
              </a:rPr>
              <a:t>Stockage et Restitution </a:t>
            </a:r>
            <a:r>
              <a:rPr lang="fr-FR" sz="700" dirty="0" smtClean="0"/>
              <a:t>OU </a:t>
            </a:r>
            <a:r>
              <a:rPr lang="fr-FR" sz="700" b="1" dirty="0" smtClean="0">
                <a:solidFill>
                  <a:srgbClr val="7030A0"/>
                </a:solidFill>
              </a:rPr>
              <a:t>Analyse de données </a:t>
            </a:r>
            <a:r>
              <a:rPr lang="fr-FR" sz="700" dirty="0" smtClean="0"/>
              <a:t>?</a:t>
            </a:r>
            <a:endParaRPr lang="fr-FR" sz="700" dirty="0"/>
          </a:p>
        </p:txBody>
      </p:sp>
      <p:cxnSp>
        <p:nvCxnSpPr>
          <p:cNvPr id="343" name="Connecteur en angle 342"/>
          <p:cNvCxnSpPr>
            <a:stCxn id="336" idx="3"/>
            <a:endCxn id="228" idx="0"/>
          </p:cNvCxnSpPr>
          <p:nvPr/>
        </p:nvCxnSpPr>
        <p:spPr>
          <a:xfrm>
            <a:off x="6729746" y="520177"/>
            <a:ext cx="1086065" cy="557964"/>
          </a:xfrm>
          <a:prstGeom prst="bentConnector2">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67" name="Connecteur en angle 366"/>
          <p:cNvCxnSpPr>
            <a:stCxn id="336" idx="1"/>
            <a:endCxn id="4" idx="3"/>
          </p:cNvCxnSpPr>
          <p:nvPr/>
        </p:nvCxnSpPr>
        <p:spPr>
          <a:xfrm rot="10800000" flipV="1">
            <a:off x="3066036" y="520176"/>
            <a:ext cx="2082028" cy="1"/>
          </a:xfrm>
          <a:prstGeom prst="bentConnector3">
            <a:avLst>
              <a:gd name="adj1" fmla="val 50000"/>
            </a:avLst>
          </a:prstGeom>
          <a:ln w="127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91" name="Connecteur en angle 390"/>
          <p:cNvCxnSpPr>
            <a:stCxn id="4" idx="2"/>
            <a:endCxn id="12" idx="0"/>
          </p:cNvCxnSpPr>
          <p:nvPr/>
        </p:nvCxnSpPr>
        <p:spPr>
          <a:xfrm rot="16200000" flipH="1">
            <a:off x="2704701" y="630783"/>
            <a:ext cx="2503604" cy="3089487"/>
          </a:xfrm>
          <a:prstGeom prst="bentConnector3">
            <a:avLst>
              <a:gd name="adj1" fmla="val 12868"/>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7" name="Connecteur en angle 396"/>
          <p:cNvCxnSpPr>
            <a:stCxn id="228" idx="1"/>
            <a:endCxn id="12" idx="3"/>
          </p:cNvCxnSpPr>
          <p:nvPr/>
        </p:nvCxnSpPr>
        <p:spPr>
          <a:xfrm rot="10800000" flipV="1">
            <a:off x="6329339" y="1528577"/>
            <a:ext cx="496362" cy="2330800"/>
          </a:xfrm>
          <a:prstGeom prst="bent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1" name="ZoneTexte 410"/>
          <p:cNvSpPr txBox="1"/>
          <p:nvPr/>
        </p:nvSpPr>
        <p:spPr>
          <a:xfrm>
            <a:off x="5220072" y="4775695"/>
            <a:ext cx="4770858" cy="215444"/>
          </a:xfrm>
          <a:prstGeom prst="rect">
            <a:avLst/>
          </a:prstGeom>
          <a:noFill/>
        </p:spPr>
        <p:txBody>
          <a:bodyPr wrap="none" rtlCol="0">
            <a:spAutoFit/>
          </a:bodyPr>
          <a:lstStyle/>
          <a:p>
            <a:r>
              <a:rPr lang="fr-FR" sz="800" dirty="0" err="1" smtClean="0"/>
              <a:t>Elastic</a:t>
            </a:r>
            <a:r>
              <a:rPr lang="fr-FR" sz="800" dirty="0" smtClean="0"/>
              <a:t> </a:t>
            </a:r>
            <a:r>
              <a:rPr lang="fr-FR" sz="800" dirty="0" err="1" smtClean="0"/>
              <a:t>Search</a:t>
            </a:r>
            <a:r>
              <a:rPr lang="fr-FR" sz="800" dirty="0" smtClean="0"/>
              <a:t> doit en général se coupler avec une solution </a:t>
            </a:r>
            <a:r>
              <a:rPr lang="fr-FR" sz="800" dirty="0" err="1" smtClean="0"/>
              <a:t>NoSQL</a:t>
            </a:r>
            <a:r>
              <a:rPr lang="fr-FR" sz="800" dirty="0"/>
              <a:t> </a:t>
            </a:r>
            <a:r>
              <a:rPr lang="fr-FR" sz="800" dirty="0" smtClean="0"/>
              <a:t>pour la </a:t>
            </a:r>
            <a:r>
              <a:rPr lang="fr-FR" sz="800" dirty="0" err="1" smtClean="0"/>
              <a:t>persistence</a:t>
            </a:r>
            <a:r>
              <a:rPr lang="fr-FR" sz="800" dirty="0" smtClean="0"/>
              <a:t> des données.</a:t>
            </a:r>
            <a:endParaRPr lang="fr-FR" sz="800" dirty="0"/>
          </a:p>
        </p:txBody>
      </p:sp>
    </p:spTree>
    <p:extLst>
      <p:ext uri="{BB962C8B-B14F-4D97-AF65-F5344CB8AC3E}">
        <p14:creationId xmlns:p14="http://schemas.microsoft.com/office/powerpoint/2010/main" val="3941532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764704"/>
            <a:ext cx="8144732" cy="4274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26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 2"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77071"/>
            <a:ext cx="3528392" cy="2542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texte 4"/>
          <p:cNvSpPr>
            <a:spLocks noGrp="1"/>
          </p:cNvSpPr>
          <p:nvPr>
            <p:ph type="body" sz="quarter" idx="11"/>
          </p:nvPr>
        </p:nvSpPr>
        <p:spPr>
          <a:xfrm>
            <a:off x="179512" y="556225"/>
            <a:ext cx="8712968" cy="2520280"/>
          </a:xfrm>
        </p:spPr>
        <p:txBody>
          <a:bodyPr>
            <a:noAutofit/>
          </a:bodyPr>
          <a:lstStyle/>
          <a:p>
            <a:r>
              <a:rPr lang="fr-FR" sz="1600" b="1" u="sng" dirty="0" smtClean="0"/>
              <a:t>Contexte :</a:t>
            </a:r>
          </a:p>
          <a:p>
            <a:r>
              <a:rPr lang="fr-FR" sz="1600" dirty="0" smtClean="0"/>
              <a:t>La </a:t>
            </a:r>
            <a:r>
              <a:rPr lang="fr-FR" sz="1600" dirty="0"/>
              <a:t>mise en place de certificats signés par l’autorité de certification Orange pose aujourd’hui problème pour les connexions ODBC </a:t>
            </a:r>
            <a:endParaRPr lang="fr-FR" sz="1600" dirty="0" smtClean="0"/>
          </a:p>
          <a:p>
            <a:pPr marL="285750" indent="-285750">
              <a:buFont typeface="Symbol" pitchFamily="18" charset="2"/>
              <a:buChar char="Þ"/>
            </a:pPr>
            <a:r>
              <a:rPr lang="fr-FR" sz="1600" dirty="0" smtClean="0"/>
              <a:t>L’analyse </a:t>
            </a:r>
            <a:r>
              <a:rPr lang="fr-FR" sz="1600" dirty="0"/>
              <a:t>est toujours en cours côté </a:t>
            </a:r>
            <a:r>
              <a:rPr lang="fr-FR" sz="1600" dirty="0" err="1"/>
              <a:t>HortonWorks</a:t>
            </a:r>
            <a:r>
              <a:rPr lang="fr-FR" sz="1600" dirty="0"/>
              <a:t>. </a:t>
            </a:r>
            <a:endParaRPr lang="fr-FR" sz="1600" dirty="0" smtClean="0"/>
          </a:p>
          <a:p>
            <a:pPr marL="285750" indent="-285750">
              <a:buFont typeface="Symbol" pitchFamily="18" charset="2"/>
              <a:buChar char="Þ"/>
            </a:pPr>
            <a:r>
              <a:rPr lang="fr-FR" sz="1600" dirty="0" smtClean="0"/>
              <a:t>Nous </a:t>
            </a:r>
            <a:r>
              <a:rPr lang="fr-FR" sz="1600" dirty="0"/>
              <a:t>restons donc aujourd’hui avec des certificats </a:t>
            </a:r>
            <a:r>
              <a:rPr lang="fr-FR" sz="1600" dirty="0" smtClean="0"/>
              <a:t>auto-signés </a:t>
            </a:r>
            <a:r>
              <a:rPr lang="fr-FR" sz="1600" dirty="0"/>
              <a:t>tant que le problème ODBC n’est pas résolu.</a:t>
            </a:r>
            <a:endParaRPr lang="fr-FR" sz="2000" dirty="0"/>
          </a:p>
          <a:p>
            <a:r>
              <a:rPr lang="fr-FR" sz="1600" dirty="0"/>
              <a:t> </a:t>
            </a:r>
            <a:endParaRPr lang="fr-FR" sz="2000" dirty="0"/>
          </a:p>
          <a:p>
            <a:r>
              <a:rPr lang="fr-FR" sz="1600" b="1" u="sng" dirty="0"/>
              <a:t>Impact : </a:t>
            </a:r>
            <a:endParaRPr lang="fr-FR" sz="2000" dirty="0"/>
          </a:p>
          <a:p>
            <a:pPr marL="285750" lvl="0" indent="-285750">
              <a:buFont typeface="Arial" panose="020B0604020202020204" pitchFamily="34" charset="0"/>
              <a:buChar char="•"/>
            </a:pPr>
            <a:r>
              <a:rPr lang="fr-FR" sz="1600" dirty="0"/>
              <a:t>Les communications </a:t>
            </a:r>
            <a:r>
              <a:rPr lang="fr-FR" sz="1600" b="1" dirty="0">
                <a:solidFill>
                  <a:srgbClr val="FF6600"/>
                </a:solidFill>
              </a:rPr>
              <a:t>Knox </a:t>
            </a:r>
            <a:r>
              <a:rPr lang="fr-FR" sz="2000" b="1" dirty="0" smtClean="0">
                <a:solidFill>
                  <a:srgbClr val="FF6600"/>
                </a:solidFill>
              </a:rPr>
              <a:t>=&gt; </a:t>
            </a:r>
            <a:r>
              <a:rPr lang="fr-FR" sz="1600" b="1" dirty="0" smtClean="0">
                <a:solidFill>
                  <a:srgbClr val="FF6600"/>
                </a:solidFill>
              </a:rPr>
              <a:t>IOSW </a:t>
            </a:r>
            <a:r>
              <a:rPr lang="fr-FR" sz="1600" b="1" dirty="0">
                <a:solidFill>
                  <a:srgbClr val="FF6600"/>
                </a:solidFill>
              </a:rPr>
              <a:t>sont bien chiffrées </a:t>
            </a:r>
            <a:r>
              <a:rPr lang="fr-FR" sz="1600" dirty="0"/>
              <a:t>dans les 2 cas (signés Orange ou auto-signé)</a:t>
            </a:r>
            <a:endParaRPr lang="fr-FR" sz="2000" dirty="0"/>
          </a:p>
          <a:p>
            <a:pPr marL="285750" lvl="0" indent="-285750">
              <a:buFont typeface="Arial" panose="020B0604020202020204" pitchFamily="34" charset="0"/>
              <a:buChar char="•"/>
            </a:pPr>
            <a:r>
              <a:rPr lang="fr-FR" sz="1600" dirty="0"/>
              <a:t>L’impact d’avoir des certificats </a:t>
            </a:r>
            <a:r>
              <a:rPr lang="fr-FR" sz="1600" dirty="0" smtClean="0"/>
              <a:t>auto-signés, </a:t>
            </a:r>
            <a:r>
              <a:rPr lang="fr-FR" sz="1600" dirty="0"/>
              <a:t>c’est que le client peut se voir afficher une alerte </a:t>
            </a:r>
            <a:endParaRPr lang="fr-FR" sz="2000" dirty="0"/>
          </a:p>
          <a:p>
            <a:pPr marL="285750" lvl="0" indent="-285750">
              <a:buFont typeface="Arial" panose="020B0604020202020204" pitchFamily="34" charset="0"/>
              <a:buChar char="•"/>
            </a:pPr>
            <a:endParaRPr lang="fr-FR" sz="2000" dirty="0" smtClean="0"/>
          </a:p>
          <a:p>
            <a:pPr marL="285750" lvl="0" indent="-285750">
              <a:buFont typeface="Arial" panose="020B0604020202020204" pitchFamily="34" charset="0"/>
              <a:buChar char="•"/>
            </a:pPr>
            <a:r>
              <a:rPr lang="fr-FR" sz="1400" dirty="0" smtClean="0"/>
              <a:t>Ex </a:t>
            </a:r>
            <a:r>
              <a:rPr lang="fr-FR" sz="1400" dirty="0"/>
              <a:t>avec un client de type navigateur </a:t>
            </a:r>
            <a:r>
              <a:rPr lang="fr-FR" sz="1400" dirty="0" smtClean="0"/>
              <a:t>:</a:t>
            </a:r>
            <a:endParaRPr lang="fr-FR" sz="1800" dirty="0"/>
          </a:p>
        </p:txBody>
      </p:sp>
      <p:sp>
        <p:nvSpPr>
          <p:cNvPr id="6" name="Titre 3"/>
          <p:cNvSpPr>
            <a:spLocks noGrp="1"/>
          </p:cNvSpPr>
          <p:nvPr>
            <p:ph type="title"/>
          </p:nvPr>
        </p:nvSpPr>
        <p:spPr>
          <a:xfrm>
            <a:off x="178271" y="44624"/>
            <a:ext cx="7058025" cy="982663"/>
          </a:xfrm>
        </p:spPr>
        <p:txBody>
          <a:bodyPr/>
          <a:lstStyle/>
          <a:p>
            <a:r>
              <a:rPr lang="fr-FR" dirty="0" smtClean="0"/>
              <a:t>IOSW -&gt; Knox : Certificats auto-signés (1/2)</a:t>
            </a:r>
            <a:endParaRPr lang="fr-FR" dirty="0"/>
          </a:p>
        </p:txBody>
      </p:sp>
      <p:sp>
        <p:nvSpPr>
          <p:cNvPr id="8" name="ZoneTexte 7"/>
          <p:cNvSpPr txBox="1"/>
          <p:nvPr/>
        </p:nvSpPr>
        <p:spPr>
          <a:xfrm>
            <a:off x="4374976" y="3652569"/>
            <a:ext cx="4536504" cy="2800767"/>
          </a:xfrm>
          <a:prstGeom prst="rect">
            <a:avLst/>
          </a:prstGeom>
          <a:noFill/>
          <a:ln w="28575">
            <a:solidFill>
              <a:srgbClr val="00B050"/>
            </a:solidFill>
          </a:ln>
        </p:spPr>
        <p:txBody>
          <a:bodyPr wrap="square" rtlCol="0">
            <a:spAutoFit/>
          </a:bodyPr>
          <a:lstStyle/>
          <a:p>
            <a:pPr lvl="0"/>
            <a:r>
              <a:rPr lang="fr-FR" sz="1600" dirty="0"/>
              <a:t>IOSW accepte apparemment de communiquer avec des serveurs qui lui présentent des certificats auto-signés (les serveurs Knox) </a:t>
            </a:r>
          </a:p>
          <a:p>
            <a:pPr lvl="0"/>
            <a:endParaRPr lang="fr-FR" sz="1600" dirty="0" smtClean="0"/>
          </a:p>
          <a:p>
            <a:pPr lvl="0"/>
            <a:r>
              <a:rPr lang="fr-FR" sz="1600" dirty="0" smtClean="0"/>
              <a:t>Le </a:t>
            </a:r>
            <a:r>
              <a:rPr lang="fr-FR" sz="1600" dirty="0"/>
              <a:t>client externe qui souhaite accéder aux api le fera à travers IOSW. </a:t>
            </a:r>
            <a:r>
              <a:rPr lang="fr-FR" sz="1600" dirty="0" smtClean="0"/>
              <a:t>=&gt; L’URL </a:t>
            </a:r>
            <a:r>
              <a:rPr lang="fr-FR" sz="1600" dirty="0"/>
              <a:t>à laquelle </a:t>
            </a:r>
            <a:r>
              <a:rPr lang="fr-FR" sz="1600" dirty="0" smtClean="0"/>
              <a:t>le client fera </a:t>
            </a:r>
            <a:r>
              <a:rPr lang="fr-FR" sz="1600" dirty="0"/>
              <a:t>appel sera donc celle de IOSW et le certificat qui lui sera présenté sera celui de IOSW. </a:t>
            </a:r>
            <a:r>
              <a:rPr lang="fr-FR" sz="1600" b="1" dirty="0">
                <a:solidFill>
                  <a:srgbClr val="FF6600"/>
                </a:solidFill>
              </a:rPr>
              <a:t>Le client externe n’aura donc pas d’alerte.</a:t>
            </a:r>
          </a:p>
          <a:p>
            <a:endParaRPr lang="fr-FR" sz="1600" dirty="0"/>
          </a:p>
        </p:txBody>
      </p:sp>
    </p:spTree>
    <p:extLst>
      <p:ext uri="{BB962C8B-B14F-4D97-AF65-F5344CB8AC3E}">
        <p14:creationId xmlns:p14="http://schemas.microsoft.com/office/powerpoint/2010/main" val="4217160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1122190" y="4655445"/>
            <a:ext cx="7238972"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1166585" y="2567213"/>
            <a:ext cx="7245546"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3309764" y="1295570"/>
            <a:ext cx="1656184" cy="371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a:t>
            </a:r>
            <a:endParaRPr lang="fr-FR" dirty="0"/>
          </a:p>
        </p:txBody>
      </p:sp>
      <p:sp>
        <p:nvSpPr>
          <p:cNvPr id="5" name="Rectangle 4"/>
          <p:cNvSpPr/>
          <p:nvPr/>
        </p:nvSpPr>
        <p:spPr>
          <a:xfrm>
            <a:off x="3312815" y="2027153"/>
            <a:ext cx="1656184"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1259632" y="2747233"/>
            <a:ext cx="2007890"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8" name="Rectangle 7"/>
          <p:cNvSpPr/>
          <p:nvPr/>
        </p:nvSpPr>
        <p:spPr>
          <a:xfrm>
            <a:off x="1259632" y="337662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9" name="Rectangle 8"/>
          <p:cNvSpPr/>
          <p:nvPr/>
        </p:nvSpPr>
        <p:spPr>
          <a:xfrm>
            <a:off x="2295414" y="337662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10" name="Rectangle 9"/>
          <p:cNvSpPr/>
          <p:nvPr/>
        </p:nvSpPr>
        <p:spPr>
          <a:xfrm>
            <a:off x="5264410" y="2747233"/>
            <a:ext cx="2007890"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11" name="Rectangle 10"/>
          <p:cNvSpPr/>
          <p:nvPr/>
        </p:nvSpPr>
        <p:spPr>
          <a:xfrm>
            <a:off x="5264410" y="337662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12" name="Rectangle 11"/>
          <p:cNvSpPr/>
          <p:nvPr/>
        </p:nvSpPr>
        <p:spPr>
          <a:xfrm>
            <a:off x="6300192" y="337662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cxnSp>
        <p:nvCxnSpPr>
          <p:cNvPr id="14" name="Connecteur droit avec flèche 13"/>
          <p:cNvCxnSpPr>
            <a:stCxn id="4" idx="2"/>
            <a:endCxn id="5" idx="0"/>
          </p:cNvCxnSpPr>
          <p:nvPr/>
        </p:nvCxnSpPr>
        <p:spPr>
          <a:xfrm>
            <a:off x="4137856" y="1667113"/>
            <a:ext cx="3051" cy="36004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10" idx="0"/>
          </p:cNvCxnSpPr>
          <p:nvPr/>
        </p:nvCxnSpPr>
        <p:spPr>
          <a:xfrm>
            <a:off x="4140907" y="2387193"/>
            <a:ext cx="2127448" cy="36004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p:cNvCxnSpPr>
          <p:nvPr/>
        </p:nvCxnSpPr>
        <p:spPr>
          <a:xfrm flipH="1">
            <a:off x="2123728" y="2387193"/>
            <a:ext cx="2017179" cy="36004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2"/>
            <a:endCxn id="12" idx="0"/>
          </p:cNvCxnSpPr>
          <p:nvPr/>
        </p:nvCxnSpPr>
        <p:spPr>
          <a:xfrm>
            <a:off x="6268355" y="3107273"/>
            <a:ext cx="517891"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0" idx="2"/>
            <a:endCxn id="11" idx="0"/>
          </p:cNvCxnSpPr>
          <p:nvPr/>
        </p:nvCxnSpPr>
        <p:spPr>
          <a:xfrm flipH="1">
            <a:off x="5750464" y="3107273"/>
            <a:ext cx="517891"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1745686" y="3107273"/>
            <a:ext cx="517891"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6" idx="2"/>
            <a:endCxn id="9" idx="0"/>
          </p:cNvCxnSpPr>
          <p:nvPr/>
        </p:nvCxnSpPr>
        <p:spPr>
          <a:xfrm>
            <a:off x="2263577" y="3107273"/>
            <a:ext cx="517891"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267522" y="4763854"/>
            <a:ext cx="2007890"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3267522" y="5645301"/>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4303304" y="5645301"/>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4271467" y="5123894"/>
            <a:ext cx="517891"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38" idx="2"/>
            <a:endCxn id="39" idx="0"/>
          </p:cNvCxnSpPr>
          <p:nvPr/>
        </p:nvCxnSpPr>
        <p:spPr>
          <a:xfrm flipH="1">
            <a:off x="3753576" y="5123894"/>
            <a:ext cx="517891"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8" idx="2"/>
            <a:endCxn id="38" idx="0"/>
          </p:cNvCxnSpPr>
          <p:nvPr/>
        </p:nvCxnSpPr>
        <p:spPr>
          <a:xfrm>
            <a:off x="1745686" y="3952691"/>
            <a:ext cx="2525781"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9" idx="2"/>
            <a:endCxn id="38" idx="0"/>
          </p:cNvCxnSpPr>
          <p:nvPr/>
        </p:nvCxnSpPr>
        <p:spPr>
          <a:xfrm>
            <a:off x="2781468" y="3952691"/>
            <a:ext cx="148999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11" idx="2"/>
            <a:endCxn id="38" idx="0"/>
          </p:cNvCxnSpPr>
          <p:nvPr/>
        </p:nvCxnSpPr>
        <p:spPr>
          <a:xfrm flipH="1">
            <a:off x="4271467" y="3952691"/>
            <a:ext cx="1478997"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2" idx="2"/>
            <a:endCxn id="38" idx="0"/>
          </p:cNvCxnSpPr>
          <p:nvPr/>
        </p:nvCxnSpPr>
        <p:spPr>
          <a:xfrm flipH="1">
            <a:off x="4271467" y="3952691"/>
            <a:ext cx="251477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522522" y="686385"/>
            <a:ext cx="3227941"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66" name="Connecteur droit avec flèche 65"/>
          <p:cNvCxnSpPr/>
          <p:nvPr/>
        </p:nvCxnSpPr>
        <p:spPr>
          <a:xfrm>
            <a:off x="5551628" y="1410653"/>
            <a:ext cx="4320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a:xfrm>
            <a:off x="5551628" y="1701554"/>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5967999" y="1272153"/>
            <a:ext cx="457176" cy="276999"/>
          </a:xfrm>
          <a:prstGeom prst="rect">
            <a:avLst/>
          </a:prstGeom>
          <a:noFill/>
        </p:spPr>
        <p:txBody>
          <a:bodyPr wrap="none" rtlCol="0">
            <a:spAutoFit/>
          </a:bodyPr>
          <a:lstStyle/>
          <a:p>
            <a:r>
              <a:rPr lang="fr-FR" sz="1200" dirty="0" smtClean="0"/>
              <a:t>http</a:t>
            </a:r>
            <a:endParaRPr lang="fr-FR" sz="1200" dirty="0"/>
          </a:p>
        </p:txBody>
      </p:sp>
      <p:sp>
        <p:nvSpPr>
          <p:cNvPr id="72" name="ZoneTexte 71"/>
          <p:cNvSpPr txBox="1"/>
          <p:nvPr/>
        </p:nvSpPr>
        <p:spPr>
          <a:xfrm>
            <a:off x="5983676" y="1558260"/>
            <a:ext cx="3268844" cy="276999"/>
          </a:xfrm>
          <a:prstGeom prst="rect">
            <a:avLst/>
          </a:prstGeom>
          <a:noFill/>
        </p:spPr>
        <p:txBody>
          <a:bodyPr wrap="none" rtlCol="0">
            <a:spAutoFit/>
          </a:bodyPr>
          <a:lstStyle/>
          <a:p>
            <a:r>
              <a:rPr lang="fr-FR" sz="1200" dirty="0" smtClean="0">
                <a:solidFill>
                  <a:srgbClr val="FF0000"/>
                </a:solidFill>
              </a:rPr>
              <a:t>https avec certificat signé par la CA Orange</a:t>
            </a:r>
            <a:endParaRPr lang="fr-FR" sz="1200" dirty="0">
              <a:solidFill>
                <a:srgbClr val="FF0000"/>
              </a:solidFill>
            </a:endParaRPr>
          </a:p>
        </p:txBody>
      </p:sp>
      <p:cxnSp>
        <p:nvCxnSpPr>
          <p:cNvPr id="85" name="Connecteur droit avec flèche 84"/>
          <p:cNvCxnSpPr>
            <a:stCxn id="65" idx="2"/>
            <a:endCxn id="4" idx="0"/>
          </p:cNvCxnSpPr>
          <p:nvPr/>
        </p:nvCxnSpPr>
        <p:spPr>
          <a:xfrm>
            <a:off x="4136493" y="1057928"/>
            <a:ext cx="1363"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7839622" y="3990419"/>
            <a:ext cx="980850" cy="307777"/>
          </a:xfrm>
          <a:prstGeom prst="rect">
            <a:avLst/>
          </a:prstGeom>
          <a:noFill/>
        </p:spPr>
        <p:txBody>
          <a:bodyPr wrap="square" rtlCol="0">
            <a:spAutoFit/>
          </a:bodyPr>
          <a:lstStyle/>
          <a:p>
            <a:r>
              <a:rPr lang="fr-FR" sz="1400" dirty="0" smtClean="0">
                <a:solidFill>
                  <a:srgbClr val="7030A0"/>
                </a:solidFill>
              </a:rPr>
              <a:t>ECM</a:t>
            </a:r>
            <a:endParaRPr lang="fr-FR" sz="1400" dirty="0">
              <a:solidFill>
                <a:srgbClr val="7030A0"/>
              </a:solidFill>
            </a:endParaRPr>
          </a:p>
        </p:txBody>
      </p:sp>
      <p:sp>
        <p:nvSpPr>
          <p:cNvPr id="89" name="ZoneTexte 88"/>
          <p:cNvSpPr txBox="1"/>
          <p:nvPr/>
        </p:nvSpPr>
        <p:spPr>
          <a:xfrm>
            <a:off x="7857985" y="6073551"/>
            <a:ext cx="519694" cy="307777"/>
          </a:xfrm>
          <a:prstGeom prst="rect">
            <a:avLst/>
          </a:prstGeom>
          <a:noFill/>
        </p:spPr>
        <p:txBody>
          <a:bodyPr wrap="none" rtlCol="0">
            <a:spAutoFit/>
          </a:bodyPr>
          <a:lstStyle/>
          <a:p>
            <a:r>
              <a:rPr lang="fr-FR" sz="1400" dirty="0" smtClean="0">
                <a:solidFill>
                  <a:srgbClr val="0070C0"/>
                </a:solidFill>
              </a:rPr>
              <a:t>VRF</a:t>
            </a:r>
            <a:endParaRPr lang="fr-FR" sz="1400" dirty="0">
              <a:solidFill>
                <a:srgbClr val="0070C0"/>
              </a:solidFill>
            </a:endParaRPr>
          </a:p>
        </p:txBody>
      </p:sp>
      <p:cxnSp>
        <p:nvCxnSpPr>
          <p:cNvPr id="37" name="Connecteur droit avec flèche 36"/>
          <p:cNvCxnSpPr/>
          <p:nvPr/>
        </p:nvCxnSpPr>
        <p:spPr>
          <a:xfrm>
            <a:off x="5554861" y="1988118"/>
            <a:ext cx="432048"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5986909" y="1844824"/>
            <a:ext cx="2315057" cy="276999"/>
          </a:xfrm>
          <a:prstGeom prst="rect">
            <a:avLst/>
          </a:prstGeom>
          <a:noFill/>
        </p:spPr>
        <p:txBody>
          <a:bodyPr wrap="none" rtlCol="0">
            <a:spAutoFit/>
          </a:bodyPr>
          <a:lstStyle/>
          <a:p>
            <a:r>
              <a:rPr lang="fr-FR" sz="1200" dirty="0" smtClean="0">
                <a:solidFill>
                  <a:srgbClr val="FF0000"/>
                </a:solidFill>
              </a:rPr>
              <a:t>https avec certificat auto-signé</a:t>
            </a:r>
            <a:endParaRPr lang="fr-FR" sz="1200" dirty="0">
              <a:solidFill>
                <a:srgbClr val="FF0000"/>
              </a:solidFill>
            </a:endParaRPr>
          </a:p>
        </p:txBody>
      </p:sp>
      <p:sp>
        <p:nvSpPr>
          <p:cNvPr id="45" name="Titre 3"/>
          <p:cNvSpPr>
            <a:spLocks noGrp="1"/>
          </p:cNvSpPr>
          <p:nvPr>
            <p:ph type="title"/>
          </p:nvPr>
        </p:nvSpPr>
        <p:spPr>
          <a:xfrm>
            <a:off x="119186" y="14268"/>
            <a:ext cx="7020272" cy="615814"/>
          </a:xfrm>
        </p:spPr>
        <p:txBody>
          <a:bodyPr/>
          <a:lstStyle/>
          <a:p>
            <a:r>
              <a:rPr lang="fr-FR" dirty="0" smtClean="0"/>
              <a:t>IOSW -&gt; Knox : Certificats auto-signés (2/2)</a:t>
            </a:r>
            <a:endParaRPr lang="fr-FR" dirty="0"/>
          </a:p>
        </p:txBody>
      </p:sp>
    </p:spTree>
    <p:extLst>
      <p:ext uri="{BB962C8B-B14F-4D97-AF65-F5344CB8AC3E}">
        <p14:creationId xmlns:p14="http://schemas.microsoft.com/office/powerpoint/2010/main" val="2876720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23528" y="4373725"/>
            <a:ext cx="3161778" cy="1450032"/>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367923" y="2285493"/>
            <a:ext cx="3117383"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1055036" y="1051603"/>
            <a:ext cx="1656184" cy="371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a:t>
            </a:r>
            <a:endParaRPr lang="fr-FR" dirty="0"/>
          </a:p>
        </p:txBody>
      </p:sp>
      <p:sp>
        <p:nvSpPr>
          <p:cNvPr id="5" name="Rectangle 4"/>
          <p:cNvSpPr/>
          <p:nvPr/>
        </p:nvSpPr>
        <p:spPr>
          <a:xfrm>
            <a:off x="1055036" y="1770627"/>
            <a:ext cx="1656184"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460970" y="2465513"/>
            <a:ext cx="111612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t>VIP Knox</a:t>
            </a:r>
            <a:endParaRPr lang="fr-FR" sz="1400" dirty="0"/>
          </a:p>
        </p:txBody>
      </p:sp>
      <p:sp>
        <p:nvSpPr>
          <p:cNvPr id="8" name="Rectangle 7"/>
          <p:cNvSpPr/>
          <p:nvPr/>
        </p:nvSpPr>
        <p:spPr>
          <a:xfrm>
            <a:off x="460970" y="309490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9" name="Rectangle 8"/>
          <p:cNvSpPr/>
          <p:nvPr/>
        </p:nvSpPr>
        <p:spPr>
          <a:xfrm>
            <a:off x="604986" y="3281190"/>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cxnSp>
        <p:nvCxnSpPr>
          <p:cNvPr id="14" name="Connecteur droit avec flèche 13"/>
          <p:cNvCxnSpPr>
            <a:stCxn id="4" idx="2"/>
            <a:endCxn id="5" idx="0"/>
          </p:cNvCxnSpPr>
          <p:nvPr/>
        </p:nvCxnSpPr>
        <p:spPr>
          <a:xfrm>
            <a:off x="1883128" y="1423146"/>
            <a:ext cx="0" cy="347481"/>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45" idx="0"/>
          </p:cNvCxnSpPr>
          <p:nvPr/>
        </p:nvCxnSpPr>
        <p:spPr>
          <a:xfrm>
            <a:off x="1883128" y="2130667"/>
            <a:ext cx="618642" cy="290221"/>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a:endCxn id="6" idx="0"/>
          </p:cNvCxnSpPr>
          <p:nvPr/>
        </p:nvCxnSpPr>
        <p:spPr>
          <a:xfrm flipH="1">
            <a:off x="1019032" y="2130667"/>
            <a:ext cx="864096" cy="334846"/>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947024" y="2825553"/>
            <a:ext cx="72008"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6" idx="2"/>
            <a:endCxn id="9" idx="0"/>
          </p:cNvCxnSpPr>
          <p:nvPr/>
        </p:nvCxnSpPr>
        <p:spPr>
          <a:xfrm>
            <a:off x="1019032" y="2825553"/>
            <a:ext cx="72008" cy="455637"/>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03212" y="4490518"/>
            <a:ext cx="2007890"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503212" y="5129809"/>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1538994" y="5129809"/>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1507157" y="4850558"/>
            <a:ext cx="517891" cy="2792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38" idx="2"/>
            <a:endCxn id="39" idx="0"/>
          </p:cNvCxnSpPr>
          <p:nvPr/>
        </p:nvCxnSpPr>
        <p:spPr>
          <a:xfrm flipH="1">
            <a:off x="989266" y="4850558"/>
            <a:ext cx="517891" cy="2792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9" idx="2"/>
            <a:endCxn id="38" idx="0"/>
          </p:cNvCxnSpPr>
          <p:nvPr/>
        </p:nvCxnSpPr>
        <p:spPr>
          <a:xfrm>
            <a:off x="1091040" y="3857254"/>
            <a:ext cx="416117" cy="633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endCxn id="38" idx="0"/>
          </p:cNvCxnSpPr>
          <p:nvPr/>
        </p:nvCxnSpPr>
        <p:spPr>
          <a:xfrm>
            <a:off x="893018" y="3862587"/>
            <a:ext cx="614139" cy="6279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9" idx="2"/>
            <a:endCxn id="38" idx="0"/>
          </p:cNvCxnSpPr>
          <p:nvPr/>
        </p:nvCxnSpPr>
        <p:spPr>
          <a:xfrm flipH="1">
            <a:off x="1507157" y="3857254"/>
            <a:ext cx="961703" cy="633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endCxn id="38" idx="0"/>
          </p:cNvCxnSpPr>
          <p:nvPr/>
        </p:nvCxnSpPr>
        <p:spPr>
          <a:xfrm flipH="1">
            <a:off x="1507157" y="3857254"/>
            <a:ext cx="682005" cy="633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071990" y="404664"/>
            <a:ext cx="1620180"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Application cliente</a:t>
            </a:r>
            <a:endParaRPr lang="fr-FR" sz="1200" b="1" dirty="0"/>
          </a:p>
        </p:txBody>
      </p:sp>
      <p:cxnSp>
        <p:nvCxnSpPr>
          <p:cNvPr id="66" name="Connecteur droit avec flèche 65"/>
          <p:cNvCxnSpPr/>
          <p:nvPr/>
        </p:nvCxnSpPr>
        <p:spPr>
          <a:xfrm>
            <a:off x="311607" y="5968013"/>
            <a:ext cx="4320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a:xfrm>
            <a:off x="311607" y="6164582"/>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727978" y="5829513"/>
            <a:ext cx="457176" cy="276999"/>
          </a:xfrm>
          <a:prstGeom prst="rect">
            <a:avLst/>
          </a:prstGeom>
          <a:noFill/>
        </p:spPr>
        <p:txBody>
          <a:bodyPr wrap="none" rtlCol="0">
            <a:spAutoFit/>
          </a:bodyPr>
          <a:lstStyle/>
          <a:p>
            <a:r>
              <a:rPr lang="fr-FR" sz="1200" dirty="0" smtClean="0"/>
              <a:t>http</a:t>
            </a:r>
            <a:endParaRPr lang="fr-FR" sz="1200" dirty="0"/>
          </a:p>
        </p:txBody>
      </p:sp>
      <p:sp>
        <p:nvSpPr>
          <p:cNvPr id="72" name="ZoneTexte 71"/>
          <p:cNvSpPr txBox="1"/>
          <p:nvPr/>
        </p:nvSpPr>
        <p:spPr>
          <a:xfrm>
            <a:off x="743655" y="6021288"/>
            <a:ext cx="3268844" cy="276999"/>
          </a:xfrm>
          <a:prstGeom prst="rect">
            <a:avLst/>
          </a:prstGeom>
          <a:noFill/>
        </p:spPr>
        <p:txBody>
          <a:bodyPr wrap="none" rtlCol="0">
            <a:spAutoFit/>
          </a:bodyPr>
          <a:lstStyle/>
          <a:p>
            <a:r>
              <a:rPr lang="fr-FR" sz="1200" dirty="0" smtClean="0">
                <a:solidFill>
                  <a:srgbClr val="FF0000"/>
                </a:solidFill>
              </a:rPr>
              <a:t>https avec certificat signé par la CA Orange</a:t>
            </a:r>
            <a:endParaRPr lang="fr-FR" sz="1200" dirty="0">
              <a:solidFill>
                <a:srgbClr val="FF0000"/>
              </a:solidFill>
            </a:endParaRPr>
          </a:p>
        </p:txBody>
      </p:sp>
      <p:cxnSp>
        <p:nvCxnSpPr>
          <p:cNvPr id="85" name="Connecteur droit avec flèche 84"/>
          <p:cNvCxnSpPr>
            <a:stCxn id="65" idx="2"/>
            <a:endCxn id="4" idx="0"/>
          </p:cNvCxnSpPr>
          <p:nvPr/>
        </p:nvCxnSpPr>
        <p:spPr>
          <a:xfrm>
            <a:off x="1882080" y="776207"/>
            <a:ext cx="1048" cy="2753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2925341" y="3684762"/>
            <a:ext cx="638547" cy="307777"/>
          </a:xfrm>
          <a:prstGeom prst="rect">
            <a:avLst/>
          </a:prstGeom>
          <a:noFill/>
        </p:spPr>
        <p:txBody>
          <a:bodyPr wrap="square" rtlCol="0">
            <a:spAutoFit/>
          </a:bodyPr>
          <a:lstStyle/>
          <a:p>
            <a:r>
              <a:rPr lang="fr-FR" sz="1400" dirty="0" smtClean="0">
                <a:solidFill>
                  <a:srgbClr val="7030A0"/>
                </a:solidFill>
              </a:rPr>
              <a:t>ECM</a:t>
            </a:r>
            <a:endParaRPr lang="fr-FR" sz="1400" dirty="0">
              <a:solidFill>
                <a:srgbClr val="7030A0"/>
              </a:solidFill>
            </a:endParaRPr>
          </a:p>
        </p:txBody>
      </p:sp>
      <p:sp>
        <p:nvSpPr>
          <p:cNvPr id="89" name="ZoneTexte 88"/>
          <p:cNvSpPr txBox="1"/>
          <p:nvPr/>
        </p:nvSpPr>
        <p:spPr>
          <a:xfrm>
            <a:off x="2973946" y="5515980"/>
            <a:ext cx="519694" cy="307777"/>
          </a:xfrm>
          <a:prstGeom prst="rect">
            <a:avLst/>
          </a:prstGeom>
          <a:noFill/>
        </p:spPr>
        <p:txBody>
          <a:bodyPr wrap="none" rtlCol="0">
            <a:spAutoFit/>
          </a:bodyPr>
          <a:lstStyle/>
          <a:p>
            <a:r>
              <a:rPr lang="fr-FR" sz="1400" dirty="0" smtClean="0">
                <a:solidFill>
                  <a:srgbClr val="0070C0"/>
                </a:solidFill>
              </a:rPr>
              <a:t>VRF</a:t>
            </a:r>
            <a:endParaRPr lang="fr-FR" sz="1400" dirty="0">
              <a:solidFill>
                <a:srgbClr val="0070C0"/>
              </a:solidFill>
            </a:endParaRPr>
          </a:p>
        </p:txBody>
      </p:sp>
      <p:cxnSp>
        <p:nvCxnSpPr>
          <p:cNvPr id="37" name="Connecteur droit avec flèche 36"/>
          <p:cNvCxnSpPr/>
          <p:nvPr/>
        </p:nvCxnSpPr>
        <p:spPr>
          <a:xfrm>
            <a:off x="314840" y="6380606"/>
            <a:ext cx="432048"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746888" y="6237312"/>
            <a:ext cx="2315057" cy="276999"/>
          </a:xfrm>
          <a:prstGeom prst="rect">
            <a:avLst/>
          </a:prstGeom>
          <a:noFill/>
        </p:spPr>
        <p:txBody>
          <a:bodyPr wrap="none" rtlCol="0">
            <a:spAutoFit/>
          </a:bodyPr>
          <a:lstStyle/>
          <a:p>
            <a:r>
              <a:rPr lang="fr-FR" sz="1200" dirty="0" smtClean="0">
                <a:solidFill>
                  <a:srgbClr val="FF0000"/>
                </a:solidFill>
              </a:rPr>
              <a:t>https avec certificat auto-signé</a:t>
            </a:r>
            <a:endParaRPr lang="fr-FR" sz="1200" dirty="0">
              <a:solidFill>
                <a:srgbClr val="FF0000"/>
              </a:solidFill>
            </a:endParaRPr>
          </a:p>
        </p:txBody>
      </p:sp>
      <p:sp>
        <p:nvSpPr>
          <p:cNvPr id="45" name="Rectangle 44"/>
          <p:cNvSpPr/>
          <p:nvPr/>
        </p:nvSpPr>
        <p:spPr>
          <a:xfrm>
            <a:off x="1943708" y="2420888"/>
            <a:ext cx="111612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t>VIP Knox</a:t>
            </a:r>
            <a:endParaRPr lang="fr-FR" sz="1400" dirty="0"/>
          </a:p>
        </p:txBody>
      </p:sp>
      <p:sp>
        <p:nvSpPr>
          <p:cNvPr id="48" name="Rectangle 47"/>
          <p:cNvSpPr/>
          <p:nvPr/>
        </p:nvSpPr>
        <p:spPr>
          <a:xfrm>
            <a:off x="1838790" y="309490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49" name="Rectangle 48"/>
          <p:cNvSpPr/>
          <p:nvPr/>
        </p:nvSpPr>
        <p:spPr>
          <a:xfrm>
            <a:off x="1982806" y="3281190"/>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cxnSp>
        <p:nvCxnSpPr>
          <p:cNvPr id="50" name="Connecteur droit avec flèche 49"/>
          <p:cNvCxnSpPr>
            <a:stCxn id="45" idx="2"/>
            <a:endCxn id="48" idx="0"/>
          </p:cNvCxnSpPr>
          <p:nvPr/>
        </p:nvCxnSpPr>
        <p:spPr>
          <a:xfrm flipH="1">
            <a:off x="2324844" y="2780928"/>
            <a:ext cx="176926" cy="31397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45" idx="2"/>
            <a:endCxn id="49" idx="0"/>
          </p:cNvCxnSpPr>
          <p:nvPr/>
        </p:nvCxnSpPr>
        <p:spPr>
          <a:xfrm flipH="1">
            <a:off x="2468860" y="2780928"/>
            <a:ext cx="32910" cy="500262"/>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Titre 3"/>
          <p:cNvSpPr>
            <a:spLocks noGrp="1"/>
          </p:cNvSpPr>
          <p:nvPr>
            <p:ph type="title"/>
          </p:nvPr>
        </p:nvSpPr>
        <p:spPr>
          <a:xfrm>
            <a:off x="119186" y="14268"/>
            <a:ext cx="7020272" cy="615814"/>
          </a:xfrm>
        </p:spPr>
        <p:txBody>
          <a:bodyPr/>
          <a:lstStyle/>
          <a:p>
            <a:r>
              <a:rPr lang="fr-FR" dirty="0" smtClean="0"/>
              <a:t>IOSW -&gt; Knox : Certificats auto-signés (1/2)</a:t>
            </a:r>
            <a:endParaRPr lang="fr-FR" dirty="0"/>
          </a:p>
        </p:txBody>
      </p:sp>
      <p:sp>
        <p:nvSpPr>
          <p:cNvPr id="61" name="ZoneTexte 60"/>
          <p:cNvSpPr txBox="1"/>
          <p:nvPr/>
        </p:nvSpPr>
        <p:spPr>
          <a:xfrm>
            <a:off x="4139952" y="776207"/>
            <a:ext cx="4752528" cy="8956298"/>
          </a:xfrm>
          <a:prstGeom prst="rect">
            <a:avLst/>
          </a:prstGeom>
          <a:noFill/>
        </p:spPr>
        <p:txBody>
          <a:bodyPr wrap="square" rtlCol="0">
            <a:spAutoFit/>
          </a:bodyPr>
          <a:lstStyle/>
          <a:p>
            <a:r>
              <a:rPr lang="fr-FR" sz="1200" dirty="0"/>
              <a:t>La mise en place de certificats signés par l’autorité de certification Orange pose aujourd’hui problème pour les connexions ODBC =&gt; L’analyse est toujours en cours côté </a:t>
            </a:r>
            <a:r>
              <a:rPr lang="fr-FR" sz="1200" dirty="0" err="1"/>
              <a:t>HortonWorks</a:t>
            </a:r>
            <a:r>
              <a:rPr lang="fr-FR" sz="1200" dirty="0"/>
              <a:t>. =&gt; Nous restons donc aujourd’hui avec des certificats </a:t>
            </a:r>
            <a:r>
              <a:rPr lang="fr-FR" sz="1200" dirty="0" err="1"/>
              <a:t>autosignés</a:t>
            </a:r>
            <a:r>
              <a:rPr lang="fr-FR" sz="1200" dirty="0"/>
              <a:t> tant que le problème ODBC n’est pas résolu</a:t>
            </a:r>
            <a:r>
              <a:rPr lang="fr-FR" dirty="0"/>
              <a:t>.</a:t>
            </a:r>
            <a:endParaRPr lang="fr-FR" sz="2400" dirty="0"/>
          </a:p>
          <a:p>
            <a:r>
              <a:rPr lang="fr-FR" dirty="0"/>
              <a:t> </a:t>
            </a:r>
            <a:endParaRPr lang="fr-FR" sz="2400" dirty="0"/>
          </a:p>
          <a:p>
            <a:r>
              <a:rPr lang="fr-FR" b="1" u="sng" dirty="0"/>
              <a:t>Impact : </a:t>
            </a:r>
            <a:endParaRPr lang="fr-FR" sz="2400" dirty="0"/>
          </a:p>
          <a:p>
            <a:pPr lvl="0"/>
            <a:r>
              <a:rPr lang="fr-FR" dirty="0"/>
              <a:t>Les communications Knox </a:t>
            </a:r>
            <a:r>
              <a:rPr lang="fr-FR" sz="2400" dirty="0" smtClean="0"/>
              <a:t>=&gt;</a:t>
            </a:r>
            <a:r>
              <a:rPr lang="fr-FR" dirty="0" smtClean="0"/>
              <a:t> </a:t>
            </a:r>
            <a:r>
              <a:rPr lang="fr-FR" dirty="0"/>
              <a:t>IOSW </a:t>
            </a:r>
            <a:r>
              <a:rPr lang="fr-FR" b="1" dirty="0">
                <a:solidFill>
                  <a:srgbClr val="FF6600"/>
                </a:solidFill>
              </a:rPr>
              <a:t>sont bien chiffrées </a:t>
            </a:r>
            <a:r>
              <a:rPr lang="fr-FR" dirty="0"/>
              <a:t>dans les 2 cas (signés Orange ou auto-signé)</a:t>
            </a:r>
            <a:endParaRPr lang="fr-FR" sz="2400" dirty="0"/>
          </a:p>
          <a:p>
            <a:pPr lvl="0"/>
            <a:r>
              <a:rPr lang="fr-FR" dirty="0"/>
              <a:t>L’impact d’avoir des certificats auto-signés , c’est que le client peut se voir afficher une alerte </a:t>
            </a:r>
            <a:endParaRPr lang="fr-FR" sz="2400" dirty="0"/>
          </a:p>
          <a:p>
            <a:r>
              <a:rPr lang="fr-FR" dirty="0"/>
              <a:t> </a:t>
            </a:r>
            <a:endParaRPr lang="fr-FR" sz="2400" dirty="0"/>
          </a:p>
          <a:p>
            <a:pPr lvl="0"/>
            <a:r>
              <a:rPr lang="fr-FR" dirty="0"/>
              <a:t>IOSW accepte apparemment de communiquer avec des serveurs qui lui présentent des certificats auto-signés (les serveurs Knox) =&gt; Pas de blocage donc.</a:t>
            </a:r>
            <a:endParaRPr lang="fr-FR" sz="2400" dirty="0"/>
          </a:p>
          <a:p>
            <a:pPr lvl="0"/>
            <a:r>
              <a:rPr lang="fr-FR" dirty="0"/>
              <a:t>Le client externe qui souhaite accéder aux api le fera à travers IOSW. L’URL à laquelle il fera appel sera donc celle de IOSW et le certificat qui lui sera présenté sera celui de IOSW. Le client externe n’aura donc pas d’alerte.</a:t>
            </a:r>
            <a:endParaRPr lang="fr-FR" sz="2400" dirty="0"/>
          </a:p>
          <a:p>
            <a:r>
              <a:rPr lang="fr-FR" dirty="0"/>
              <a:t> </a:t>
            </a:r>
            <a:endParaRPr lang="fr-FR" sz="2400" dirty="0"/>
          </a:p>
          <a:p>
            <a:r>
              <a:rPr lang="fr-FR" b="1" dirty="0"/>
              <a:t>Conclusion :</a:t>
            </a:r>
            <a:r>
              <a:rPr lang="fr-FR" dirty="0"/>
              <a:t> Nous pouvons très bien rester avec la configuration actuelle et les échanges sont bien chiffrés. Néanmoins, nous pourrons installer les certificats signés Orange une fois le solution trouvée chez HW.</a:t>
            </a:r>
            <a:endParaRPr lang="fr-FR" sz="2400" dirty="0"/>
          </a:p>
          <a:p>
            <a:endParaRPr lang="fr-FR" dirty="0"/>
          </a:p>
        </p:txBody>
      </p:sp>
    </p:spTree>
    <p:extLst>
      <p:ext uri="{BB962C8B-B14F-4D97-AF65-F5344CB8AC3E}">
        <p14:creationId xmlns:p14="http://schemas.microsoft.com/office/powerpoint/2010/main" val="2901345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637098" cy="49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658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6513" y="3969060"/>
            <a:ext cx="4760065"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7883" y="1880828"/>
            <a:ext cx="4715669"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1254785" y="609185"/>
            <a:ext cx="1664089" cy="3715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IOSW (HINT)</a:t>
            </a:r>
            <a:endParaRPr lang="fr-FR" dirty="0">
              <a:solidFill>
                <a:schemeClr val="tx1"/>
              </a:solidFill>
            </a:endParaRPr>
          </a:p>
        </p:txBody>
      </p:sp>
      <p:sp>
        <p:nvSpPr>
          <p:cNvPr id="5" name="Rectangle 4"/>
          <p:cNvSpPr/>
          <p:nvPr/>
        </p:nvSpPr>
        <p:spPr>
          <a:xfrm>
            <a:off x="1257836" y="1340768"/>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10093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8" name="Rectangle 7"/>
          <p:cNvSpPr/>
          <p:nvPr/>
        </p:nvSpPr>
        <p:spPr>
          <a:xfrm>
            <a:off x="100930" y="2690242"/>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10" name="Rectangle 9"/>
          <p:cNvSpPr/>
          <p:nvPr/>
        </p:nvSpPr>
        <p:spPr>
          <a:xfrm>
            <a:off x="2627784" y="1988840"/>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12" name="Rectangle 11"/>
          <p:cNvSpPr/>
          <p:nvPr/>
        </p:nvSpPr>
        <p:spPr>
          <a:xfrm>
            <a:off x="3231518" y="2618234"/>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14" name="Connecteur droit avec flèche 13"/>
          <p:cNvCxnSpPr>
            <a:stCxn id="4" idx="2"/>
            <a:endCxn id="5" idx="0"/>
          </p:cNvCxnSpPr>
          <p:nvPr/>
        </p:nvCxnSpPr>
        <p:spPr>
          <a:xfrm>
            <a:off x="2086830" y="980728"/>
            <a:ext cx="3051"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10" idx="0"/>
          </p:cNvCxnSpPr>
          <p:nvPr/>
        </p:nvCxnSpPr>
        <p:spPr>
          <a:xfrm>
            <a:off x="2089881" y="1700808"/>
            <a:ext cx="154664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a:endCxn id="6" idx="0"/>
          </p:cNvCxnSpPr>
          <p:nvPr/>
        </p:nvCxnSpPr>
        <p:spPr>
          <a:xfrm flipH="1">
            <a:off x="1109667" y="1700808"/>
            <a:ext cx="980214"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2"/>
            <a:endCxn id="12" idx="0"/>
          </p:cNvCxnSpPr>
          <p:nvPr/>
        </p:nvCxnSpPr>
        <p:spPr>
          <a:xfrm>
            <a:off x="3636521" y="2348880"/>
            <a:ext cx="300426"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735389" y="2420888"/>
            <a:ext cx="37427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259632" y="4077469"/>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1259632"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2295414"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2268369" y="4437509"/>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8" idx="2"/>
            <a:endCxn id="38" idx="0"/>
          </p:cNvCxnSpPr>
          <p:nvPr/>
        </p:nvCxnSpPr>
        <p:spPr>
          <a:xfrm>
            <a:off x="735389" y="3266306"/>
            <a:ext cx="1532980"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2" idx="2"/>
            <a:endCxn id="38" idx="0"/>
          </p:cNvCxnSpPr>
          <p:nvPr/>
        </p:nvCxnSpPr>
        <p:spPr>
          <a:xfrm flipH="1">
            <a:off x="2268369" y="3194298"/>
            <a:ext cx="1668578" cy="883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67544" y="0"/>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85" name="Connecteur droit avec flèche 84"/>
          <p:cNvCxnSpPr>
            <a:stCxn id="65" idx="2"/>
            <a:endCxn id="4" idx="0"/>
          </p:cNvCxnSpPr>
          <p:nvPr/>
        </p:nvCxnSpPr>
        <p:spPr>
          <a:xfrm flipH="1">
            <a:off x="2086830" y="371543"/>
            <a:ext cx="2388" cy="2376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3659726" y="3233167"/>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9" name="ZoneTexte 88"/>
          <p:cNvSpPr txBox="1"/>
          <p:nvPr/>
        </p:nvSpPr>
        <p:spPr>
          <a:xfrm>
            <a:off x="4152492" y="5350782"/>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sp>
        <p:nvSpPr>
          <p:cNvPr id="23" name="ZoneTexte 22"/>
          <p:cNvSpPr txBox="1"/>
          <p:nvPr/>
        </p:nvSpPr>
        <p:spPr>
          <a:xfrm>
            <a:off x="1086023" y="5692610"/>
            <a:ext cx="2255238" cy="646331"/>
          </a:xfrm>
          <a:prstGeom prst="rect">
            <a:avLst/>
          </a:prstGeom>
          <a:noFill/>
        </p:spPr>
        <p:txBody>
          <a:bodyPr wrap="square" rtlCol="0">
            <a:spAutoFit/>
          </a:bodyPr>
          <a:lstStyle/>
          <a:p>
            <a:pPr algn="ctr"/>
            <a:r>
              <a:rPr lang="fr-FR" dirty="0" smtClean="0"/>
              <a:t>HINT ne fonctionne </a:t>
            </a:r>
          </a:p>
          <a:p>
            <a:pPr algn="ctr"/>
            <a:r>
              <a:rPr lang="fr-FR" dirty="0" smtClean="0"/>
              <a:t>pas sur API21</a:t>
            </a:r>
            <a:endParaRPr lang="fr-FR" dirty="0"/>
          </a:p>
        </p:txBody>
      </p:sp>
      <p:sp>
        <p:nvSpPr>
          <p:cNvPr id="44" name="ZoneTexte 43"/>
          <p:cNvSpPr txBox="1"/>
          <p:nvPr/>
        </p:nvSpPr>
        <p:spPr>
          <a:xfrm>
            <a:off x="5808808" y="5695239"/>
            <a:ext cx="2508111" cy="646331"/>
          </a:xfrm>
          <a:prstGeom prst="rect">
            <a:avLst/>
          </a:prstGeom>
          <a:noFill/>
        </p:spPr>
        <p:txBody>
          <a:bodyPr wrap="square" rtlCol="0">
            <a:spAutoFit/>
          </a:bodyPr>
          <a:lstStyle/>
          <a:p>
            <a:pPr algn="ctr"/>
            <a:r>
              <a:rPr lang="fr-FR" dirty="0" smtClean="0"/>
              <a:t>AIRELE ne fonctionne </a:t>
            </a:r>
          </a:p>
          <a:p>
            <a:pPr algn="ctr"/>
            <a:r>
              <a:rPr lang="fr-FR" dirty="0" smtClean="0"/>
              <a:t>pas sur API22</a:t>
            </a:r>
            <a:endParaRPr lang="fr-FR" dirty="0"/>
          </a:p>
        </p:txBody>
      </p:sp>
      <p:sp>
        <p:nvSpPr>
          <p:cNvPr id="53" name="Rectangle 52"/>
          <p:cNvSpPr/>
          <p:nvPr/>
        </p:nvSpPr>
        <p:spPr>
          <a:xfrm>
            <a:off x="4815637" y="3989613"/>
            <a:ext cx="4076844"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54" name="Rectangle 53"/>
          <p:cNvSpPr/>
          <p:nvPr/>
        </p:nvSpPr>
        <p:spPr>
          <a:xfrm>
            <a:off x="4860033" y="1901381"/>
            <a:ext cx="4283968"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5" name="Rectangle 54"/>
          <p:cNvSpPr/>
          <p:nvPr/>
        </p:nvSpPr>
        <p:spPr>
          <a:xfrm>
            <a:off x="6106934" y="629738"/>
            <a:ext cx="1664089" cy="371543"/>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 (</a:t>
            </a:r>
            <a:r>
              <a:rPr lang="fr-FR" dirty="0" err="1" smtClean="0"/>
              <a:t>Airele</a:t>
            </a:r>
            <a:r>
              <a:rPr lang="fr-FR" dirty="0" smtClean="0"/>
              <a:t>)</a:t>
            </a:r>
            <a:endParaRPr lang="fr-FR" dirty="0"/>
          </a:p>
        </p:txBody>
      </p:sp>
      <p:sp>
        <p:nvSpPr>
          <p:cNvPr id="56" name="Rectangle 55"/>
          <p:cNvSpPr/>
          <p:nvPr/>
        </p:nvSpPr>
        <p:spPr>
          <a:xfrm>
            <a:off x="6109985" y="1361321"/>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57" name="Rectangle 56"/>
          <p:cNvSpPr/>
          <p:nvPr/>
        </p:nvSpPr>
        <p:spPr>
          <a:xfrm>
            <a:off x="4953079" y="2081401"/>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58" name="Rectangle 57"/>
          <p:cNvSpPr/>
          <p:nvPr/>
        </p:nvSpPr>
        <p:spPr>
          <a:xfrm>
            <a:off x="4953079" y="2710795"/>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59" name="Rectangle 58"/>
          <p:cNvSpPr/>
          <p:nvPr/>
        </p:nvSpPr>
        <p:spPr>
          <a:xfrm>
            <a:off x="709228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60" name="Rectangle 59"/>
          <p:cNvSpPr/>
          <p:nvPr/>
        </p:nvSpPr>
        <p:spPr>
          <a:xfrm>
            <a:off x="7596336" y="2690242"/>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61" name="Connecteur droit avec flèche 60"/>
          <p:cNvCxnSpPr>
            <a:stCxn id="55" idx="2"/>
            <a:endCxn id="60" idx="1"/>
          </p:cNvCxnSpPr>
          <p:nvPr/>
        </p:nvCxnSpPr>
        <p:spPr>
          <a:xfrm>
            <a:off x="6938979" y="1001281"/>
            <a:ext cx="657357" cy="19769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stCxn id="56" idx="2"/>
            <a:endCxn id="59" idx="0"/>
          </p:cNvCxnSpPr>
          <p:nvPr/>
        </p:nvCxnSpPr>
        <p:spPr>
          <a:xfrm>
            <a:off x="6942030" y="1721361"/>
            <a:ext cx="1158987" cy="3394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56" idx="2"/>
            <a:endCxn id="57" idx="0"/>
          </p:cNvCxnSpPr>
          <p:nvPr/>
        </p:nvCxnSpPr>
        <p:spPr>
          <a:xfrm flipH="1">
            <a:off x="5961816" y="1721361"/>
            <a:ext cx="980214"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59" idx="2"/>
            <a:endCxn id="60" idx="0"/>
          </p:cNvCxnSpPr>
          <p:nvPr/>
        </p:nvCxnSpPr>
        <p:spPr>
          <a:xfrm>
            <a:off x="8101017" y="2420888"/>
            <a:ext cx="20074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57" idx="2"/>
            <a:endCxn id="58" idx="0"/>
          </p:cNvCxnSpPr>
          <p:nvPr/>
        </p:nvCxnSpPr>
        <p:spPr>
          <a:xfrm flipH="1">
            <a:off x="5587538" y="2441441"/>
            <a:ext cx="37427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012160" y="4098022"/>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70" name="Rectangle 69"/>
          <p:cNvSpPr/>
          <p:nvPr/>
        </p:nvSpPr>
        <p:spPr>
          <a:xfrm>
            <a:off x="5733623"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73" name="Rectangle 72"/>
          <p:cNvSpPr/>
          <p:nvPr/>
        </p:nvSpPr>
        <p:spPr>
          <a:xfrm>
            <a:off x="7047942"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74" name="Connecteur droit avec flèche 73"/>
          <p:cNvCxnSpPr>
            <a:stCxn id="69" idx="2"/>
            <a:endCxn id="73" idx="0"/>
          </p:cNvCxnSpPr>
          <p:nvPr/>
        </p:nvCxnSpPr>
        <p:spPr>
          <a:xfrm>
            <a:off x="7020897" y="4458062"/>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stCxn id="58" idx="2"/>
            <a:endCxn id="69" idx="0"/>
          </p:cNvCxnSpPr>
          <p:nvPr/>
        </p:nvCxnSpPr>
        <p:spPr>
          <a:xfrm>
            <a:off x="5587538" y="3286859"/>
            <a:ext cx="143335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60" idx="2"/>
            <a:endCxn id="69" idx="0"/>
          </p:cNvCxnSpPr>
          <p:nvPr/>
        </p:nvCxnSpPr>
        <p:spPr>
          <a:xfrm flipH="1">
            <a:off x="7020897" y="3266306"/>
            <a:ext cx="1280868" cy="8317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319693" y="20553"/>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78" name="Connecteur droit avec flèche 77"/>
          <p:cNvCxnSpPr>
            <a:stCxn id="77" idx="2"/>
            <a:endCxn id="55" idx="0"/>
          </p:cNvCxnSpPr>
          <p:nvPr/>
        </p:nvCxnSpPr>
        <p:spPr>
          <a:xfrm flipH="1">
            <a:off x="6938979" y="392096"/>
            <a:ext cx="2388"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8124222" y="3305175"/>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0" name="ZoneTexte 79"/>
          <p:cNvSpPr txBox="1"/>
          <p:nvPr/>
        </p:nvSpPr>
        <p:spPr>
          <a:xfrm>
            <a:off x="8055832" y="5371335"/>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cxnSp>
        <p:nvCxnSpPr>
          <p:cNvPr id="49" name="Connecteur droit 48"/>
          <p:cNvCxnSpPr/>
          <p:nvPr/>
        </p:nvCxnSpPr>
        <p:spPr>
          <a:xfrm>
            <a:off x="4752127" y="1503"/>
            <a:ext cx="44460" cy="633743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9" name="ZoneTexte 98"/>
          <p:cNvSpPr txBox="1"/>
          <p:nvPr/>
        </p:nvSpPr>
        <p:spPr>
          <a:xfrm>
            <a:off x="4094896" y="-459432"/>
            <a:ext cx="1279517" cy="369332"/>
          </a:xfrm>
          <a:prstGeom prst="rect">
            <a:avLst/>
          </a:prstGeom>
          <a:noFill/>
        </p:spPr>
        <p:txBody>
          <a:bodyPr wrap="none" rtlCol="0">
            <a:spAutoFit/>
          </a:bodyPr>
          <a:lstStyle/>
          <a:p>
            <a:r>
              <a:rPr lang="fr-FR" dirty="0" smtClean="0"/>
              <a:t>Etat actuel</a:t>
            </a:r>
            <a:endParaRPr lang="fr-FR" dirty="0"/>
          </a:p>
        </p:txBody>
      </p:sp>
    </p:spTree>
    <p:extLst>
      <p:ext uri="{BB962C8B-B14F-4D97-AF65-F5344CB8AC3E}">
        <p14:creationId xmlns:p14="http://schemas.microsoft.com/office/powerpoint/2010/main" val="699788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6513" y="3969060"/>
            <a:ext cx="4760065"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7883" y="1880828"/>
            <a:ext cx="4715669"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1254785" y="609185"/>
            <a:ext cx="1664089" cy="3715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IOSW (HINT)</a:t>
            </a:r>
            <a:endParaRPr lang="fr-FR" dirty="0">
              <a:solidFill>
                <a:schemeClr val="tx1"/>
              </a:solidFill>
            </a:endParaRPr>
          </a:p>
        </p:txBody>
      </p:sp>
      <p:sp>
        <p:nvSpPr>
          <p:cNvPr id="5" name="Rectangle 4"/>
          <p:cNvSpPr/>
          <p:nvPr/>
        </p:nvSpPr>
        <p:spPr>
          <a:xfrm>
            <a:off x="1257836" y="1340768"/>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10093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8" name="Rectangle 7"/>
          <p:cNvSpPr/>
          <p:nvPr/>
        </p:nvSpPr>
        <p:spPr>
          <a:xfrm>
            <a:off x="100930" y="2690242"/>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10" name="Rectangle 9"/>
          <p:cNvSpPr/>
          <p:nvPr/>
        </p:nvSpPr>
        <p:spPr>
          <a:xfrm>
            <a:off x="2627784" y="1988840"/>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12" name="Rectangle 11"/>
          <p:cNvSpPr/>
          <p:nvPr/>
        </p:nvSpPr>
        <p:spPr>
          <a:xfrm>
            <a:off x="3231518" y="2618234"/>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14" name="Connecteur droit avec flèche 13"/>
          <p:cNvCxnSpPr>
            <a:stCxn id="4" idx="2"/>
            <a:endCxn id="5" idx="0"/>
          </p:cNvCxnSpPr>
          <p:nvPr/>
        </p:nvCxnSpPr>
        <p:spPr>
          <a:xfrm>
            <a:off x="2086830" y="980728"/>
            <a:ext cx="3051" cy="36004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10" idx="0"/>
          </p:cNvCxnSpPr>
          <p:nvPr/>
        </p:nvCxnSpPr>
        <p:spPr>
          <a:xfrm>
            <a:off x="2089881" y="1700808"/>
            <a:ext cx="154664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a:endCxn id="6" idx="0"/>
          </p:cNvCxnSpPr>
          <p:nvPr/>
        </p:nvCxnSpPr>
        <p:spPr>
          <a:xfrm flipH="1">
            <a:off x="1109667" y="1700808"/>
            <a:ext cx="980214"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2"/>
            <a:endCxn id="12" idx="0"/>
          </p:cNvCxnSpPr>
          <p:nvPr/>
        </p:nvCxnSpPr>
        <p:spPr>
          <a:xfrm>
            <a:off x="3636521" y="2348880"/>
            <a:ext cx="300426"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735389" y="2420888"/>
            <a:ext cx="37427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259632" y="4077469"/>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1259632"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2295414"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2268369" y="4437509"/>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8" idx="2"/>
            <a:endCxn id="38" idx="0"/>
          </p:cNvCxnSpPr>
          <p:nvPr/>
        </p:nvCxnSpPr>
        <p:spPr>
          <a:xfrm>
            <a:off x="735389" y="3266306"/>
            <a:ext cx="1532980"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2" idx="2"/>
            <a:endCxn id="38" idx="0"/>
          </p:cNvCxnSpPr>
          <p:nvPr/>
        </p:nvCxnSpPr>
        <p:spPr>
          <a:xfrm flipH="1">
            <a:off x="2268369" y="3194298"/>
            <a:ext cx="1668578" cy="883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67544" y="0"/>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85" name="Connecteur droit avec flèche 84"/>
          <p:cNvCxnSpPr>
            <a:stCxn id="65" idx="2"/>
            <a:endCxn id="4" idx="0"/>
          </p:cNvCxnSpPr>
          <p:nvPr/>
        </p:nvCxnSpPr>
        <p:spPr>
          <a:xfrm flipH="1">
            <a:off x="2086830" y="371543"/>
            <a:ext cx="2388" cy="2376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3659726" y="3233167"/>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9" name="ZoneTexte 88"/>
          <p:cNvSpPr txBox="1"/>
          <p:nvPr/>
        </p:nvSpPr>
        <p:spPr>
          <a:xfrm>
            <a:off x="4152492" y="5350782"/>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sp>
        <p:nvSpPr>
          <p:cNvPr id="23" name="ZoneTexte 22"/>
          <p:cNvSpPr txBox="1"/>
          <p:nvPr/>
        </p:nvSpPr>
        <p:spPr>
          <a:xfrm>
            <a:off x="1086023" y="5692610"/>
            <a:ext cx="2255238" cy="646331"/>
          </a:xfrm>
          <a:prstGeom prst="rect">
            <a:avLst/>
          </a:prstGeom>
          <a:noFill/>
        </p:spPr>
        <p:txBody>
          <a:bodyPr wrap="square" rtlCol="0">
            <a:spAutoFit/>
          </a:bodyPr>
          <a:lstStyle/>
          <a:p>
            <a:pPr algn="ctr"/>
            <a:r>
              <a:rPr lang="fr-FR" dirty="0" smtClean="0"/>
              <a:t>HINT ne fonctionne </a:t>
            </a:r>
          </a:p>
          <a:p>
            <a:pPr algn="ctr"/>
            <a:r>
              <a:rPr lang="fr-FR" dirty="0" smtClean="0"/>
              <a:t>pas sur API21</a:t>
            </a:r>
            <a:endParaRPr lang="fr-FR" dirty="0"/>
          </a:p>
        </p:txBody>
      </p:sp>
      <p:sp>
        <p:nvSpPr>
          <p:cNvPr id="44" name="ZoneTexte 43"/>
          <p:cNvSpPr txBox="1"/>
          <p:nvPr/>
        </p:nvSpPr>
        <p:spPr>
          <a:xfrm>
            <a:off x="5808808" y="5695239"/>
            <a:ext cx="2508111" cy="646331"/>
          </a:xfrm>
          <a:prstGeom prst="rect">
            <a:avLst/>
          </a:prstGeom>
          <a:noFill/>
        </p:spPr>
        <p:txBody>
          <a:bodyPr wrap="square" rtlCol="0">
            <a:spAutoFit/>
          </a:bodyPr>
          <a:lstStyle/>
          <a:p>
            <a:pPr algn="ctr"/>
            <a:r>
              <a:rPr lang="fr-FR" dirty="0" smtClean="0"/>
              <a:t>AIRELE ne fonctionne </a:t>
            </a:r>
          </a:p>
          <a:p>
            <a:pPr algn="ctr"/>
            <a:r>
              <a:rPr lang="fr-FR" dirty="0" smtClean="0"/>
              <a:t>pas sur API22</a:t>
            </a:r>
            <a:endParaRPr lang="fr-FR" dirty="0"/>
          </a:p>
        </p:txBody>
      </p:sp>
      <p:sp>
        <p:nvSpPr>
          <p:cNvPr id="53" name="Rectangle 52"/>
          <p:cNvSpPr/>
          <p:nvPr/>
        </p:nvSpPr>
        <p:spPr>
          <a:xfrm>
            <a:off x="4815637" y="3989613"/>
            <a:ext cx="4076844"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54" name="Rectangle 53"/>
          <p:cNvSpPr/>
          <p:nvPr/>
        </p:nvSpPr>
        <p:spPr>
          <a:xfrm>
            <a:off x="4860033" y="1901381"/>
            <a:ext cx="4283968"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5" name="Rectangle 54"/>
          <p:cNvSpPr/>
          <p:nvPr/>
        </p:nvSpPr>
        <p:spPr>
          <a:xfrm>
            <a:off x="6106934" y="629738"/>
            <a:ext cx="1664089" cy="371543"/>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 (</a:t>
            </a:r>
            <a:r>
              <a:rPr lang="fr-FR" dirty="0" err="1" smtClean="0"/>
              <a:t>Airele</a:t>
            </a:r>
            <a:r>
              <a:rPr lang="fr-FR" dirty="0" smtClean="0"/>
              <a:t>)</a:t>
            </a:r>
            <a:endParaRPr lang="fr-FR" dirty="0"/>
          </a:p>
        </p:txBody>
      </p:sp>
      <p:sp>
        <p:nvSpPr>
          <p:cNvPr id="56" name="Rectangle 55"/>
          <p:cNvSpPr/>
          <p:nvPr/>
        </p:nvSpPr>
        <p:spPr>
          <a:xfrm>
            <a:off x="6109985" y="1361321"/>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57" name="Rectangle 56"/>
          <p:cNvSpPr/>
          <p:nvPr/>
        </p:nvSpPr>
        <p:spPr>
          <a:xfrm>
            <a:off x="4953079" y="2081401"/>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58" name="Rectangle 57"/>
          <p:cNvSpPr/>
          <p:nvPr/>
        </p:nvSpPr>
        <p:spPr>
          <a:xfrm>
            <a:off x="4953079" y="2710795"/>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59" name="Rectangle 58"/>
          <p:cNvSpPr/>
          <p:nvPr/>
        </p:nvSpPr>
        <p:spPr>
          <a:xfrm>
            <a:off x="709228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60" name="Rectangle 59"/>
          <p:cNvSpPr/>
          <p:nvPr/>
        </p:nvSpPr>
        <p:spPr>
          <a:xfrm>
            <a:off x="7596336" y="2690242"/>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61" name="Connecteur droit avec flèche 60"/>
          <p:cNvCxnSpPr>
            <a:stCxn id="55" idx="2"/>
            <a:endCxn id="60" idx="1"/>
          </p:cNvCxnSpPr>
          <p:nvPr/>
        </p:nvCxnSpPr>
        <p:spPr>
          <a:xfrm>
            <a:off x="6938979" y="1001281"/>
            <a:ext cx="657357" cy="19769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stCxn id="56" idx="2"/>
            <a:endCxn id="59" idx="0"/>
          </p:cNvCxnSpPr>
          <p:nvPr/>
        </p:nvCxnSpPr>
        <p:spPr>
          <a:xfrm>
            <a:off x="6942030" y="1721361"/>
            <a:ext cx="1158987" cy="3394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56" idx="2"/>
            <a:endCxn id="57" idx="0"/>
          </p:cNvCxnSpPr>
          <p:nvPr/>
        </p:nvCxnSpPr>
        <p:spPr>
          <a:xfrm flipH="1">
            <a:off x="5961816" y="1721361"/>
            <a:ext cx="980214"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59" idx="2"/>
            <a:endCxn id="60" idx="0"/>
          </p:cNvCxnSpPr>
          <p:nvPr/>
        </p:nvCxnSpPr>
        <p:spPr>
          <a:xfrm>
            <a:off x="8101017" y="2420888"/>
            <a:ext cx="20074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57" idx="2"/>
            <a:endCxn id="58" idx="0"/>
          </p:cNvCxnSpPr>
          <p:nvPr/>
        </p:nvCxnSpPr>
        <p:spPr>
          <a:xfrm flipH="1">
            <a:off x="5587538" y="2441441"/>
            <a:ext cx="37427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012160" y="4098022"/>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70" name="Rectangle 69"/>
          <p:cNvSpPr/>
          <p:nvPr/>
        </p:nvSpPr>
        <p:spPr>
          <a:xfrm>
            <a:off x="5733623"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73" name="Rectangle 72"/>
          <p:cNvSpPr/>
          <p:nvPr/>
        </p:nvSpPr>
        <p:spPr>
          <a:xfrm>
            <a:off x="7047942"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74" name="Connecteur droit avec flèche 73"/>
          <p:cNvCxnSpPr>
            <a:stCxn id="69" idx="2"/>
            <a:endCxn id="73" idx="0"/>
          </p:cNvCxnSpPr>
          <p:nvPr/>
        </p:nvCxnSpPr>
        <p:spPr>
          <a:xfrm>
            <a:off x="7020897" y="4458062"/>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stCxn id="58" idx="2"/>
            <a:endCxn id="69" idx="0"/>
          </p:cNvCxnSpPr>
          <p:nvPr/>
        </p:nvCxnSpPr>
        <p:spPr>
          <a:xfrm>
            <a:off x="5587538" y="3286859"/>
            <a:ext cx="143335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60" idx="2"/>
            <a:endCxn id="69" idx="0"/>
          </p:cNvCxnSpPr>
          <p:nvPr/>
        </p:nvCxnSpPr>
        <p:spPr>
          <a:xfrm flipH="1">
            <a:off x="7020897" y="3266306"/>
            <a:ext cx="1280868" cy="831716"/>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319693" y="20553"/>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78" name="Connecteur droit avec flèche 77"/>
          <p:cNvCxnSpPr>
            <a:stCxn id="77" idx="2"/>
            <a:endCxn id="55" idx="0"/>
          </p:cNvCxnSpPr>
          <p:nvPr/>
        </p:nvCxnSpPr>
        <p:spPr>
          <a:xfrm flipH="1">
            <a:off x="6938979" y="392096"/>
            <a:ext cx="2388"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8124222" y="3305175"/>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0" name="ZoneTexte 79"/>
          <p:cNvSpPr txBox="1"/>
          <p:nvPr/>
        </p:nvSpPr>
        <p:spPr>
          <a:xfrm>
            <a:off x="8055832" y="5371335"/>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cxnSp>
        <p:nvCxnSpPr>
          <p:cNvPr id="49" name="Connecteur droit 48"/>
          <p:cNvCxnSpPr/>
          <p:nvPr/>
        </p:nvCxnSpPr>
        <p:spPr>
          <a:xfrm>
            <a:off x="4752127" y="1503"/>
            <a:ext cx="44460" cy="63374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 idx="2"/>
          </p:cNvCxnSpPr>
          <p:nvPr/>
        </p:nvCxnSpPr>
        <p:spPr>
          <a:xfrm flipH="1">
            <a:off x="735389" y="980728"/>
            <a:ext cx="1351441" cy="1709514"/>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a:stCxn id="60" idx="2"/>
            <a:endCxn id="70" idx="0"/>
          </p:cNvCxnSpPr>
          <p:nvPr/>
        </p:nvCxnSpPr>
        <p:spPr>
          <a:xfrm flipH="1">
            <a:off x="6221997" y="3266306"/>
            <a:ext cx="2079768" cy="1713163"/>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635896" y="-459432"/>
            <a:ext cx="2205091" cy="369332"/>
          </a:xfrm>
          <a:prstGeom prst="rect">
            <a:avLst/>
          </a:prstGeom>
          <a:noFill/>
        </p:spPr>
        <p:txBody>
          <a:bodyPr wrap="none" rtlCol="0">
            <a:spAutoFit/>
          </a:bodyPr>
          <a:lstStyle/>
          <a:p>
            <a:r>
              <a:rPr lang="fr-FR" dirty="0" smtClean="0"/>
              <a:t>Solution temporaire</a:t>
            </a:r>
            <a:endParaRPr lang="fr-FR" dirty="0"/>
          </a:p>
        </p:txBody>
      </p:sp>
    </p:spTree>
    <p:extLst>
      <p:ext uri="{BB962C8B-B14F-4D97-AF65-F5344CB8AC3E}">
        <p14:creationId xmlns:p14="http://schemas.microsoft.com/office/powerpoint/2010/main" val="1155731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6513" y="3969060"/>
            <a:ext cx="4760065"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7883" y="1880828"/>
            <a:ext cx="4715669"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1254785" y="609185"/>
            <a:ext cx="1664089" cy="3715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IOSW (HINT)</a:t>
            </a:r>
            <a:endParaRPr lang="fr-FR" dirty="0">
              <a:solidFill>
                <a:schemeClr val="tx1"/>
              </a:solidFill>
            </a:endParaRPr>
          </a:p>
        </p:txBody>
      </p:sp>
      <p:sp>
        <p:nvSpPr>
          <p:cNvPr id="5" name="Rectangle 4"/>
          <p:cNvSpPr/>
          <p:nvPr/>
        </p:nvSpPr>
        <p:spPr>
          <a:xfrm>
            <a:off x="1257836" y="1340768"/>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10093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8" name="Rectangle 7"/>
          <p:cNvSpPr/>
          <p:nvPr/>
        </p:nvSpPr>
        <p:spPr>
          <a:xfrm>
            <a:off x="100930" y="2690242"/>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10" name="Rectangle 9"/>
          <p:cNvSpPr/>
          <p:nvPr/>
        </p:nvSpPr>
        <p:spPr>
          <a:xfrm>
            <a:off x="2627784" y="1988840"/>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12" name="Rectangle 11"/>
          <p:cNvSpPr/>
          <p:nvPr/>
        </p:nvSpPr>
        <p:spPr>
          <a:xfrm>
            <a:off x="3231518" y="2618234"/>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14" name="Connecteur droit avec flèche 13"/>
          <p:cNvCxnSpPr>
            <a:stCxn id="4" idx="2"/>
            <a:endCxn id="5" idx="0"/>
          </p:cNvCxnSpPr>
          <p:nvPr/>
        </p:nvCxnSpPr>
        <p:spPr>
          <a:xfrm>
            <a:off x="2086830" y="980728"/>
            <a:ext cx="3051"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10" idx="0"/>
          </p:cNvCxnSpPr>
          <p:nvPr/>
        </p:nvCxnSpPr>
        <p:spPr>
          <a:xfrm>
            <a:off x="2089881" y="1700808"/>
            <a:ext cx="154664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a:endCxn id="6" idx="0"/>
          </p:cNvCxnSpPr>
          <p:nvPr/>
        </p:nvCxnSpPr>
        <p:spPr>
          <a:xfrm flipH="1">
            <a:off x="1109667" y="1700808"/>
            <a:ext cx="980214"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2"/>
            <a:endCxn id="12" idx="0"/>
          </p:cNvCxnSpPr>
          <p:nvPr/>
        </p:nvCxnSpPr>
        <p:spPr>
          <a:xfrm>
            <a:off x="3636521" y="2348880"/>
            <a:ext cx="300426" cy="2693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735389" y="2420888"/>
            <a:ext cx="374278" cy="2693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259632" y="4077469"/>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1259632"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2295414"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2268369" y="4437509"/>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8" idx="2"/>
            <a:endCxn id="38" idx="0"/>
          </p:cNvCxnSpPr>
          <p:nvPr/>
        </p:nvCxnSpPr>
        <p:spPr>
          <a:xfrm>
            <a:off x="735389" y="3266306"/>
            <a:ext cx="1532980"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2" idx="2"/>
            <a:endCxn id="38" idx="0"/>
          </p:cNvCxnSpPr>
          <p:nvPr/>
        </p:nvCxnSpPr>
        <p:spPr>
          <a:xfrm flipH="1">
            <a:off x="2268369" y="3194298"/>
            <a:ext cx="1668578" cy="883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67544" y="0"/>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85" name="Connecteur droit avec flèche 84"/>
          <p:cNvCxnSpPr>
            <a:stCxn id="65" idx="2"/>
            <a:endCxn id="4" idx="0"/>
          </p:cNvCxnSpPr>
          <p:nvPr/>
        </p:nvCxnSpPr>
        <p:spPr>
          <a:xfrm flipH="1">
            <a:off x="2086830" y="371543"/>
            <a:ext cx="2388"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3659726" y="3233167"/>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9" name="ZoneTexte 88"/>
          <p:cNvSpPr txBox="1"/>
          <p:nvPr/>
        </p:nvSpPr>
        <p:spPr>
          <a:xfrm>
            <a:off x="4152492" y="5350782"/>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sp>
        <p:nvSpPr>
          <p:cNvPr id="23" name="ZoneTexte 22"/>
          <p:cNvSpPr txBox="1"/>
          <p:nvPr/>
        </p:nvSpPr>
        <p:spPr>
          <a:xfrm>
            <a:off x="1086023" y="5692610"/>
            <a:ext cx="2255238" cy="646331"/>
          </a:xfrm>
          <a:prstGeom prst="rect">
            <a:avLst/>
          </a:prstGeom>
          <a:noFill/>
        </p:spPr>
        <p:txBody>
          <a:bodyPr wrap="square" rtlCol="0">
            <a:spAutoFit/>
          </a:bodyPr>
          <a:lstStyle/>
          <a:p>
            <a:pPr algn="ctr"/>
            <a:r>
              <a:rPr lang="fr-FR" dirty="0" smtClean="0"/>
              <a:t>HINT ne fonctionne </a:t>
            </a:r>
          </a:p>
          <a:p>
            <a:pPr algn="ctr"/>
            <a:r>
              <a:rPr lang="fr-FR" dirty="0" smtClean="0"/>
              <a:t>pas sur API21</a:t>
            </a:r>
            <a:endParaRPr lang="fr-FR" dirty="0"/>
          </a:p>
        </p:txBody>
      </p:sp>
      <p:sp>
        <p:nvSpPr>
          <p:cNvPr id="44" name="ZoneTexte 43"/>
          <p:cNvSpPr txBox="1"/>
          <p:nvPr/>
        </p:nvSpPr>
        <p:spPr>
          <a:xfrm>
            <a:off x="5808808" y="5695239"/>
            <a:ext cx="2508111" cy="646331"/>
          </a:xfrm>
          <a:prstGeom prst="rect">
            <a:avLst/>
          </a:prstGeom>
          <a:noFill/>
        </p:spPr>
        <p:txBody>
          <a:bodyPr wrap="square" rtlCol="0">
            <a:spAutoFit/>
          </a:bodyPr>
          <a:lstStyle/>
          <a:p>
            <a:pPr algn="ctr"/>
            <a:r>
              <a:rPr lang="fr-FR" dirty="0" smtClean="0"/>
              <a:t>AIRELE ne fonctionne </a:t>
            </a:r>
          </a:p>
          <a:p>
            <a:pPr algn="ctr"/>
            <a:r>
              <a:rPr lang="fr-FR" dirty="0" smtClean="0"/>
              <a:t>pas sur API22</a:t>
            </a:r>
            <a:endParaRPr lang="fr-FR" dirty="0"/>
          </a:p>
        </p:txBody>
      </p:sp>
      <p:sp>
        <p:nvSpPr>
          <p:cNvPr id="53" name="Rectangle 52"/>
          <p:cNvSpPr/>
          <p:nvPr/>
        </p:nvSpPr>
        <p:spPr>
          <a:xfrm>
            <a:off x="4815637" y="3989613"/>
            <a:ext cx="4076844"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54" name="Rectangle 53"/>
          <p:cNvSpPr/>
          <p:nvPr/>
        </p:nvSpPr>
        <p:spPr>
          <a:xfrm>
            <a:off x="4860033" y="1901381"/>
            <a:ext cx="4283968"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5" name="Rectangle 54"/>
          <p:cNvSpPr/>
          <p:nvPr/>
        </p:nvSpPr>
        <p:spPr>
          <a:xfrm>
            <a:off x="6106934" y="629738"/>
            <a:ext cx="1664089" cy="371543"/>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 (</a:t>
            </a:r>
            <a:r>
              <a:rPr lang="fr-FR" dirty="0" err="1" smtClean="0"/>
              <a:t>Airele</a:t>
            </a:r>
            <a:r>
              <a:rPr lang="fr-FR" dirty="0" smtClean="0"/>
              <a:t>)</a:t>
            </a:r>
            <a:endParaRPr lang="fr-FR" dirty="0"/>
          </a:p>
        </p:txBody>
      </p:sp>
      <p:sp>
        <p:nvSpPr>
          <p:cNvPr id="56" name="Rectangle 55"/>
          <p:cNvSpPr/>
          <p:nvPr/>
        </p:nvSpPr>
        <p:spPr>
          <a:xfrm>
            <a:off x="6109985" y="1361321"/>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57" name="Rectangle 56"/>
          <p:cNvSpPr/>
          <p:nvPr/>
        </p:nvSpPr>
        <p:spPr>
          <a:xfrm>
            <a:off x="4953079" y="2081401"/>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58" name="Rectangle 57"/>
          <p:cNvSpPr/>
          <p:nvPr/>
        </p:nvSpPr>
        <p:spPr>
          <a:xfrm>
            <a:off x="4953079" y="2710795"/>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59" name="Rectangle 58"/>
          <p:cNvSpPr/>
          <p:nvPr/>
        </p:nvSpPr>
        <p:spPr>
          <a:xfrm>
            <a:off x="709228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60" name="Rectangle 59"/>
          <p:cNvSpPr/>
          <p:nvPr/>
        </p:nvSpPr>
        <p:spPr>
          <a:xfrm>
            <a:off x="7596336" y="2690242"/>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62" name="Connecteur droit avec flèche 61"/>
          <p:cNvCxnSpPr>
            <a:stCxn id="56" idx="2"/>
            <a:endCxn id="59" idx="0"/>
          </p:cNvCxnSpPr>
          <p:nvPr/>
        </p:nvCxnSpPr>
        <p:spPr>
          <a:xfrm>
            <a:off x="6942030" y="1721361"/>
            <a:ext cx="1158987" cy="3394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56" idx="2"/>
            <a:endCxn id="57" idx="0"/>
          </p:cNvCxnSpPr>
          <p:nvPr/>
        </p:nvCxnSpPr>
        <p:spPr>
          <a:xfrm flipH="1">
            <a:off x="5961816" y="1721361"/>
            <a:ext cx="980214"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59" idx="2"/>
            <a:endCxn id="60" idx="0"/>
          </p:cNvCxnSpPr>
          <p:nvPr/>
        </p:nvCxnSpPr>
        <p:spPr>
          <a:xfrm>
            <a:off x="8101017" y="2420888"/>
            <a:ext cx="200748" cy="2693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57" idx="2"/>
            <a:endCxn id="58" idx="0"/>
          </p:cNvCxnSpPr>
          <p:nvPr/>
        </p:nvCxnSpPr>
        <p:spPr>
          <a:xfrm flipH="1">
            <a:off x="5587538" y="2441441"/>
            <a:ext cx="374278" cy="2693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012160" y="4098022"/>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70" name="Rectangle 69"/>
          <p:cNvSpPr/>
          <p:nvPr/>
        </p:nvSpPr>
        <p:spPr>
          <a:xfrm>
            <a:off x="5733623"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73" name="Rectangle 72"/>
          <p:cNvSpPr/>
          <p:nvPr/>
        </p:nvSpPr>
        <p:spPr>
          <a:xfrm>
            <a:off x="7047942"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74" name="Connecteur droit avec flèche 73"/>
          <p:cNvCxnSpPr>
            <a:stCxn id="69" idx="2"/>
            <a:endCxn id="73" idx="0"/>
          </p:cNvCxnSpPr>
          <p:nvPr/>
        </p:nvCxnSpPr>
        <p:spPr>
          <a:xfrm>
            <a:off x="7020897" y="4458062"/>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stCxn id="58" idx="2"/>
            <a:endCxn id="69" idx="0"/>
          </p:cNvCxnSpPr>
          <p:nvPr/>
        </p:nvCxnSpPr>
        <p:spPr>
          <a:xfrm>
            <a:off x="5587538" y="3286859"/>
            <a:ext cx="143335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60" idx="2"/>
            <a:endCxn id="69" idx="0"/>
          </p:cNvCxnSpPr>
          <p:nvPr/>
        </p:nvCxnSpPr>
        <p:spPr>
          <a:xfrm flipH="1">
            <a:off x="7020897" y="3266306"/>
            <a:ext cx="1280868" cy="8317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319693" y="20553"/>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78" name="Connecteur droit avec flèche 77"/>
          <p:cNvCxnSpPr>
            <a:stCxn id="77" idx="2"/>
            <a:endCxn id="55" idx="0"/>
          </p:cNvCxnSpPr>
          <p:nvPr/>
        </p:nvCxnSpPr>
        <p:spPr>
          <a:xfrm flipH="1">
            <a:off x="6938979" y="392096"/>
            <a:ext cx="2388"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8124222" y="3305175"/>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0" name="ZoneTexte 79"/>
          <p:cNvSpPr txBox="1"/>
          <p:nvPr/>
        </p:nvSpPr>
        <p:spPr>
          <a:xfrm>
            <a:off x="8055832" y="5371335"/>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cxnSp>
        <p:nvCxnSpPr>
          <p:cNvPr id="49" name="Connecteur droit 48"/>
          <p:cNvCxnSpPr/>
          <p:nvPr/>
        </p:nvCxnSpPr>
        <p:spPr>
          <a:xfrm>
            <a:off x="4752127" y="1503"/>
            <a:ext cx="44460" cy="63374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 idx="2"/>
            <a:endCxn id="8" idx="0"/>
          </p:cNvCxnSpPr>
          <p:nvPr/>
        </p:nvCxnSpPr>
        <p:spPr>
          <a:xfrm flipH="1">
            <a:off x="735389" y="980728"/>
            <a:ext cx="1351441" cy="1709514"/>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a:stCxn id="60" idx="2"/>
            <a:endCxn id="70" idx="0"/>
          </p:cNvCxnSpPr>
          <p:nvPr/>
        </p:nvCxnSpPr>
        <p:spPr>
          <a:xfrm flipH="1">
            <a:off x="6221997" y="3266306"/>
            <a:ext cx="2079768" cy="1713163"/>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893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5864" y="5661248"/>
            <a:ext cx="8174607"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HDFS</a:t>
            </a:r>
            <a:endParaRPr lang="fr-FR" dirty="0"/>
          </a:p>
        </p:txBody>
      </p:sp>
      <p:sp>
        <p:nvSpPr>
          <p:cNvPr id="48" name="Rectangle 47"/>
          <p:cNvSpPr/>
          <p:nvPr/>
        </p:nvSpPr>
        <p:spPr>
          <a:xfrm>
            <a:off x="899592" y="5877271"/>
            <a:ext cx="3230450" cy="79208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sp>
        <p:nvSpPr>
          <p:cNvPr id="4" name="Rectangle 3"/>
          <p:cNvSpPr/>
          <p:nvPr/>
        </p:nvSpPr>
        <p:spPr>
          <a:xfrm>
            <a:off x="611560" y="368660"/>
            <a:ext cx="756084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smtClean="0"/>
              <a:t>Worker</a:t>
            </a:r>
            <a:endParaRPr lang="fr-FR" dirty="0" smtClean="0"/>
          </a:p>
          <a:p>
            <a:endParaRPr lang="fr-FR" dirty="0"/>
          </a:p>
          <a:p>
            <a:endParaRPr lang="fr-FR" dirty="0" smtClean="0"/>
          </a:p>
          <a:p>
            <a:endParaRPr lang="fr-FR" dirty="0"/>
          </a:p>
        </p:txBody>
      </p:sp>
      <p:sp>
        <p:nvSpPr>
          <p:cNvPr id="8" name="Ellipse 7"/>
          <p:cNvSpPr/>
          <p:nvPr/>
        </p:nvSpPr>
        <p:spPr>
          <a:xfrm>
            <a:off x="2522265" y="512676"/>
            <a:ext cx="720080"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smtClean="0"/>
              <a:t>AM</a:t>
            </a:r>
            <a:endParaRPr lang="fr-FR" sz="1600" dirty="0"/>
          </a:p>
        </p:txBody>
      </p:sp>
      <p:sp>
        <p:nvSpPr>
          <p:cNvPr id="9" name="Rectangle 8"/>
          <p:cNvSpPr/>
          <p:nvPr/>
        </p:nvSpPr>
        <p:spPr>
          <a:xfrm>
            <a:off x="611560" y="1988840"/>
            <a:ext cx="7574160" cy="241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smtClean="0"/>
              <a:t>Worker</a:t>
            </a:r>
            <a:endParaRPr lang="fr-FR" dirty="0" smtClean="0"/>
          </a:p>
          <a:p>
            <a:endParaRPr lang="fr-FR" dirty="0"/>
          </a:p>
          <a:p>
            <a:endParaRPr lang="fr-FR" dirty="0" smtClean="0"/>
          </a:p>
          <a:p>
            <a:endParaRPr lang="fr-FR" dirty="0" smtClean="0"/>
          </a:p>
          <a:p>
            <a:endParaRPr lang="fr-FR" dirty="0" smtClean="0"/>
          </a:p>
          <a:p>
            <a:endParaRPr lang="fr-FR" dirty="0"/>
          </a:p>
          <a:p>
            <a:endParaRPr lang="fr-FR" dirty="0" smtClean="0"/>
          </a:p>
          <a:p>
            <a:endParaRPr lang="fr-FR" dirty="0"/>
          </a:p>
        </p:txBody>
      </p:sp>
      <p:sp>
        <p:nvSpPr>
          <p:cNvPr id="11" name="Ellipse 10"/>
          <p:cNvSpPr/>
          <p:nvPr/>
        </p:nvSpPr>
        <p:spPr>
          <a:xfrm>
            <a:off x="3633540" y="2057213"/>
            <a:ext cx="1658540" cy="5843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smtClean="0"/>
              <a:t>Container</a:t>
            </a:r>
            <a:endParaRPr lang="fr-FR" sz="1600" dirty="0"/>
          </a:p>
        </p:txBody>
      </p:sp>
      <p:cxnSp>
        <p:nvCxnSpPr>
          <p:cNvPr id="13" name="Connecteur droit avec flèche 12"/>
          <p:cNvCxnSpPr>
            <a:stCxn id="8" idx="4"/>
            <a:endCxn id="26" idx="0"/>
          </p:cNvCxnSpPr>
          <p:nvPr/>
        </p:nvCxnSpPr>
        <p:spPr>
          <a:xfrm flipH="1">
            <a:off x="2044947" y="1016732"/>
            <a:ext cx="837358" cy="133214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61" idx="4"/>
            <a:endCxn id="42" idx="0"/>
          </p:cNvCxnSpPr>
          <p:nvPr/>
        </p:nvCxnSpPr>
        <p:spPr>
          <a:xfrm>
            <a:off x="1387463" y="3322605"/>
            <a:ext cx="331360" cy="262667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598240" y="2348880"/>
            <a:ext cx="2893413" cy="6054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smtClean="0"/>
              <a:t>NM</a:t>
            </a:r>
          </a:p>
          <a:p>
            <a:pPr algn="ctr"/>
            <a:r>
              <a:rPr lang="fr-FR" sz="1100" dirty="0" err="1"/>
              <a:t>ResourceLocalizationService</a:t>
            </a:r>
            <a:endParaRPr lang="fr-FR" sz="1100" dirty="0"/>
          </a:p>
        </p:txBody>
      </p:sp>
      <p:sp>
        <p:nvSpPr>
          <p:cNvPr id="35" name="Ellipse 34"/>
          <p:cNvSpPr/>
          <p:nvPr/>
        </p:nvSpPr>
        <p:spPr>
          <a:xfrm>
            <a:off x="6086450" y="3104447"/>
            <a:ext cx="1494445" cy="710183"/>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100" dirty="0" err="1" smtClean="0"/>
              <a:t>LocalCache</a:t>
            </a:r>
            <a:endParaRPr lang="fr-FR" sz="1100" dirty="0"/>
          </a:p>
        </p:txBody>
      </p:sp>
      <p:cxnSp>
        <p:nvCxnSpPr>
          <p:cNvPr id="39" name="Connecteur droit avec flèche 38"/>
          <p:cNvCxnSpPr>
            <a:stCxn id="48" idx="0"/>
            <a:endCxn id="45" idx="4"/>
          </p:cNvCxnSpPr>
          <p:nvPr/>
        </p:nvCxnSpPr>
        <p:spPr>
          <a:xfrm flipV="1">
            <a:off x="2514817" y="4077072"/>
            <a:ext cx="4572451" cy="18001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Ellipse 41"/>
          <p:cNvSpPr/>
          <p:nvPr/>
        </p:nvSpPr>
        <p:spPr>
          <a:xfrm>
            <a:off x="971600" y="5949281"/>
            <a:ext cx="1494445" cy="7101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100" dirty="0" smtClean="0"/>
              <a:t>PUBLIC </a:t>
            </a:r>
            <a:r>
              <a:rPr lang="fr-FR" sz="1100" dirty="0" err="1" smtClean="0"/>
              <a:t>resources</a:t>
            </a:r>
            <a:endParaRPr lang="fr-FR" sz="1100" dirty="0"/>
          </a:p>
        </p:txBody>
      </p:sp>
      <p:sp>
        <p:nvSpPr>
          <p:cNvPr id="43" name="Ellipse 42"/>
          <p:cNvSpPr/>
          <p:nvPr/>
        </p:nvSpPr>
        <p:spPr>
          <a:xfrm>
            <a:off x="2558363" y="5949280"/>
            <a:ext cx="1494445" cy="7101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100" dirty="0" err="1" smtClean="0"/>
              <a:t>Private</a:t>
            </a:r>
            <a:r>
              <a:rPr lang="fr-FR" sz="1100" dirty="0" smtClean="0"/>
              <a:t> &amp; Application </a:t>
            </a:r>
            <a:r>
              <a:rPr lang="fr-FR" sz="1100" dirty="0" err="1" smtClean="0"/>
              <a:t>resources</a:t>
            </a:r>
            <a:endParaRPr lang="fr-FR" sz="1100" dirty="0"/>
          </a:p>
        </p:txBody>
      </p:sp>
      <p:sp>
        <p:nvSpPr>
          <p:cNvPr id="14" name="ZoneTexte 13"/>
          <p:cNvSpPr txBox="1"/>
          <p:nvPr/>
        </p:nvSpPr>
        <p:spPr>
          <a:xfrm>
            <a:off x="1445087" y="1151166"/>
            <a:ext cx="6296917" cy="261610"/>
          </a:xfrm>
          <a:prstGeom prst="rect">
            <a:avLst/>
          </a:prstGeom>
          <a:ln/>
        </p:spPr>
        <p:style>
          <a:lnRef idx="1">
            <a:schemeClr val="dk1"/>
          </a:lnRef>
          <a:fillRef idx="2">
            <a:schemeClr val="dk1"/>
          </a:fillRef>
          <a:effectRef idx="1">
            <a:schemeClr val="dk1"/>
          </a:effectRef>
          <a:fontRef idx="minor">
            <a:schemeClr val="dk1"/>
          </a:fontRef>
        </p:style>
        <p:txBody>
          <a:bodyPr wrap="none" rtlCol="0">
            <a:spAutoFit/>
          </a:bodyPr>
          <a:lstStyle/>
          <a:p>
            <a:r>
              <a:rPr lang="fr-FR" sz="1100" dirty="0" smtClean="0"/>
              <a:t>1. </a:t>
            </a:r>
            <a:r>
              <a:rPr lang="fr-FR" sz="1100" dirty="0" err="1" smtClean="0"/>
              <a:t>Starts</a:t>
            </a:r>
            <a:r>
              <a:rPr lang="fr-FR" sz="1100" dirty="0" smtClean="0"/>
              <a:t> container &amp; </a:t>
            </a:r>
            <a:r>
              <a:rPr lang="fr-FR" sz="1100" dirty="0" err="1" smtClean="0"/>
              <a:t>specifies</a:t>
            </a:r>
            <a:r>
              <a:rPr lang="fr-FR" sz="1100" dirty="0" smtClean="0"/>
              <a:t> </a:t>
            </a:r>
            <a:r>
              <a:rPr lang="fr-FR" sz="1100" dirty="0" err="1" smtClean="0"/>
              <a:t>dependencies</a:t>
            </a:r>
            <a:r>
              <a:rPr lang="fr-FR" sz="1100" dirty="0" smtClean="0"/>
              <a:t> (</a:t>
            </a:r>
            <a:r>
              <a:rPr lang="fr-FR" sz="1100" dirty="0" err="1" smtClean="0"/>
              <a:t>LocalResources</a:t>
            </a:r>
            <a:r>
              <a:rPr lang="fr-FR" sz="1100" dirty="0" smtClean="0"/>
              <a:t>) &amp; </a:t>
            </a:r>
            <a:r>
              <a:rPr lang="fr-FR" sz="1100" dirty="0" err="1" smtClean="0"/>
              <a:t>Visibilities</a:t>
            </a:r>
            <a:r>
              <a:rPr lang="fr-FR" sz="1100" dirty="0" smtClean="0"/>
              <a:t> (</a:t>
            </a:r>
            <a:r>
              <a:rPr lang="fr-FR" sz="1100" dirty="0" err="1" smtClean="0"/>
              <a:t>Public,Application</a:t>
            </a:r>
            <a:r>
              <a:rPr lang="fr-FR" sz="1100" dirty="0" smtClean="0"/>
              <a:t>…) </a:t>
            </a:r>
            <a:endParaRPr lang="fr-FR" sz="1100" dirty="0"/>
          </a:p>
        </p:txBody>
      </p:sp>
      <p:sp>
        <p:nvSpPr>
          <p:cNvPr id="44" name="Ellipse 43"/>
          <p:cNvSpPr/>
          <p:nvPr/>
        </p:nvSpPr>
        <p:spPr>
          <a:xfrm>
            <a:off x="6184112" y="3209209"/>
            <a:ext cx="1494445" cy="710183"/>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100" dirty="0" err="1" smtClean="0"/>
              <a:t>LocalCache</a:t>
            </a:r>
            <a:endParaRPr lang="fr-FR" sz="1100" dirty="0"/>
          </a:p>
        </p:txBody>
      </p:sp>
      <p:sp>
        <p:nvSpPr>
          <p:cNvPr id="45" name="Ellipse 44"/>
          <p:cNvSpPr/>
          <p:nvPr/>
        </p:nvSpPr>
        <p:spPr>
          <a:xfrm>
            <a:off x="6340045" y="3366889"/>
            <a:ext cx="1494445" cy="710183"/>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100" dirty="0" err="1" smtClean="0"/>
              <a:t>LocalCache</a:t>
            </a:r>
            <a:endParaRPr lang="fr-FR" sz="1100" dirty="0"/>
          </a:p>
        </p:txBody>
      </p:sp>
      <p:cxnSp>
        <p:nvCxnSpPr>
          <p:cNvPr id="53" name="Connecteur droit avec flèche 52"/>
          <p:cNvCxnSpPr>
            <a:stCxn id="11" idx="6"/>
            <a:endCxn id="35" idx="0"/>
          </p:cNvCxnSpPr>
          <p:nvPr/>
        </p:nvCxnSpPr>
        <p:spPr>
          <a:xfrm>
            <a:off x="5292080" y="2349372"/>
            <a:ext cx="1541593" cy="755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6184112" y="2887204"/>
            <a:ext cx="2730235" cy="261610"/>
          </a:xfrm>
          <a:prstGeom prst="rect">
            <a:avLst/>
          </a:prstGeom>
          <a:ln/>
        </p:spPr>
        <p:style>
          <a:lnRef idx="1">
            <a:schemeClr val="dk1"/>
          </a:lnRef>
          <a:fillRef idx="2">
            <a:schemeClr val="dk1"/>
          </a:fillRef>
          <a:effectRef idx="1">
            <a:schemeClr val="dk1"/>
          </a:effectRef>
          <a:fontRef idx="minor">
            <a:schemeClr val="dk1"/>
          </a:fontRef>
        </p:style>
        <p:txBody>
          <a:bodyPr wrap="none" rtlCol="0">
            <a:spAutoFit/>
          </a:bodyPr>
          <a:lstStyle/>
          <a:p>
            <a:r>
              <a:rPr lang="fr-FR" sz="1100" dirty="0"/>
              <a:t>3</a:t>
            </a:r>
            <a:r>
              <a:rPr lang="fr-FR" sz="1100" dirty="0" smtClean="0"/>
              <a:t>. Container uses </a:t>
            </a:r>
            <a:r>
              <a:rPr lang="fr-FR" sz="1100" dirty="0" err="1" smtClean="0"/>
              <a:t>those</a:t>
            </a:r>
            <a:r>
              <a:rPr lang="fr-FR" sz="1100" dirty="0" smtClean="0"/>
              <a:t> </a:t>
            </a:r>
            <a:r>
              <a:rPr lang="fr-FR" sz="1100" dirty="0" err="1" smtClean="0"/>
              <a:t>LocalResources</a:t>
            </a:r>
            <a:endParaRPr lang="fr-FR" sz="1100" dirty="0"/>
          </a:p>
        </p:txBody>
      </p:sp>
      <p:sp>
        <p:nvSpPr>
          <p:cNvPr id="61" name="Ellipse 60"/>
          <p:cNvSpPr/>
          <p:nvPr/>
        </p:nvSpPr>
        <p:spPr>
          <a:xfrm>
            <a:off x="723205" y="2874864"/>
            <a:ext cx="1328515" cy="44774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050" dirty="0" err="1" smtClean="0"/>
              <a:t>PublicLocalizers</a:t>
            </a:r>
            <a:r>
              <a:rPr lang="fr-FR" sz="1050" dirty="0" smtClean="0"/>
              <a:t> threads</a:t>
            </a:r>
          </a:p>
        </p:txBody>
      </p:sp>
      <p:sp>
        <p:nvSpPr>
          <p:cNvPr id="62" name="Ellipse 61"/>
          <p:cNvSpPr/>
          <p:nvPr/>
        </p:nvSpPr>
        <p:spPr>
          <a:xfrm>
            <a:off x="2091357" y="3341299"/>
            <a:ext cx="1527094" cy="44774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050" dirty="0" err="1" smtClean="0"/>
              <a:t>ContainerLocalizer</a:t>
            </a:r>
            <a:r>
              <a:rPr lang="fr-FR" sz="1050" dirty="0" smtClean="0"/>
              <a:t> </a:t>
            </a:r>
            <a:r>
              <a:rPr lang="fr-FR" sz="1050" dirty="0" err="1" smtClean="0"/>
              <a:t>process</a:t>
            </a:r>
            <a:endParaRPr lang="fr-FR" sz="1050" dirty="0" smtClean="0"/>
          </a:p>
        </p:txBody>
      </p:sp>
      <p:cxnSp>
        <p:nvCxnSpPr>
          <p:cNvPr id="73" name="Connecteur droit avec flèche 72"/>
          <p:cNvCxnSpPr>
            <a:stCxn id="82" idx="4"/>
            <a:endCxn id="43" idx="0"/>
          </p:cNvCxnSpPr>
          <p:nvPr/>
        </p:nvCxnSpPr>
        <p:spPr>
          <a:xfrm>
            <a:off x="2815267" y="3372685"/>
            <a:ext cx="490319" cy="25765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58" name="Groupe 57"/>
          <p:cNvGrpSpPr/>
          <p:nvPr/>
        </p:nvGrpSpPr>
        <p:grpSpPr>
          <a:xfrm>
            <a:off x="952626" y="4590692"/>
            <a:ext cx="2687931" cy="926540"/>
            <a:chOff x="6228184" y="3799454"/>
            <a:chExt cx="2687931" cy="926540"/>
          </a:xfrm>
        </p:grpSpPr>
        <p:sp>
          <p:nvSpPr>
            <p:cNvPr id="24" name="ZoneTexte 23"/>
            <p:cNvSpPr txBox="1"/>
            <p:nvPr/>
          </p:nvSpPr>
          <p:spPr>
            <a:xfrm>
              <a:off x="6228184" y="3799454"/>
              <a:ext cx="2467246" cy="600164"/>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fr-FR" sz="1100" dirty="0"/>
                <a:t>2</a:t>
              </a:r>
              <a:r>
                <a:rPr lang="fr-FR" sz="1100" dirty="0" smtClean="0"/>
                <a:t>. </a:t>
              </a:r>
              <a:r>
                <a:rPr lang="fr-FR" sz="1100" dirty="0" err="1" smtClean="0"/>
                <a:t>Downloads</a:t>
              </a:r>
              <a:r>
                <a:rPr lang="fr-FR" sz="1100" dirty="0" smtClean="0"/>
                <a:t> </a:t>
              </a:r>
              <a:r>
                <a:rPr lang="fr-FR" sz="1100" dirty="0" err="1" smtClean="0"/>
                <a:t>dependencies</a:t>
              </a:r>
              <a:r>
                <a:rPr lang="fr-FR" sz="1100" dirty="0" smtClean="0"/>
                <a:t> (</a:t>
              </a:r>
              <a:r>
                <a:rPr lang="fr-FR" sz="1100" dirty="0" err="1" smtClean="0"/>
                <a:t>LocalResources</a:t>
              </a:r>
              <a:r>
                <a:rPr lang="fr-FR" sz="1100" dirty="0" smtClean="0"/>
                <a:t>)  to </a:t>
              </a:r>
              <a:r>
                <a:rPr lang="fr-FR" sz="1100" dirty="0" err="1" smtClean="0"/>
                <a:t>LocalCache</a:t>
              </a:r>
              <a:r>
                <a:rPr lang="fr-FR" sz="1100" dirty="0" smtClean="0"/>
                <a:t> and </a:t>
              </a:r>
              <a:r>
                <a:rPr lang="fr-FR" sz="1100" dirty="0" err="1" smtClean="0"/>
                <a:t>enforces</a:t>
              </a:r>
              <a:r>
                <a:rPr lang="fr-FR" sz="1100" dirty="0" smtClean="0"/>
                <a:t> </a:t>
              </a:r>
              <a:r>
                <a:rPr lang="fr-FR" sz="1100" dirty="0" err="1" smtClean="0"/>
                <a:t>ACLs</a:t>
              </a:r>
              <a:endParaRPr lang="fr-FR" sz="1100" dirty="0"/>
            </a:p>
          </p:txBody>
        </p:sp>
        <p:sp>
          <p:nvSpPr>
            <p:cNvPr id="25" name="Ellipse 24"/>
            <p:cNvSpPr/>
            <p:nvPr/>
          </p:nvSpPr>
          <p:spPr>
            <a:xfrm>
              <a:off x="7947524" y="4268794"/>
              <a:ext cx="968591"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100" b="1" dirty="0" err="1" smtClean="0"/>
                <a:t>Localization</a:t>
              </a:r>
              <a:endParaRPr lang="fr-FR" sz="1100" b="1" dirty="0"/>
            </a:p>
          </p:txBody>
        </p:sp>
      </p:grpSp>
      <p:sp>
        <p:nvSpPr>
          <p:cNvPr id="79" name="Rectangle 78"/>
          <p:cNvSpPr/>
          <p:nvPr/>
        </p:nvSpPr>
        <p:spPr>
          <a:xfrm>
            <a:off x="3310509" y="3673624"/>
            <a:ext cx="2775941" cy="2308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900" dirty="0" err="1" smtClean="0"/>
              <a:t>yarn.nodemanager.localizer.fetch.thread</a:t>
            </a:r>
            <a:r>
              <a:rPr lang="fr-FR" sz="900" dirty="0" smtClean="0"/>
              <a:t>-count (4)</a:t>
            </a:r>
            <a:endParaRPr lang="fr-FR" sz="900" dirty="0"/>
          </a:p>
        </p:txBody>
      </p:sp>
      <p:sp>
        <p:nvSpPr>
          <p:cNvPr id="82" name="Ellipse 81"/>
          <p:cNvSpPr/>
          <p:nvPr/>
        </p:nvSpPr>
        <p:spPr>
          <a:xfrm>
            <a:off x="2051720" y="2924944"/>
            <a:ext cx="1527094" cy="44774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050" dirty="0" err="1" smtClean="0"/>
              <a:t>LocalizerRunner</a:t>
            </a:r>
            <a:r>
              <a:rPr lang="fr-FR" sz="1050" dirty="0" smtClean="0"/>
              <a:t> thread</a:t>
            </a:r>
          </a:p>
        </p:txBody>
      </p:sp>
      <p:cxnSp>
        <p:nvCxnSpPr>
          <p:cNvPr id="86" name="Connecteur droit avec flèche 85"/>
          <p:cNvCxnSpPr>
            <a:stCxn id="11" idx="3"/>
            <a:endCxn id="82" idx="7"/>
          </p:cNvCxnSpPr>
          <p:nvPr/>
        </p:nvCxnSpPr>
        <p:spPr>
          <a:xfrm flipH="1">
            <a:off x="3355176" y="2555959"/>
            <a:ext cx="521252" cy="4345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3640557" y="2633288"/>
            <a:ext cx="1396367" cy="507831"/>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fr-FR" sz="900" dirty="0" smtClean="0"/>
              <a:t>Triggers LR </a:t>
            </a:r>
            <a:r>
              <a:rPr lang="fr-FR" sz="900" dirty="0" err="1" smtClean="0"/>
              <a:t>when</a:t>
            </a:r>
            <a:r>
              <a:rPr lang="fr-FR" sz="900" dirty="0" smtClean="0"/>
              <a:t> </a:t>
            </a:r>
            <a:r>
              <a:rPr lang="fr-FR" sz="900" dirty="0" err="1" smtClean="0"/>
              <a:t>needs</a:t>
            </a:r>
            <a:r>
              <a:rPr lang="fr-FR" sz="900" dirty="0" smtClean="0"/>
              <a:t> not </a:t>
            </a:r>
            <a:r>
              <a:rPr lang="fr-FR" sz="900" dirty="0" err="1" smtClean="0"/>
              <a:t>yet</a:t>
            </a:r>
            <a:r>
              <a:rPr lang="fr-FR" sz="900" dirty="0" smtClean="0"/>
              <a:t> </a:t>
            </a:r>
            <a:r>
              <a:rPr lang="fr-FR" sz="900" dirty="0" err="1" smtClean="0"/>
              <a:t>downloaded</a:t>
            </a:r>
            <a:r>
              <a:rPr lang="fr-FR" sz="900" dirty="0" smtClean="0"/>
              <a:t> </a:t>
            </a:r>
            <a:r>
              <a:rPr lang="fr-FR" sz="900" dirty="0" err="1" smtClean="0"/>
              <a:t>resources</a:t>
            </a:r>
            <a:endParaRPr lang="fr-FR" sz="900" dirty="0"/>
          </a:p>
        </p:txBody>
      </p:sp>
      <p:sp>
        <p:nvSpPr>
          <p:cNvPr id="90" name="Rectangle 89"/>
          <p:cNvSpPr/>
          <p:nvPr/>
        </p:nvSpPr>
        <p:spPr>
          <a:xfrm>
            <a:off x="-1945806" y="2567035"/>
            <a:ext cx="2845398" cy="2308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900" dirty="0" err="1" smtClean="0"/>
              <a:t>yarn.nodemanager.localizer.client.thread</a:t>
            </a:r>
            <a:r>
              <a:rPr lang="fr-FR" sz="900" dirty="0" smtClean="0"/>
              <a:t>-count (5)</a:t>
            </a:r>
            <a:endParaRPr lang="fr-FR" sz="900" dirty="0"/>
          </a:p>
        </p:txBody>
      </p:sp>
      <p:sp>
        <p:nvSpPr>
          <p:cNvPr id="91" name="Rectangle 90"/>
          <p:cNvSpPr/>
          <p:nvPr/>
        </p:nvSpPr>
        <p:spPr>
          <a:xfrm>
            <a:off x="7678557" y="3738960"/>
            <a:ext cx="2775941" cy="2308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900" dirty="0" err="1"/>
              <a:t>yarn.nodemanager.localizer.cache.target</a:t>
            </a:r>
            <a:r>
              <a:rPr lang="fr-FR" sz="900" dirty="0"/>
              <a:t>-size-mb</a:t>
            </a:r>
          </a:p>
        </p:txBody>
      </p:sp>
    </p:spTree>
    <p:extLst>
      <p:ext uri="{BB962C8B-B14F-4D97-AF65-F5344CB8AC3E}">
        <p14:creationId xmlns:p14="http://schemas.microsoft.com/office/powerpoint/2010/main" val="455089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8640"/>
            <a:ext cx="7632848" cy="656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111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05466" y="326145"/>
            <a:ext cx="1268918" cy="389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te02</a:t>
            </a:r>
          </a:p>
          <a:p>
            <a:pPr algn="ctr"/>
            <a:r>
              <a:rPr lang="fr-FR" sz="1200" dirty="0" err="1" smtClean="0"/>
              <a:t>Nifi</a:t>
            </a:r>
            <a:endParaRPr lang="fr-FR" sz="1200" dirty="0" smtClean="0"/>
          </a:p>
        </p:txBody>
      </p:sp>
      <p:cxnSp>
        <p:nvCxnSpPr>
          <p:cNvPr id="8" name="Connecteur droit avec flèche 7"/>
          <p:cNvCxnSpPr>
            <a:endCxn id="6" idx="1"/>
          </p:cNvCxnSpPr>
          <p:nvPr/>
        </p:nvCxnSpPr>
        <p:spPr>
          <a:xfrm flipV="1">
            <a:off x="2023444" y="521075"/>
            <a:ext cx="3282022" cy="99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en arc 10"/>
          <p:cNvCxnSpPr>
            <a:stCxn id="9" idx="0"/>
            <a:endCxn id="9" idx="2"/>
          </p:cNvCxnSpPr>
          <p:nvPr/>
        </p:nvCxnSpPr>
        <p:spPr>
          <a:xfrm rot="16200000" flipH="1">
            <a:off x="2674720" y="628353"/>
            <a:ext cx="738664" cy="12700"/>
          </a:xfrm>
          <a:prstGeom prst="curvedConnector5">
            <a:avLst>
              <a:gd name="adj1" fmla="val -30948"/>
              <a:gd name="adj2" fmla="val 5644685"/>
              <a:gd name="adj3" fmla="val 130948"/>
            </a:avLst>
          </a:prstGeom>
          <a:ln>
            <a:tailEnd type="arrow"/>
          </a:ln>
        </p:spPr>
        <p:style>
          <a:lnRef idx="1">
            <a:schemeClr val="dk1"/>
          </a:lnRef>
          <a:fillRef idx="0">
            <a:schemeClr val="dk1"/>
          </a:fillRef>
          <a:effectRef idx="0">
            <a:schemeClr val="dk1"/>
          </a:effectRef>
          <a:fontRef idx="minor">
            <a:schemeClr val="tx1"/>
          </a:fontRef>
        </p:style>
      </p:cxnSp>
      <p:cxnSp>
        <p:nvCxnSpPr>
          <p:cNvPr id="13" name="Connecteur droit avec flèche 12"/>
          <p:cNvCxnSpPr>
            <a:endCxn id="17" idx="1"/>
          </p:cNvCxnSpPr>
          <p:nvPr/>
        </p:nvCxnSpPr>
        <p:spPr>
          <a:xfrm flipV="1">
            <a:off x="1318926" y="1601952"/>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2521621" y="1417286"/>
            <a:ext cx="220143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smtClean="0"/>
              <a:t>API : </a:t>
            </a:r>
            <a:r>
              <a:rPr lang="fr-FR" sz="1400" dirty="0" err="1" smtClean="0"/>
              <a:t>displaynb</a:t>
            </a:r>
            <a:r>
              <a:rPr lang="fr-FR" sz="1400" dirty="0" smtClean="0"/>
              <a:t>  FF</a:t>
            </a:r>
          </a:p>
          <a:p>
            <a:r>
              <a:rPr lang="fr-FR" sz="1400" dirty="0"/>
              <a:t>/</a:t>
            </a:r>
            <a:r>
              <a:rPr lang="fr-FR" sz="1400" dirty="0" err="1" smtClean="0"/>
              <a:t>controller</a:t>
            </a:r>
            <a:r>
              <a:rPr lang="fr-FR" sz="1400" dirty="0" smtClean="0"/>
              <a:t>/cluster/</a:t>
            </a:r>
            <a:r>
              <a:rPr lang="fr-FR" sz="1400" dirty="0" err="1" smtClean="0"/>
              <a:t>nodes</a:t>
            </a:r>
            <a:endParaRPr lang="fr-FR" sz="1400" dirty="0"/>
          </a:p>
        </p:txBody>
      </p:sp>
      <p:sp>
        <p:nvSpPr>
          <p:cNvPr id="17" name="Rectangle 16"/>
          <p:cNvSpPr/>
          <p:nvPr/>
        </p:nvSpPr>
        <p:spPr>
          <a:xfrm>
            <a:off x="5329933" y="1313920"/>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cxnSp>
        <p:nvCxnSpPr>
          <p:cNvPr id="20" name="Connecteur droit avec flèche 19"/>
          <p:cNvCxnSpPr>
            <a:endCxn id="22" idx="1"/>
          </p:cNvCxnSpPr>
          <p:nvPr/>
        </p:nvCxnSpPr>
        <p:spPr>
          <a:xfrm flipV="1">
            <a:off x="1304515" y="2617282"/>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2507210" y="2432616"/>
            <a:ext cx="2177199"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smtClean="0"/>
              <a:t>API : </a:t>
            </a:r>
            <a:r>
              <a:rPr lang="fr-FR" sz="1400" dirty="0" err="1" smtClean="0"/>
              <a:t>disconnect</a:t>
            </a:r>
            <a:r>
              <a:rPr lang="fr-FR" sz="1400" dirty="0" smtClean="0"/>
              <a:t> </a:t>
            </a:r>
            <a:r>
              <a:rPr lang="fr-FR" sz="1400" dirty="0" err="1" smtClean="0"/>
              <a:t>node</a:t>
            </a:r>
            <a:endParaRPr lang="fr-FR" sz="1400" dirty="0" smtClean="0"/>
          </a:p>
          <a:p>
            <a:r>
              <a:rPr lang="fr-FR" sz="1400" dirty="0" smtClean="0"/>
              <a:t>POST DISCONNECTING</a:t>
            </a:r>
            <a:endParaRPr lang="fr-FR" sz="1400" dirty="0"/>
          </a:p>
        </p:txBody>
      </p:sp>
      <p:sp>
        <p:nvSpPr>
          <p:cNvPr id="22" name="Rectangle 21"/>
          <p:cNvSpPr/>
          <p:nvPr/>
        </p:nvSpPr>
        <p:spPr>
          <a:xfrm>
            <a:off x="5315522" y="2329250"/>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sp>
        <p:nvSpPr>
          <p:cNvPr id="23" name="ZoneTexte 22"/>
          <p:cNvSpPr txBox="1"/>
          <p:nvPr/>
        </p:nvSpPr>
        <p:spPr>
          <a:xfrm>
            <a:off x="6683674" y="338725"/>
            <a:ext cx="2218209" cy="577081"/>
          </a:xfrm>
          <a:prstGeom prst="rect">
            <a:avLst/>
          </a:prstGeom>
          <a:noFill/>
        </p:spPr>
        <p:txBody>
          <a:bodyPr wrap="square" rtlCol="0">
            <a:spAutoFit/>
          </a:bodyPr>
          <a:lstStyle/>
          <a:p>
            <a:r>
              <a:rPr lang="fr-FR" sz="1050" dirty="0" smtClean="0"/>
              <a:t>Envoi des données en boucle sur te02 si HTTP </a:t>
            </a:r>
            <a:r>
              <a:rPr lang="fr-FR" sz="1050" dirty="0" err="1" smtClean="0"/>
              <a:t>resp</a:t>
            </a:r>
            <a:r>
              <a:rPr lang="fr-FR" sz="1050" dirty="0" smtClean="0"/>
              <a:t> = 200 sinon envoie sur te03</a:t>
            </a:r>
            <a:endParaRPr lang="fr-FR" sz="1050" dirty="0"/>
          </a:p>
        </p:txBody>
      </p:sp>
      <p:sp>
        <p:nvSpPr>
          <p:cNvPr id="24" name="ZoneTexte 23"/>
          <p:cNvSpPr txBox="1"/>
          <p:nvPr/>
        </p:nvSpPr>
        <p:spPr>
          <a:xfrm>
            <a:off x="6719359" y="1333550"/>
            <a:ext cx="2412587" cy="577081"/>
          </a:xfrm>
          <a:prstGeom prst="rect">
            <a:avLst/>
          </a:prstGeom>
          <a:noFill/>
        </p:spPr>
        <p:txBody>
          <a:bodyPr wrap="square" rtlCol="0">
            <a:spAutoFit/>
          </a:bodyPr>
          <a:lstStyle/>
          <a:p>
            <a:r>
              <a:rPr lang="fr-FR" sz="1050" dirty="0" smtClean="0"/>
              <a:t>Le </a:t>
            </a:r>
            <a:r>
              <a:rPr lang="fr-FR" sz="1050" b="1" dirty="0" err="1" smtClean="0">
                <a:solidFill>
                  <a:schemeClr val="accent1">
                    <a:lumMod val="75000"/>
                  </a:schemeClr>
                </a:solidFill>
              </a:rPr>
              <a:t>PutHDFS</a:t>
            </a:r>
            <a:r>
              <a:rPr lang="fr-FR" sz="1050" dirty="0" smtClean="0">
                <a:solidFill>
                  <a:schemeClr val="accent1">
                    <a:lumMod val="75000"/>
                  </a:schemeClr>
                </a:solidFill>
              </a:rPr>
              <a:t> </a:t>
            </a:r>
            <a:r>
              <a:rPr lang="fr-FR" sz="1050" dirty="0" smtClean="0"/>
              <a:t>n’est </a:t>
            </a:r>
            <a:r>
              <a:rPr lang="fr-FR" sz="1050" b="1" dirty="0" smtClean="0">
                <a:solidFill>
                  <a:schemeClr val="accent1">
                    <a:lumMod val="75000"/>
                  </a:schemeClr>
                </a:solidFill>
              </a:rPr>
              <a:t>pas activé</a:t>
            </a:r>
          </a:p>
          <a:p>
            <a:r>
              <a:rPr lang="fr-FR" sz="1050" dirty="0" smtClean="0"/>
              <a:t>On devrait  voir le nb de FF </a:t>
            </a:r>
            <a:r>
              <a:rPr lang="fr-FR" sz="1050" b="1" dirty="0" smtClean="0">
                <a:solidFill>
                  <a:schemeClr val="accent1">
                    <a:lumMod val="75000"/>
                  </a:schemeClr>
                </a:solidFill>
              </a:rPr>
              <a:t>augmenter</a:t>
            </a:r>
            <a:r>
              <a:rPr lang="fr-FR" sz="1050" dirty="0" smtClean="0">
                <a:solidFill>
                  <a:schemeClr val="accent1">
                    <a:lumMod val="75000"/>
                  </a:schemeClr>
                </a:solidFill>
              </a:rPr>
              <a:t> </a:t>
            </a:r>
            <a:r>
              <a:rPr lang="fr-FR" sz="1050" dirty="0" smtClean="0"/>
              <a:t>sur le te02</a:t>
            </a:r>
          </a:p>
        </p:txBody>
      </p:sp>
      <p:sp>
        <p:nvSpPr>
          <p:cNvPr id="25" name="ZoneTexte 24"/>
          <p:cNvSpPr txBox="1"/>
          <p:nvPr/>
        </p:nvSpPr>
        <p:spPr>
          <a:xfrm>
            <a:off x="6719358" y="2321684"/>
            <a:ext cx="2412587" cy="577081"/>
          </a:xfrm>
          <a:prstGeom prst="rect">
            <a:avLst/>
          </a:prstGeom>
          <a:noFill/>
        </p:spPr>
        <p:txBody>
          <a:bodyPr wrap="square" rtlCol="0">
            <a:spAutoFit/>
          </a:bodyPr>
          <a:lstStyle/>
          <a:p>
            <a:r>
              <a:rPr lang="fr-FR" sz="1050" b="1" dirty="0" smtClean="0">
                <a:solidFill>
                  <a:schemeClr val="accent1">
                    <a:lumMod val="75000"/>
                  </a:schemeClr>
                </a:solidFill>
              </a:rPr>
              <a:t>Déconnexion</a:t>
            </a:r>
            <a:r>
              <a:rPr lang="fr-FR" sz="1050" dirty="0" smtClean="0">
                <a:solidFill>
                  <a:schemeClr val="accent1">
                    <a:lumMod val="75000"/>
                  </a:schemeClr>
                </a:solidFill>
              </a:rPr>
              <a:t> </a:t>
            </a:r>
            <a:r>
              <a:rPr lang="fr-FR" sz="1050" dirty="0" smtClean="0"/>
              <a:t>du nœud </a:t>
            </a:r>
            <a:r>
              <a:rPr lang="fr-FR" sz="1050" b="1" dirty="0" smtClean="0">
                <a:solidFill>
                  <a:schemeClr val="accent1">
                    <a:lumMod val="75000"/>
                  </a:schemeClr>
                </a:solidFill>
              </a:rPr>
              <a:t>te02</a:t>
            </a:r>
          </a:p>
          <a:p>
            <a:r>
              <a:rPr lang="fr-FR" sz="1050" dirty="0" smtClean="0"/>
              <a:t>Le nb de FF devrait continuer à </a:t>
            </a:r>
            <a:r>
              <a:rPr lang="fr-FR" sz="1050" b="1" dirty="0" smtClean="0">
                <a:solidFill>
                  <a:schemeClr val="accent1">
                    <a:lumMod val="75000"/>
                  </a:schemeClr>
                </a:solidFill>
              </a:rPr>
              <a:t>augmenter</a:t>
            </a:r>
            <a:r>
              <a:rPr lang="fr-FR" sz="1050" dirty="0" smtClean="0">
                <a:solidFill>
                  <a:schemeClr val="accent1">
                    <a:lumMod val="75000"/>
                  </a:schemeClr>
                </a:solidFill>
              </a:rPr>
              <a:t> </a:t>
            </a:r>
            <a:r>
              <a:rPr lang="fr-FR" sz="1050" dirty="0" smtClean="0"/>
              <a:t>sur le te02</a:t>
            </a:r>
          </a:p>
        </p:txBody>
      </p:sp>
      <p:cxnSp>
        <p:nvCxnSpPr>
          <p:cNvPr id="27" name="Connecteur droit avec flèche 26"/>
          <p:cNvCxnSpPr>
            <a:endCxn id="29" idx="1"/>
          </p:cNvCxnSpPr>
          <p:nvPr/>
        </p:nvCxnSpPr>
        <p:spPr>
          <a:xfrm flipV="1">
            <a:off x="1318926" y="3501008"/>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2438898" y="3214717"/>
            <a:ext cx="262302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smtClean="0"/>
              <a:t>API : </a:t>
            </a:r>
            <a:r>
              <a:rPr lang="fr-FR" sz="1400" dirty="0" err="1" smtClean="0"/>
              <a:t>Get</a:t>
            </a:r>
            <a:r>
              <a:rPr lang="fr-FR" sz="1400" dirty="0" smtClean="0"/>
              <a:t> All input processors</a:t>
            </a:r>
          </a:p>
          <a:p>
            <a:r>
              <a:rPr lang="fr-FR" sz="1400" dirty="0" smtClean="0"/>
              <a:t>API : Stop all input processors</a:t>
            </a:r>
            <a:endParaRPr lang="fr-FR" sz="1400" dirty="0"/>
          </a:p>
        </p:txBody>
      </p:sp>
      <p:sp>
        <p:nvSpPr>
          <p:cNvPr id="29" name="Rectangle 28"/>
          <p:cNvSpPr/>
          <p:nvPr/>
        </p:nvSpPr>
        <p:spPr>
          <a:xfrm>
            <a:off x="5329933" y="3212976"/>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sp>
        <p:nvSpPr>
          <p:cNvPr id="30" name="ZoneTexte 29"/>
          <p:cNvSpPr txBox="1"/>
          <p:nvPr/>
        </p:nvSpPr>
        <p:spPr>
          <a:xfrm>
            <a:off x="6687063" y="3569633"/>
            <a:ext cx="2412587" cy="738664"/>
          </a:xfrm>
          <a:prstGeom prst="rect">
            <a:avLst/>
          </a:prstGeom>
          <a:noFill/>
        </p:spPr>
        <p:txBody>
          <a:bodyPr wrap="square" rtlCol="0">
            <a:spAutoFit/>
          </a:bodyPr>
          <a:lstStyle/>
          <a:p>
            <a:r>
              <a:rPr lang="fr-FR" sz="1050" b="1" dirty="0" smtClean="0">
                <a:solidFill>
                  <a:schemeClr val="accent1">
                    <a:lumMod val="75000"/>
                  </a:schemeClr>
                </a:solidFill>
              </a:rPr>
              <a:t>Arrêt</a:t>
            </a:r>
            <a:r>
              <a:rPr lang="fr-FR" sz="1050" dirty="0" smtClean="0"/>
              <a:t> des processors input sur te02</a:t>
            </a:r>
          </a:p>
          <a:p>
            <a:r>
              <a:rPr lang="fr-FR" sz="1050" dirty="0" smtClean="0"/>
              <a:t>Le nb de FF devrait </a:t>
            </a:r>
            <a:r>
              <a:rPr lang="fr-FR" sz="1050" b="1" dirty="0" smtClean="0">
                <a:solidFill>
                  <a:schemeClr val="accent1">
                    <a:lumMod val="75000"/>
                  </a:schemeClr>
                </a:solidFill>
              </a:rPr>
              <a:t>stagner</a:t>
            </a:r>
            <a:r>
              <a:rPr lang="fr-FR" sz="1050" dirty="0" smtClean="0">
                <a:solidFill>
                  <a:schemeClr val="accent1">
                    <a:lumMod val="75000"/>
                  </a:schemeClr>
                </a:solidFill>
              </a:rPr>
              <a:t> </a:t>
            </a:r>
            <a:r>
              <a:rPr lang="fr-FR" sz="1050" dirty="0" smtClean="0"/>
              <a:t>sur le te02 mais commencer à </a:t>
            </a:r>
            <a:r>
              <a:rPr lang="fr-FR" sz="1050" b="1" dirty="0" smtClean="0">
                <a:solidFill>
                  <a:schemeClr val="accent1">
                    <a:lumMod val="75000"/>
                  </a:schemeClr>
                </a:solidFill>
              </a:rPr>
              <a:t>augmenter</a:t>
            </a:r>
            <a:r>
              <a:rPr lang="fr-FR" sz="1050" dirty="0" smtClean="0">
                <a:solidFill>
                  <a:schemeClr val="accent1">
                    <a:lumMod val="75000"/>
                  </a:schemeClr>
                </a:solidFill>
              </a:rPr>
              <a:t> </a:t>
            </a:r>
            <a:r>
              <a:rPr lang="fr-FR" sz="1050" dirty="0" smtClean="0"/>
              <a:t>sur le te03</a:t>
            </a:r>
          </a:p>
        </p:txBody>
      </p:sp>
      <p:cxnSp>
        <p:nvCxnSpPr>
          <p:cNvPr id="32" name="Connecteur droit avec flèche 31"/>
          <p:cNvCxnSpPr>
            <a:endCxn id="34" idx="1"/>
          </p:cNvCxnSpPr>
          <p:nvPr/>
        </p:nvCxnSpPr>
        <p:spPr>
          <a:xfrm flipV="1">
            <a:off x="1341870" y="4345474"/>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2544565" y="4160808"/>
            <a:ext cx="174118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smtClean="0"/>
              <a:t>API : display nb  FF</a:t>
            </a:r>
            <a:endParaRPr lang="fr-FR" sz="1400" dirty="0"/>
          </a:p>
        </p:txBody>
      </p:sp>
      <p:sp>
        <p:nvSpPr>
          <p:cNvPr id="5" name="Rectangle 4"/>
          <p:cNvSpPr/>
          <p:nvPr/>
        </p:nvSpPr>
        <p:spPr>
          <a:xfrm>
            <a:off x="779390" y="1333550"/>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a:p>
            <a:pPr algn="ctr"/>
            <a:endParaRPr lang="fr-FR" dirty="0" smtClean="0"/>
          </a:p>
        </p:txBody>
      </p:sp>
      <p:sp>
        <p:nvSpPr>
          <p:cNvPr id="19" name="Rectangle 18"/>
          <p:cNvSpPr/>
          <p:nvPr/>
        </p:nvSpPr>
        <p:spPr>
          <a:xfrm>
            <a:off x="764979" y="2348880"/>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26" name="Rectangle 25"/>
          <p:cNvSpPr/>
          <p:nvPr/>
        </p:nvSpPr>
        <p:spPr>
          <a:xfrm>
            <a:off x="779390" y="3232606"/>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31" name="Rectangle 30"/>
          <p:cNvSpPr/>
          <p:nvPr/>
        </p:nvSpPr>
        <p:spPr>
          <a:xfrm>
            <a:off x="802334" y="4077072"/>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34" name="Rectangle 33"/>
          <p:cNvSpPr/>
          <p:nvPr/>
        </p:nvSpPr>
        <p:spPr>
          <a:xfrm>
            <a:off x="5352877" y="4057442"/>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cxnSp>
        <p:nvCxnSpPr>
          <p:cNvPr id="36" name="Connecteur droit avec flèche 35"/>
          <p:cNvCxnSpPr>
            <a:endCxn id="38" idx="1"/>
          </p:cNvCxnSpPr>
          <p:nvPr/>
        </p:nvCxnSpPr>
        <p:spPr>
          <a:xfrm flipV="1">
            <a:off x="1344102" y="5236766"/>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2546797" y="5052100"/>
            <a:ext cx="174118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a:t>API : display nb  FF</a:t>
            </a:r>
          </a:p>
        </p:txBody>
      </p:sp>
      <p:sp>
        <p:nvSpPr>
          <p:cNvPr id="38" name="Rectangle 37"/>
          <p:cNvSpPr/>
          <p:nvPr/>
        </p:nvSpPr>
        <p:spPr>
          <a:xfrm>
            <a:off x="5355109" y="4948734"/>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sp>
        <p:nvSpPr>
          <p:cNvPr id="39" name="ZoneTexte 38"/>
          <p:cNvSpPr txBox="1"/>
          <p:nvPr/>
        </p:nvSpPr>
        <p:spPr>
          <a:xfrm>
            <a:off x="6758945" y="4941168"/>
            <a:ext cx="2412587" cy="577081"/>
          </a:xfrm>
          <a:prstGeom prst="rect">
            <a:avLst/>
          </a:prstGeom>
          <a:noFill/>
        </p:spPr>
        <p:txBody>
          <a:bodyPr wrap="square" rtlCol="0">
            <a:spAutoFit/>
          </a:bodyPr>
          <a:lstStyle/>
          <a:p>
            <a:r>
              <a:rPr lang="fr-FR" sz="1050" dirty="0" smtClean="0"/>
              <a:t>Démarrage du put HDFS</a:t>
            </a:r>
          </a:p>
          <a:p>
            <a:r>
              <a:rPr lang="fr-FR" sz="1050" dirty="0" smtClean="0"/>
              <a:t>Le nb de FF devrait </a:t>
            </a:r>
            <a:r>
              <a:rPr lang="fr-FR" sz="1050" b="1" dirty="0" smtClean="0">
                <a:solidFill>
                  <a:schemeClr val="accent1">
                    <a:lumMod val="75000"/>
                  </a:schemeClr>
                </a:solidFill>
              </a:rPr>
              <a:t>diminuer</a:t>
            </a:r>
            <a:r>
              <a:rPr lang="fr-FR" sz="1050" dirty="0" smtClean="0"/>
              <a:t> sur le te02 jusqu’à 0</a:t>
            </a:r>
          </a:p>
        </p:txBody>
      </p:sp>
      <p:sp>
        <p:nvSpPr>
          <p:cNvPr id="40" name="Rectangle 39"/>
          <p:cNvSpPr/>
          <p:nvPr/>
        </p:nvSpPr>
        <p:spPr>
          <a:xfrm>
            <a:off x="804566" y="4968364"/>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cxnSp>
        <p:nvCxnSpPr>
          <p:cNvPr id="41" name="Connecteur droit avec flèche 40"/>
          <p:cNvCxnSpPr>
            <a:endCxn id="43" idx="1"/>
          </p:cNvCxnSpPr>
          <p:nvPr/>
        </p:nvCxnSpPr>
        <p:spPr>
          <a:xfrm flipV="1">
            <a:off x="1353082" y="5949280"/>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2555777" y="5764614"/>
            <a:ext cx="1818126"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a:t>API : </a:t>
            </a:r>
            <a:r>
              <a:rPr lang="fr-FR" sz="1400" dirty="0" smtClean="0"/>
              <a:t>Arrêt du nœud</a:t>
            </a:r>
            <a:endParaRPr lang="fr-FR" sz="1400" dirty="0"/>
          </a:p>
        </p:txBody>
      </p:sp>
      <p:sp>
        <p:nvSpPr>
          <p:cNvPr id="43" name="Rectangle 42"/>
          <p:cNvSpPr/>
          <p:nvPr/>
        </p:nvSpPr>
        <p:spPr>
          <a:xfrm>
            <a:off x="5364089" y="5661248"/>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sp>
        <p:nvSpPr>
          <p:cNvPr id="44" name="ZoneTexte 43"/>
          <p:cNvSpPr txBox="1"/>
          <p:nvPr/>
        </p:nvSpPr>
        <p:spPr>
          <a:xfrm>
            <a:off x="6767925" y="5653682"/>
            <a:ext cx="2412587" cy="577081"/>
          </a:xfrm>
          <a:prstGeom prst="rect">
            <a:avLst/>
          </a:prstGeom>
          <a:noFill/>
        </p:spPr>
        <p:txBody>
          <a:bodyPr wrap="square" rtlCol="0">
            <a:spAutoFit/>
          </a:bodyPr>
          <a:lstStyle/>
          <a:p>
            <a:r>
              <a:rPr lang="fr-FR" sz="1050" dirty="0" smtClean="0"/>
              <a:t>Arrêt du nœud 2 qui peut sortir définitivement du cluster (ou être remise après maintenance)</a:t>
            </a:r>
          </a:p>
        </p:txBody>
      </p:sp>
      <p:sp>
        <p:nvSpPr>
          <p:cNvPr id="45" name="Rectangle 44"/>
          <p:cNvSpPr/>
          <p:nvPr/>
        </p:nvSpPr>
        <p:spPr>
          <a:xfrm>
            <a:off x="813546" y="5680878"/>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47" name="Rectangle 46"/>
          <p:cNvSpPr/>
          <p:nvPr/>
        </p:nvSpPr>
        <p:spPr>
          <a:xfrm>
            <a:off x="783713" y="340321"/>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49" name="Rectangle 48"/>
          <p:cNvSpPr/>
          <p:nvPr/>
        </p:nvSpPr>
        <p:spPr>
          <a:xfrm>
            <a:off x="5303098" y="757486"/>
            <a:ext cx="1268918" cy="3672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te03</a:t>
            </a:r>
          </a:p>
          <a:p>
            <a:pPr algn="ctr"/>
            <a:r>
              <a:rPr lang="fr-FR" sz="1200" dirty="0" err="1" smtClean="0"/>
              <a:t>Nifi</a:t>
            </a:r>
            <a:endParaRPr lang="fr-FR" sz="1200" dirty="0" smtClean="0"/>
          </a:p>
        </p:txBody>
      </p:sp>
      <p:cxnSp>
        <p:nvCxnSpPr>
          <p:cNvPr id="50" name="Connecteur droit avec flèche 49"/>
          <p:cNvCxnSpPr>
            <a:stCxn id="47" idx="3"/>
            <a:endCxn id="49" idx="1"/>
          </p:cNvCxnSpPr>
          <p:nvPr/>
        </p:nvCxnSpPr>
        <p:spPr>
          <a:xfrm>
            <a:off x="2052631" y="628353"/>
            <a:ext cx="3250467" cy="31276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555777" y="259021"/>
            <a:ext cx="976549" cy="7386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endParaRPr lang="fr-FR" sz="1400" dirty="0" smtClean="0"/>
          </a:p>
          <a:p>
            <a:r>
              <a:rPr lang="fr-FR" sz="1400" dirty="0" err="1" smtClean="0"/>
              <a:t>curl</a:t>
            </a:r>
            <a:r>
              <a:rPr lang="fr-FR" sz="1400" dirty="0" smtClean="0"/>
              <a:t> :3000</a:t>
            </a:r>
          </a:p>
          <a:p>
            <a:endParaRPr lang="fr-FR" sz="1400" dirty="0"/>
          </a:p>
        </p:txBody>
      </p:sp>
      <p:sp>
        <p:nvSpPr>
          <p:cNvPr id="60" name="ZoneTexte 59"/>
          <p:cNvSpPr txBox="1"/>
          <p:nvPr/>
        </p:nvSpPr>
        <p:spPr>
          <a:xfrm rot="20244030">
            <a:off x="-325311" y="523178"/>
            <a:ext cx="1290738" cy="2539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050" b="1" dirty="0"/>
              <a:t>HTTP_requests.sh</a:t>
            </a:r>
          </a:p>
        </p:txBody>
      </p:sp>
      <p:sp>
        <p:nvSpPr>
          <p:cNvPr id="61" name="ZoneTexte 60"/>
          <p:cNvSpPr txBox="1"/>
          <p:nvPr/>
        </p:nvSpPr>
        <p:spPr>
          <a:xfrm rot="20244030">
            <a:off x="87039" y="1572999"/>
            <a:ext cx="861133" cy="2539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050" b="1" dirty="0"/>
              <a:t>countFF.sh</a:t>
            </a:r>
          </a:p>
        </p:txBody>
      </p:sp>
      <p:sp>
        <p:nvSpPr>
          <p:cNvPr id="62" name="ZoneTexte 61"/>
          <p:cNvSpPr txBox="1"/>
          <p:nvPr/>
        </p:nvSpPr>
        <p:spPr>
          <a:xfrm>
            <a:off x="6624027" y="2955836"/>
            <a:ext cx="3590919" cy="646331"/>
          </a:xfrm>
          <a:prstGeom prst="rect">
            <a:avLst/>
          </a:prstGeom>
          <a:noFill/>
        </p:spPr>
        <p:txBody>
          <a:bodyPr wrap="none" rtlCol="0">
            <a:spAutoFit/>
          </a:bodyPr>
          <a:lstStyle/>
          <a:p>
            <a:r>
              <a:rPr lang="fr-FR" sz="1200" dirty="0" smtClean="0"/>
              <a:t>Liste tous les processors (voire récursivement) </a:t>
            </a:r>
          </a:p>
          <a:p>
            <a:r>
              <a:rPr lang="fr-FR" sz="1200" dirty="0" smtClean="0"/>
              <a:t>Filtrer que les processors qui n’ont  pas d’entrées</a:t>
            </a:r>
          </a:p>
          <a:p>
            <a:r>
              <a:rPr lang="fr-FR" sz="1200" dirty="0" smtClean="0"/>
              <a:t>Arrêter ces processors</a:t>
            </a:r>
            <a:endParaRPr lang="fr-FR" sz="1200" dirty="0"/>
          </a:p>
        </p:txBody>
      </p:sp>
    </p:spTree>
    <p:extLst>
      <p:ext uri="{BB962C8B-B14F-4D97-AF65-F5344CB8AC3E}">
        <p14:creationId xmlns:p14="http://schemas.microsoft.com/office/powerpoint/2010/main" val="4065054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68" y="620688"/>
            <a:ext cx="10150227" cy="458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5194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1628800"/>
            <a:ext cx="309634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3455876" y="3068960"/>
            <a:ext cx="309634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220072" y="4437112"/>
            <a:ext cx="3744416"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1907704" y="3463116"/>
            <a:ext cx="1462260" cy="253916"/>
          </a:xfrm>
          <a:prstGeom prst="rect">
            <a:avLst/>
          </a:prstGeom>
          <a:noFill/>
        </p:spPr>
        <p:txBody>
          <a:bodyPr wrap="none" rtlCol="0">
            <a:spAutoFit/>
          </a:bodyPr>
          <a:lstStyle/>
          <a:p>
            <a:r>
              <a:rPr lang="fr-FR" sz="1050" b="1" dirty="0" err="1" smtClean="0"/>
              <a:t>RootGroupProcessor</a:t>
            </a:r>
            <a:endParaRPr lang="fr-FR" sz="1050" b="1" dirty="0"/>
          </a:p>
        </p:txBody>
      </p:sp>
      <p:sp>
        <p:nvSpPr>
          <p:cNvPr id="8" name="ZoneTexte 7"/>
          <p:cNvSpPr txBox="1"/>
          <p:nvPr/>
        </p:nvSpPr>
        <p:spPr>
          <a:xfrm>
            <a:off x="3455876" y="4903276"/>
            <a:ext cx="1287532" cy="253916"/>
          </a:xfrm>
          <a:prstGeom prst="rect">
            <a:avLst/>
          </a:prstGeom>
          <a:noFill/>
        </p:spPr>
        <p:txBody>
          <a:bodyPr wrap="none" rtlCol="0">
            <a:spAutoFit/>
          </a:bodyPr>
          <a:lstStyle/>
          <a:p>
            <a:r>
              <a:rPr lang="fr-FR" sz="1050" b="1" dirty="0" err="1" smtClean="0"/>
              <a:t>GroupProcessor</a:t>
            </a:r>
            <a:r>
              <a:rPr lang="fr-FR" sz="1050" b="1" dirty="0" smtClean="0"/>
              <a:t> 1</a:t>
            </a:r>
            <a:endParaRPr lang="fr-FR" sz="1050" b="1" dirty="0"/>
          </a:p>
        </p:txBody>
      </p:sp>
      <p:sp>
        <p:nvSpPr>
          <p:cNvPr id="9" name="ZoneTexte 8"/>
          <p:cNvSpPr txBox="1"/>
          <p:nvPr/>
        </p:nvSpPr>
        <p:spPr>
          <a:xfrm>
            <a:off x="5219108" y="6252958"/>
            <a:ext cx="1577676" cy="253916"/>
          </a:xfrm>
          <a:prstGeom prst="rect">
            <a:avLst/>
          </a:prstGeom>
          <a:noFill/>
        </p:spPr>
        <p:txBody>
          <a:bodyPr wrap="none" rtlCol="0">
            <a:spAutoFit/>
          </a:bodyPr>
          <a:lstStyle/>
          <a:p>
            <a:r>
              <a:rPr lang="fr-FR" sz="1050" b="1" dirty="0" err="1" smtClean="0"/>
              <a:t>RootGroupProcessor</a:t>
            </a:r>
            <a:r>
              <a:rPr lang="fr-FR" sz="1050" b="1" dirty="0" smtClean="0"/>
              <a:t> 2</a:t>
            </a:r>
            <a:endParaRPr lang="fr-FR" sz="1050" b="1" dirty="0"/>
          </a:p>
        </p:txBody>
      </p:sp>
      <p:sp>
        <p:nvSpPr>
          <p:cNvPr id="10" name="Rectangle 9"/>
          <p:cNvSpPr/>
          <p:nvPr/>
        </p:nvSpPr>
        <p:spPr>
          <a:xfrm>
            <a:off x="5580112" y="4725144"/>
            <a:ext cx="324036" cy="360040"/>
          </a:xfrm>
          <a:prstGeom prst="rect">
            <a:avLst/>
          </a:prstGeom>
          <a:ln w="28575">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P</a:t>
            </a:r>
            <a:endParaRPr lang="fr-FR" dirty="0"/>
          </a:p>
        </p:txBody>
      </p:sp>
      <p:cxnSp>
        <p:nvCxnSpPr>
          <p:cNvPr id="12" name="Connecteur droit avec flèche 11"/>
          <p:cNvCxnSpPr>
            <a:stCxn id="10" idx="3"/>
          </p:cNvCxnSpPr>
          <p:nvPr/>
        </p:nvCxnSpPr>
        <p:spPr>
          <a:xfrm>
            <a:off x="5904148" y="4905164"/>
            <a:ext cx="111612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020272" y="4725144"/>
            <a:ext cx="720080" cy="360040"/>
          </a:xfrm>
          <a:prstGeom prst="rect">
            <a:avLst/>
          </a:prstGeom>
          <a:solidFill>
            <a:srgbClr val="7030A0"/>
          </a:solidFill>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RPG</a:t>
            </a:r>
            <a:endParaRPr lang="fr-FR" dirty="0"/>
          </a:p>
        </p:txBody>
      </p:sp>
      <p:sp>
        <p:nvSpPr>
          <p:cNvPr id="14" name="Ellipse 13"/>
          <p:cNvSpPr/>
          <p:nvPr/>
        </p:nvSpPr>
        <p:spPr>
          <a:xfrm>
            <a:off x="6156176" y="4725144"/>
            <a:ext cx="612068"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IN1</a:t>
            </a:r>
            <a:endParaRPr lang="fr-FR" sz="1200" dirty="0"/>
          </a:p>
        </p:txBody>
      </p:sp>
      <p:sp>
        <p:nvSpPr>
          <p:cNvPr id="17" name="Rectangle à coins arrondis 16"/>
          <p:cNvSpPr/>
          <p:nvPr/>
        </p:nvSpPr>
        <p:spPr>
          <a:xfrm>
            <a:off x="2314798" y="1772816"/>
            <a:ext cx="648072" cy="360040"/>
          </a:xfrm>
          <a:prstGeom prst="roundRect">
            <a:avLst/>
          </a:prstGeom>
          <a:ln w="3810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IN1</a:t>
            </a:r>
            <a:endParaRPr lang="fr-FR" dirty="0"/>
          </a:p>
        </p:txBody>
      </p:sp>
      <p:cxnSp>
        <p:nvCxnSpPr>
          <p:cNvPr id="19" name="Connecteur en angle 18"/>
          <p:cNvCxnSpPr>
            <a:stCxn id="13" idx="3"/>
            <a:endCxn id="17" idx="3"/>
          </p:cNvCxnSpPr>
          <p:nvPr/>
        </p:nvCxnSpPr>
        <p:spPr>
          <a:xfrm flipH="1" flipV="1">
            <a:off x="2962870" y="1952836"/>
            <a:ext cx="4777482" cy="2952328"/>
          </a:xfrm>
          <a:prstGeom prst="bentConnector3">
            <a:avLst>
              <a:gd name="adj1" fmla="val -4785"/>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Rectangle à coins arrondis 20"/>
          <p:cNvSpPr/>
          <p:nvPr/>
        </p:nvSpPr>
        <p:spPr>
          <a:xfrm>
            <a:off x="3775606" y="3263381"/>
            <a:ext cx="648072"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IN2</a:t>
            </a:r>
            <a:endParaRPr lang="fr-FR" dirty="0"/>
          </a:p>
        </p:txBody>
      </p:sp>
      <p:sp>
        <p:nvSpPr>
          <p:cNvPr id="22" name="Rectangle à coins arrondis 21"/>
          <p:cNvSpPr/>
          <p:nvPr/>
        </p:nvSpPr>
        <p:spPr>
          <a:xfrm>
            <a:off x="5508104" y="5481228"/>
            <a:ext cx="648072"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IN3</a:t>
            </a:r>
            <a:endParaRPr lang="fr-FR" dirty="0"/>
          </a:p>
        </p:txBody>
      </p:sp>
      <p:cxnSp>
        <p:nvCxnSpPr>
          <p:cNvPr id="24" name="Connecteur en angle 23"/>
          <p:cNvCxnSpPr>
            <a:stCxn id="17" idx="2"/>
            <a:endCxn id="5" idx="1"/>
          </p:cNvCxnSpPr>
          <p:nvPr/>
        </p:nvCxnSpPr>
        <p:spPr>
          <a:xfrm rot="16200000" flipH="1">
            <a:off x="2057245" y="2714445"/>
            <a:ext cx="1980220" cy="81704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2360995" y="2888940"/>
            <a:ext cx="612068"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IN2</a:t>
            </a:r>
            <a:endParaRPr lang="fr-FR" sz="1200" dirty="0"/>
          </a:p>
        </p:txBody>
      </p:sp>
      <p:cxnSp>
        <p:nvCxnSpPr>
          <p:cNvPr id="27" name="Connecteur en angle 26"/>
          <p:cNvCxnSpPr>
            <a:stCxn id="21" idx="2"/>
            <a:endCxn id="6" idx="1"/>
          </p:cNvCxnSpPr>
          <p:nvPr/>
        </p:nvCxnSpPr>
        <p:spPr>
          <a:xfrm rot="16200000" flipH="1">
            <a:off x="3730954" y="3992109"/>
            <a:ext cx="1857807" cy="112043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Ellipse 27"/>
          <p:cNvSpPr/>
          <p:nvPr/>
        </p:nvSpPr>
        <p:spPr>
          <a:xfrm>
            <a:off x="3793608" y="4365104"/>
            <a:ext cx="612068"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IN3</a:t>
            </a:r>
            <a:endParaRPr lang="fr-FR" sz="1200" dirty="0"/>
          </a:p>
        </p:txBody>
      </p:sp>
      <p:sp>
        <p:nvSpPr>
          <p:cNvPr id="29" name="Rectangle 28"/>
          <p:cNvSpPr/>
          <p:nvPr/>
        </p:nvSpPr>
        <p:spPr>
          <a:xfrm>
            <a:off x="8100392" y="5481228"/>
            <a:ext cx="324036" cy="36004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P</a:t>
            </a:r>
            <a:endParaRPr lang="fr-FR" dirty="0"/>
          </a:p>
        </p:txBody>
      </p:sp>
      <p:cxnSp>
        <p:nvCxnSpPr>
          <p:cNvPr id="31" name="Connecteur droit avec flèche 30"/>
          <p:cNvCxnSpPr>
            <a:stCxn id="22" idx="3"/>
            <a:endCxn id="29" idx="1"/>
          </p:cNvCxnSpPr>
          <p:nvPr/>
        </p:nvCxnSpPr>
        <p:spPr>
          <a:xfrm>
            <a:off x="6156176" y="566124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6313862" y="5460394"/>
            <a:ext cx="1587294" cy="253916"/>
          </a:xfrm>
          <a:prstGeom prst="rect">
            <a:avLst/>
          </a:prstGeom>
          <a:noFill/>
        </p:spPr>
        <p:txBody>
          <a:bodyPr wrap="none" rtlCol="0">
            <a:spAutoFit/>
          </a:bodyPr>
          <a:lstStyle/>
          <a:p>
            <a:r>
              <a:rPr lang="fr-FR" sz="1050" dirty="0" smtClean="0"/>
              <a:t>Les FF sont distribuées</a:t>
            </a:r>
            <a:endParaRPr lang="fr-FR" sz="1050" dirty="0"/>
          </a:p>
        </p:txBody>
      </p:sp>
      <p:sp>
        <p:nvSpPr>
          <p:cNvPr id="40" name="Rectangle 39"/>
          <p:cNvSpPr/>
          <p:nvPr/>
        </p:nvSpPr>
        <p:spPr>
          <a:xfrm>
            <a:off x="250461" y="4775011"/>
            <a:ext cx="324036" cy="360040"/>
          </a:xfrm>
          <a:prstGeom prst="rect">
            <a:avLst/>
          </a:prstGeom>
          <a:ln w="28575">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P</a:t>
            </a:r>
            <a:endParaRPr lang="fr-FR" dirty="0"/>
          </a:p>
        </p:txBody>
      </p:sp>
      <p:sp>
        <p:nvSpPr>
          <p:cNvPr id="42" name="Rectangle 41"/>
          <p:cNvSpPr/>
          <p:nvPr/>
        </p:nvSpPr>
        <p:spPr>
          <a:xfrm>
            <a:off x="225507" y="5208842"/>
            <a:ext cx="720080" cy="360040"/>
          </a:xfrm>
          <a:prstGeom prst="rect">
            <a:avLst/>
          </a:prstGeom>
          <a:solidFill>
            <a:srgbClr val="7030A0"/>
          </a:solidFill>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RPG</a:t>
            </a:r>
            <a:endParaRPr lang="fr-FR" dirty="0"/>
          </a:p>
        </p:txBody>
      </p:sp>
      <p:sp>
        <p:nvSpPr>
          <p:cNvPr id="45" name="Rectangle à coins arrondis 44"/>
          <p:cNvSpPr/>
          <p:nvPr/>
        </p:nvSpPr>
        <p:spPr>
          <a:xfrm>
            <a:off x="214457" y="5612998"/>
            <a:ext cx="648072"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IN1</a:t>
            </a:r>
            <a:endParaRPr lang="fr-FR" dirty="0"/>
          </a:p>
        </p:txBody>
      </p:sp>
      <p:sp>
        <p:nvSpPr>
          <p:cNvPr id="47" name="Rectangle 46"/>
          <p:cNvSpPr/>
          <p:nvPr/>
        </p:nvSpPr>
        <p:spPr>
          <a:xfrm>
            <a:off x="214457" y="6093296"/>
            <a:ext cx="324036" cy="36004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P</a:t>
            </a:r>
            <a:endParaRPr lang="fr-FR" dirty="0"/>
          </a:p>
        </p:txBody>
      </p:sp>
      <p:sp>
        <p:nvSpPr>
          <p:cNvPr id="48" name="Ellipse 47"/>
          <p:cNvSpPr/>
          <p:nvPr/>
        </p:nvSpPr>
        <p:spPr>
          <a:xfrm>
            <a:off x="179512" y="4324017"/>
            <a:ext cx="612068"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IN2</a:t>
            </a:r>
            <a:endParaRPr lang="fr-FR" sz="1200" dirty="0"/>
          </a:p>
        </p:txBody>
      </p:sp>
      <p:sp>
        <p:nvSpPr>
          <p:cNvPr id="49" name="ZoneTexte 48"/>
          <p:cNvSpPr txBox="1"/>
          <p:nvPr/>
        </p:nvSpPr>
        <p:spPr>
          <a:xfrm>
            <a:off x="934537" y="4816531"/>
            <a:ext cx="1699953" cy="276999"/>
          </a:xfrm>
          <a:prstGeom prst="rect">
            <a:avLst/>
          </a:prstGeom>
          <a:noFill/>
        </p:spPr>
        <p:txBody>
          <a:bodyPr wrap="none" rtlCol="0">
            <a:spAutoFit/>
          </a:bodyPr>
          <a:lstStyle/>
          <a:p>
            <a:r>
              <a:rPr lang="fr-FR" sz="1200" dirty="0" smtClean="0"/>
              <a:t>Processor sur </a:t>
            </a:r>
            <a:r>
              <a:rPr lang="fr-FR" sz="1200" dirty="0" err="1" smtClean="0"/>
              <a:t>primary</a:t>
            </a:r>
            <a:endParaRPr lang="fr-FR" sz="1200" dirty="0"/>
          </a:p>
        </p:txBody>
      </p:sp>
      <p:sp>
        <p:nvSpPr>
          <p:cNvPr id="50" name="ZoneTexte 49"/>
          <p:cNvSpPr txBox="1"/>
          <p:nvPr/>
        </p:nvSpPr>
        <p:spPr>
          <a:xfrm>
            <a:off x="934537" y="4366809"/>
            <a:ext cx="2101857" cy="276999"/>
          </a:xfrm>
          <a:prstGeom prst="rect">
            <a:avLst/>
          </a:prstGeom>
          <a:noFill/>
        </p:spPr>
        <p:txBody>
          <a:bodyPr wrap="none" rtlCol="0">
            <a:spAutoFit/>
          </a:bodyPr>
          <a:lstStyle/>
          <a:p>
            <a:r>
              <a:rPr lang="fr-FR" sz="1200" dirty="0" smtClean="0"/>
              <a:t>Connexion vers un PG/RPG</a:t>
            </a:r>
            <a:endParaRPr lang="fr-FR" sz="1200" dirty="0"/>
          </a:p>
        </p:txBody>
      </p:sp>
      <p:sp>
        <p:nvSpPr>
          <p:cNvPr id="51" name="ZoneTexte 50"/>
          <p:cNvSpPr txBox="1"/>
          <p:nvPr/>
        </p:nvSpPr>
        <p:spPr>
          <a:xfrm>
            <a:off x="934537" y="5250362"/>
            <a:ext cx="1798185" cy="276999"/>
          </a:xfrm>
          <a:prstGeom prst="rect">
            <a:avLst/>
          </a:prstGeom>
          <a:noFill/>
        </p:spPr>
        <p:txBody>
          <a:bodyPr wrap="none" rtlCol="0">
            <a:spAutoFit/>
          </a:bodyPr>
          <a:lstStyle/>
          <a:p>
            <a:r>
              <a:rPr lang="fr-FR" sz="1200" dirty="0" err="1" smtClean="0"/>
              <a:t>Remote</a:t>
            </a:r>
            <a:r>
              <a:rPr lang="fr-FR" sz="1200" dirty="0" smtClean="0"/>
              <a:t> </a:t>
            </a:r>
            <a:r>
              <a:rPr lang="fr-FR" sz="1200" dirty="0" err="1" smtClean="0"/>
              <a:t>Process</a:t>
            </a:r>
            <a:r>
              <a:rPr lang="fr-FR" sz="1200" dirty="0" smtClean="0"/>
              <a:t> Group</a:t>
            </a:r>
            <a:endParaRPr lang="fr-FR" sz="1200" dirty="0"/>
          </a:p>
        </p:txBody>
      </p:sp>
      <p:sp>
        <p:nvSpPr>
          <p:cNvPr id="52" name="ZoneTexte 51"/>
          <p:cNvSpPr txBox="1"/>
          <p:nvPr/>
        </p:nvSpPr>
        <p:spPr>
          <a:xfrm>
            <a:off x="945587" y="5654518"/>
            <a:ext cx="864339" cy="276999"/>
          </a:xfrm>
          <a:prstGeom prst="rect">
            <a:avLst/>
          </a:prstGeom>
          <a:noFill/>
        </p:spPr>
        <p:txBody>
          <a:bodyPr wrap="none" rtlCol="0">
            <a:spAutoFit/>
          </a:bodyPr>
          <a:lstStyle/>
          <a:p>
            <a:r>
              <a:rPr lang="fr-FR" sz="1200" dirty="0" smtClean="0"/>
              <a:t>Input Port</a:t>
            </a:r>
            <a:endParaRPr lang="fr-FR" sz="1200" dirty="0"/>
          </a:p>
        </p:txBody>
      </p:sp>
      <p:sp>
        <p:nvSpPr>
          <p:cNvPr id="53" name="ZoneTexte 52"/>
          <p:cNvSpPr txBox="1"/>
          <p:nvPr/>
        </p:nvSpPr>
        <p:spPr>
          <a:xfrm>
            <a:off x="934537" y="6134816"/>
            <a:ext cx="1808508" cy="276999"/>
          </a:xfrm>
          <a:prstGeom prst="rect">
            <a:avLst/>
          </a:prstGeom>
          <a:noFill/>
        </p:spPr>
        <p:txBody>
          <a:bodyPr wrap="none" rtlCol="0">
            <a:spAutoFit/>
          </a:bodyPr>
          <a:lstStyle/>
          <a:p>
            <a:r>
              <a:rPr lang="fr-FR" sz="1200" dirty="0" smtClean="0"/>
              <a:t>Input Port (non </a:t>
            </a:r>
            <a:r>
              <a:rPr lang="fr-FR" sz="1200" dirty="0" err="1" smtClean="0"/>
              <a:t>primary</a:t>
            </a:r>
            <a:r>
              <a:rPr lang="fr-FR" sz="1200" dirty="0" smtClean="0"/>
              <a:t>)</a:t>
            </a:r>
            <a:endParaRPr lang="fr-FR" sz="1200" dirty="0"/>
          </a:p>
        </p:txBody>
      </p:sp>
      <p:sp>
        <p:nvSpPr>
          <p:cNvPr id="56" name="Rectangle à coins arrondis 55"/>
          <p:cNvSpPr/>
          <p:nvPr/>
        </p:nvSpPr>
        <p:spPr>
          <a:xfrm>
            <a:off x="180864" y="3858632"/>
            <a:ext cx="648072" cy="360040"/>
          </a:xfrm>
          <a:prstGeom prst="roundRect">
            <a:avLst/>
          </a:prstGeom>
          <a:ln w="3810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IN1</a:t>
            </a:r>
            <a:endParaRPr lang="fr-FR" dirty="0"/>
          </a:p>
        </p:txBody>
      </p:sp>
      <p:sp>
        <p:nvSpPr>
          <p:cNvPr id="57" name="ZoneTexte 56"/>
          <p:cNvSpPr txBox="1"/>
          <p:nvPr/>
        </p:nvSpPr>
        <p:spPr>
          <a:xfrm>
            <a:off x="934537" y="3887326"/>
            <a:ext cx="1447832" cy="276999"/>
          </a:xfrm>
          <a:prstGeom prst="rect">
            <a:avLst/>
          </a:prstGeom>
          <a:noFill/>
        </p:spPr>
        <p:txBody>
          <a:bodyPr wrap="none" rtlCol="0">
            <a:spAutoFit/>
          </a:bodyPr>
          <a:lstStyle/>
          <a:p>
            <a:r>
              <a:rPr lang="fr-FR" sz="1200" dirty="0" err="1" smtClean="0"/>
              <a:t>Remote</a:t>
            </a:r>
            <a:r>
              <a:rPr lang="fr-FR" sz="1200" dirty="0" smtClean="0"/>
              <a:t> Input Port</a:t>
            </a:r>
            <a:endParaRPr lang="fr-FR" sz="1200" dirty="0"/>
          </a:p>
        </p:txBody>
      </p:sp>
    </p:spTree>
    <p:extLst>
      <p:ext uri="{BB962C8B-B14F-4D97-AF65-F5344CB8AC3E}">
        <p14:creationId xmlns:p14="http://schemas.microsoft.com/office/powerpoint/2010/main" val="2537151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509 Version 3 Certific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178" y="1711512"/>
            <a:ext cx="2030967" cy="24117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gital Signature for a Certific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471" y="-14824"/>
            <a:ext cx="2403173" cy="19397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grity Check with a Digitally Signed Mess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2577" y="4293096"/>
            <a:ext cx="2712656" cy="2273952"/>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94928" y="5999674"/>
            <a:ext cx="5032147" cy="261610"/>
          </a:xfrm>
          <a:prstGeom prst="rect">
            <a:avLst/>
          </a:prstGeom>
          <a:noFill/>
        </p:spPr>
        <p:txBody>
          <a:bodyPr wrap="none" rtlCol="0">
            <a:spAutoFit/>
          </a:bodyPr>
          <a:lstStyle/>
          <a:p>
            <a:r>
              <a:rPr lang="fr-FR" sz="1100" dirty="0"/>
              <a:t>https://technet.microsoft.com/en-us/library/cc776447%28v=ws.10%29.aspx</a:t>
            </a:r>
          </a:p>
        </p:txBody>
      </p:sp>
      <p:sp>
        <p:nvSpPr>
          <p:cNvPr id="5" name="ZoneTexte 4"/>
          <p:cNvSpPr txBox="1"/>
          <p:nvPr/>
        </p:nvSpPr>
        <p:spPr>
          <a:xfrm>
            <a:off x="124475" y="116632"/>
            <a:ext cx="6103709" cy="2800767"/>
          </a:xfrm>
          <a:prstGeom prst="rect">
            <a:avLst/>
          </a:prstGeom>
          <a:noFill/>
        </p:spPr>
        <p:txBody>
          <a:bodyPr wrap="square" rtlCol="0">
            <a:spAutoFit/>
          </a:bodyPr>
          <a:lstStyle/>
          <a:p>
            <a:pPr marL="171450" indent="-171450">
              <a:buFont typeface="Arial" panose="020B0604020202020204" pitchFamily="34" charset="0"/>
              <a:buChar char="•"/>
            </a:pPr>
            <a:r>
              <a:rPr lang="fr-FR" sz="1100" b="1" dirty="0" err="1" smtClean="0"/>
              <a:t>Encryption</a:t>
            </a:r>
            <a:r>
              <a:rPr lang="fr-FR" sz="1100" b="1" dirty="0" smtClean="0"/>
              <a:t> : </a:t>
            </a:r>
          </a:p>
          <a:p>
            <a:pPr marL="171450" indent="-171450">
              <a:buFont typeface="Arial" panose="020B0604020202020204" pitchFamily="34" charset="0"/>
              <a:buChar char="•"/>
            </a:pPr>
            <a:r>
              <a:rPr lang="fr-FR" sz="1100" dirty="0" smtClean="0"/>
              <a:t>Le client décrypte le </a:t>
            </a:r>
            <a:r>
              <a:rPr lang="fr-FR" sz="1100" dirty="0" smtClean="0"/>
              <a:t>CADS via la </a:t>
            </a:r>
            <a:r>
              <a:rPr lang="fr-FR" sz="1100" smtClean="0"/>
              <a:t>clé publique du CA  </a:t>
            </a:r>
            <a:r>
              <a:rPr lang="fr-FR" sz="1100" dirty="0" smtClean="0"/>
              <a:t>et en récupère le digest.</a:t>
            </a:r>
          </a:p>
          <a:p>
            <a:pPr marL="171450" indent="-171450">
              <a:buFont typeface="Arial" panose="020B0604020202020204" pitchFamily="34" charset="0"/>
              <a:buChar char="•"/>
            </a:pPr>
            <a:r>
              <a:rPr lang="fr-FR" sz="1100" dirty="0" smtClean="0"/>
              <a:t>Il calcule le digest de  son côté et les compare</a:t>
            </a:r>
          </a:p>
          <a:p>
            <a:pPr marL="171450" indent="-171450">
              <a:buFont typeface="Arial" panose="020B0604020202020204" pitchFamily="34" charset="0"/>
              <a:buChar char="•"/>
            </a:pPr>
            <a:r>
              <a:rPr lang="fr-FR" sz="1100" dirty="0" smtClean="0"/>
              <a:t>Si les digests correspondent alors le client a la preuve que le serveur distant est bien celui qu’il prétend être et je peux lui faire confiance.</a:t>
            </a:r>
          </a:p>
          <a:p>
            <a:pPr marL="171450" indent="-171450">
              <a:buFont typeface="Arial" panose="020B0604020202020204" pitchFamily="34" charset="0"/>
              <a:buChar char="•"/>
            </a:pPr>
            <a:r>
              <a:rPr lang="fr-FR" sz="1100" dirty="0" smtClean="0"/>
              <a:t>Du coup le client envoie la clé symétrique de cryptage  au serveur mais cryptée avec la clé publique du serveur</a:t>
            </a:r>
          </a:p>
          <a:p>
            <a:pPr marL="171450" indent="-171450">
              <a:buFont typeface="Arial" panose="020B0604020202020204" pitchFamily="34" charset="0"/>
              <a:buChar char="•"/>
            </a:pPr>
            <a:r>
              <a:rPr lang="fr-FR" sz="1100" dirty="0" smtClean="0"/>
              <a:t>Le serveur récupère cette clé symétrique qu’il décrypte avec sa clé privée</a:t>
            </a:r>
          </a:p>
          <a:p>
            <a:pPr marL="171450" indent="-171450">
              <a:buFont typeface="Arial" panose="020B0604020202020204" pitchFamily="34" charset="0"/>
              <a:buChar char="•"/>
            </a:pPr>
            <a:r>
              <a:rPr lang="fr-FR" sz="1100" dirty="0" smtClean="0"/>
              <a:t>Les 2 entités sont prêtes à communiquer en cryptés avec cette clé symétrique.</a:t>
            </a:r>
          </a:p>
          <a:p>
            <a:endParaRPr lang="fr-FR" sz="1100" dirty="0" smtClean="0"/>
          </a:p>
          <a:p>
            <a:endParaRPr lang="fr-FR" sz="1100" dirty="0"/>
          </a:p>
          <a:p>
            <a:endParaRPr lang="fr-FR" sz="1100" dirty="0" smtClean="0"/>
          </a:p>
          <a:p>
            <a:endParaRPr lang="fr-FR" sz="1100" dirty="0"/>
          </a:p>
          <a:p>
            <a:endParaRPr lang="fr-FR" sz="1100" dirty="0" smtClean="0"/>
          </a:p>
          <a:p>
            <a:endParaRPr lang="fr-FR" sz="1100" dirty="0"/>
          </a:p>
          <a:p>
            <a:endParaRPr lang="fr-FR" sz="1100" dirty="0"/>
          </a:p>
        </p:txBody>
      </p:sp>
      <p:sp>
        <p:nvSpPr>
          <p:cNvPr id="6" name="ZoneTexte 5"/>
          <p:cNvSpPr txBox="1"/>
          <p:nvPr/>
        </p:nvSpPr>
        <p:spPr>
          <a:xfrm>
            <a:off x="179512" y="4005064"/>
            <a:ext cx="5337965" cy="1785104"/>
          </a:xfrm>
          <a:prstGeom prst="rect">
            <a:avLst/>
          </a:prstGeom>
          <a:noFill/>
        </p:spPr>
        <p:txBody>
          <a:bodyPr wrap="square" rtlCol="0">
            <a:spAutoFit/>
          </a:bodyPr>
          <a:lstStyle/>
          <a:p>
            <a:r>
              <a:rPr lang="fr-FR" sz="1100" b="1" dirty="0"/>
              <a:t>L’intégrité </a:t>
            </a:r>
            <a:r>
              <a:rPr lang="fr-FR" sz="1100" dirty="0" smtClean="0"/>
              <a:t>des </a:t>
            </a:r>
            <a:r>
              <a:rPr lang="fr-FR" sz="1100" dirty="0"/>
              <a:t>données est assurée par la signature : </a:t>
            </a:r>
          </a:p>
          <a:p>
            <a:pPr marL="171450" indent="-171450">
              <a:buFont typeface="Arial" panose="020B0604020202020204" pitchFamily="34" charset="0"/>
              <a:buChar char="•"/>
            </a:pPr>
            <a:r>
              <a:rPr lang="fr-FR" sz="1100" dirty="0"/>
              <a:t>Un digest est calculé à partir du message envoyé</a:t>
            </a:r>
          </a:p>
          <a:p>
            <a:pPr marL="171450" indent="-171450">
              <a:buFont typeface="Arial" panose="020B0604020202020204" pitchFamily="34" charset="0"/>
              <a:buChar char="•"/>
            </a:pPr>
            <a:r>
              <a:rPr lang="fr-FR" sz="1100" dirty="0"/>
              <a:t>Le digest est crypté avec la clé privée de l’envoyeur</a:t>
            </a:r>
          </a:p>
          <a:p>
            <a:pPr marL="171450" indent="-171450">
              <a:buFont typeface="Arial" panose="020B0604020202020204" pitchFamily="34" charset="0"/>
              <a:buChar char="•"/>
            </a:pPr>
            <a:r>
              <a:rPr lang="fr-FR" sz="1100" dirty="0"/>
              <a:t>Le digest est embarqué avec le message envoyé</a:t>
            </a:r>
          </a:p>
          <a:p>
            <a:pPr marL="171450" indent="-171450">
              <a:buFont typeface="Arial" panose="020B0604020202020204" pitchFamily="34" charset="0"/>
              <a:buChar char="•"/>
            </a:pPr>
            <a:r>
              <a:rPr lang="fr-FR" sz="1100" dirty="0"/>
              <a:t>Le client décrypte le digest </a:t>
            </a:r>
            <a:r>
              <a:rPr lang="fr-FR" sz="1100" dirty="0" smtClean="0"/>
              <a:t>avec la clé publique de l’envoyeur et </a:t>
            </a:r>
            <a:r>
              <a:rPr lang="fr-FR" sz="1100" dirty="0"/>
              <a:t>recalcule le digest à partir du message</a:t>
            </a:r>
          </a:p>
          <a:p>
            <a:pPr marL="171450" indent="-171450">
              <a:buFont typeface="Arial" panose="020B0604020202020204" pitchFamily="34" charset="0"/>
              <a:buChar char="•"/>
            </a:pPr>
            <a:r>
              <a:rPr lang="fr-FR" sz="1100" dirty="0"/>
              <a:t>Et si les </a:t>
            </a:r>
            <a:r>
              <a:rPr lang="fr-FR" sz="1100" dirty="0" smtClean="0"/>
              <a:t>digests </a:t>
            </a:r>
            <a:r>
              <a:rPr lang="fr-FR" sz="1100" dirty="0"/>
              <a:t>correspondent c’est que le message est </a:t>
            </a:r>
            <a:r>
              <a:rPr lang="fr-FR" sz="1100" b="1" dirty="0" smtClean="0"/>
              <a:t>intègre</a:t>
            </a:r>
            <a:r>
              <a:rPr lang="fr-FR" sz="1100" dirty="0" smtClean="0"/>
              <a:t> et on est </a:t>
            </a:r>
            <a:r>
              <a:rPr lang="fr-FR" sz="1100" b="1" dirty="0" smtClean="0"/>
              <a:t>sûr de l’identité de l’envoyeur.</a:t>
            </a:r>
            <a:endParaRPr lang="fr-FR" sz="1100" b="1" dirty="0"/>
          </a:p>
          <a:p>
            <a:pPr marL="171450" indent="-171450">
              <a:buFont typeface="Symbol"/>
              <a:buChar char="Þ"/>
            </a:pPr>
            <a:r>
              <a:rPr lang="fr-FR" sz="1100" dirty="0"/>
              <a:t>Dans ce cas précis, le message </a:t>
            </a:r>
            <a:r>
              <a:rPr lang="fr-FR" sz="1100" b="1" dirty="0"/>
              <a:t>n’est pas crypté </a:t>
            </a:r>
            <a:r>
              <a:rPr lang="fr-FR" sz="1100" dirty="0"/>
              <a:t>mais son </a:t>
            </a:r>
            <a:r>
              <a:rPr lang="fr-FR" sz="1100" b="1" dirty="0"/>
              <a:t>intégrité</a:t>
            </a:r>
            <a:r>
              <a:rPr lang="fr-FR" sz="1100" dirty="0"/>
              <a:t> est </a:t>
            </a:r>
            <a:r>
              <a:rPr lang="fr-FR" sz="1100" b="1" dirty="0"/>
              <a:t>assurée</a:t>
            </a:r>
            <a:r>
              <a:rPr lang="fr-FR" sz="1100" dirty="0"/>
              <a:t>.</a:t>
            </a:r>
          </a:p>
          <a:p>
            <a:endParaRPr lang="fr-FR" sz="1100" dirty="0"/>
          </a:p>
        </p:txBody>
      </p:sp>
      <p:cxnSp>
        <p:nvCxnSpPr>
          <p:cNvPr id="8" name="Connecteur droit 7"/>
          <p:cNvCxnSpPr/>
          <p:nvPr/>
        </p:nvCxnSpPr>
        <p:spPr>
          <a:xfrm>
            <a:off x="0" y="378904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57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8" y="1700808"/>
            <a:ext cx="8768856" cy="282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411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44624"/>
            <a:ext cx="2058425"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smtClean="0">
                <a:latin typeface="Calibri" panose="020F0502020204030204" pitchFamily="34" charset="0"/>
              </a:rPr>
              <a:t>Groupes applicatifs</a:t>
            </a:r>
          </a:p>
          <a:p>
            <a:pPr lvl="0"/>
            <a:r>
              <a:rPr lang="en-US" sz="1200" dirty="0">
                <a:latin typeface="Calibri" panose="020F0502020204030204" pitchFamily="34" charset="0"/>
              </a:rPr>
              <a:t>g_&lt;type&gt;_&lt;id-app&gt;_</a:t>
            </a:r>
            <a:r>
              <a:rPr lang="en-US" sz="1200" dirty="0" err="1">
                <a:latin typeface="Calibri" panose="020F0502020204030204" pitchFamily="34" charset="0"/>
              </a:rPr>
              <a:t>moe</a:t>
            </a:r>
            <a:endParaRPr lang="fr-FR" sz="1200" dirty="0">
              <a:latin typeface="Calibri" panose="020F0502020204030204" pitchFamily="34" charset="0"/>
            </a:endParaRPr>
          </a:p>
          <a:p>
            <a:pPr lvl="0"/>
            <a:r>
              <a:rPr lang="en-US" sz="1200" dirty="0">
                <a:latin typeface="Calibri" panose="020F0502020204030204" pitchFamily="34" charset="0"/>
              </a:rPr>
              <a:t>g_&lt;type&gt;_&lt;id-app</a:t>
            </a:r>
            <a:r>
              <a:rPr lang="en-US" sz="1200" dirty="0" smtClean="0">
                <a:latin typeface="Calibri" panose="020F0502020204030204" pitchFamily="34" charset="0"/>
              </a:rPr>
              <a:t>&gt;</a:t>
            </a:r>
            <a:endParaRPr lang="fr-FR" sz="1200" dirty="0">
              <a:latin typeface="Calibri" panose="020F0502020204030204" pitchFamily="34" charset="0"/>
            </a:endParaRPr>
          </a:p>
        </p:txBody>
      </p:sp>
      <p:sp>
        <p:nvSpPr>
          <p:cNvPr id="6" name="Rectangle 5"/>
          <p:cNvSpPr/>
          <p:nvPr/>
        </p:nvSpPr>
        <p:spPr>
          <a:xfrm>
            <a:off x="5799553" y="4546281"/>
            <a:ext cx="3168352" cy="6549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400" b="1" dirty="0">
                <a:latin typeface="Calibri" panose="020F0502020204030204" pitchFamily="34" charset="0"/>
              </a:rPr>
              <a:t>Utilisateur applicatif</a:t>
            </a:r>
          </a:p>
          <a:p>
            <a:r>
              <a:rPr lang="fr-FR" sz="1200" dirty="0" smtClean="0">
                <a:latin typeface="Calibri" panose="020F0502020204030204" pitchFamily="34" charset="0"/>
              </a:rPr>
              <a:t>a</a:t>
            </a:r>
            <a:r>
              <a:rPr lang="fr-FR" sz="1200" dirty="0">
                <a:latin typeface="Calibri" panose="020F0502020204030204" pitchFamily="34" charset="0"/>
              </a:rPr>
              <a:t>_&lt;type-</a:t>
            </a:r>
            <a:r>
              <a:rPr lang="fr-FR" sz="1200" dirty="0" err="1">
                <a:latin typeface="Calibri" panose="020F0502020204030204" pitchFamily="34" charset="0"/>
              </a:rPr>
              <a:t>app</a:t>
            </a:r>
            <a:r>
              <a:rPr lang="fr-FR" sz="1200" dirty="0">
                <a:latin typeface="Calibri" panose="020F0502020204030204" pitchFamily="34" charset="0"/>
              </a:rPr>
              <a:t>&gt;_&lt;id-</a:t>
            </a:r>
            <a:r>
              <a:rPr lang="fr-FR" sz="1200" dirty="0" err="1">
                <a:latin typeface="Calibri" panose="020F0502020204030204" pitchFamily="34" charset="0"/>
              </a:rPr>
              <a:t>app</a:t>
            </a:r>
            <a:r>
              <a:rPr lang="fr-FR" sz="1200" dirty="0">
                <a:latin typeface="Calibri" panose="020F0502020204030204" pitchFamily="34" charset="0"/>
              </a:rPr>
              <a:t>&gt;(_&lt;fonction-user&gt;)</a:t>
            </a:r>
            <a:endParaRPr lang="fr-FR" sz="1200" dirty="0" smtClean="0">
              <a:latin typeface="Calibri" panose="020F0502020204030204" pitchFamily="34" charset="0"/>
            </a:endParaRPr>
          </a:p>
        </p:txBody>
      </p:sp>
      <p:sp>
        <p:nvSpPr>
          <p:cNvPr id="11" name="Rectangle 10"/>
          <p:cNvSpPr/>
          <p:nvPr/>
        </p:nvSpPr>
        <p:spPr>
          <a:xfrm>
            <a:off x="3266685" y="4553190"/>
            <a:ext cx="2124236"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400" b="1" dirty="0" smtClean="0">
                <a:latin typeface="Calibri" panose="020F0502020204030204" pitchFamily="34" charset="0"/>
              </a:rPr>
              <a:t>Utilisateur </a:t>
            </a:r>
            <a:r>
              <a:rPr lang="fr-FR" sz="1400" b="1" dirty="0" err="1" smtClean="0">
                <a:latin typeface="Calibri" panose="020F0502020204030204" pitchFamily="34" charset="0"/>
              </a:rPr>
              <a:t>Hadoop</a:t>
            </a:r>
            <a:endParaRPr lang="fr-FR" sz="1400" b="1" dirty="0" smtClean="0">
              <a:latin typeface="Calibri" panose="020F0502020204030204" pitchFamily="34" charset="0"/>
            </a:endParaRPr>
          </a:p>
          <a:p>
            <a:r>
              <a:rPr lang="fr-FR" sz="1200" dirty="0" smtClean="0">
                <a:latin typeface="Calibri" panose="020F0502020204030204" pitchFamily="34" charset="0"/>
              </a:rPr>
              <a:t>ex : HDFS</a:t>
            </a:r>
            <a:endParaRPr lang="fr-FR" sz="1200" dirty="0">
              <a:latin typeface="Calibri" panose="020F0502020204030204" pitchFamily="34" charset="0"/>
            </a:endParaRPr>
          </a:p>
        </p:txBody>
      </p:sp>
      <p:cxnSp>
        <p:nvCxnSpPr>
          <p:cNvPr id="21" name="Connecteur en angle 20"/>
          <p:cNvCxnSpPr>
            <a:stCxn id="11" idx="0"/>
            <a:endCxn id="15" idx="2"/>
          </p:cNvCxnSpPr>
          <p:nvPr/>
        </p:nvCxnSpPr>
        <p:spPr>
          <a:xfrm rot="16200000" flipV="1">
            <a:off x="2861194" y="3085581"/>
            <a:ext cx="908166" cy="2027052"/>
          </a:xfrm>
          <a:prstGeom prst="bentConnector3">
            <a:avLst>
              <a:gd name="adj1" fmla="val 5000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Connecteur en angle 25"/>
          <p:cNvCxnSpPr>
            <a:stCxn id="60" idx="1"/>
            <a:endCxn id="44" idx="0"/>
          </p:cNvCxnSpPr>
          <p:nvPr/>
        </p:nvCxnSpPr>
        <p:spPr>
          <a:xfrm rot="10800000" flipV="1">
            <a:off x="5246700" y="1052736"/>
            <a:ext cx="189396" cy="1058820"/>
          </a:xfrm>
          <a:prstGeom prst="bentConnector2">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Groupe 44"/>
          <p:cNvGrpSpPr/>
          <p:nvPr/>
        </p:nvGrpSpPr>
        <p:grpSpPr>
          <a:xfrm>
            <a:off x="2123728" y="2111556"/>
            <a:ext cx="3297620" cy="1533468"/>
            <a:chOff x="3414310" y="1844824"/>
            <a:chExt cx="3297620" cy="1533468"/>
          </a:xfrm>
        </p:grpSpPr>
        <p:grpSp>
          <p:nvGrpSpPr>
            <p:cNvPr id="17" name="Groupe 16"/>
            <p:cNvGrpSpPr/>
            <p:nvPr/>
          </p:nvGrpSpPr>
          <p:grpSpPr>
            <a:xfrm>
              <a:off x="3414310" y="1844824"/>
              <a:ext cx="356045" cy="1533468"/>
              <a:chOff x="7300790" y="1357084"/>
              <a:chExt cx="295480" cy="864096"/>
            </a:xfrm>
          </p:grpSpPr>
          <p:sp>
            <p:nvSpPr>
              <p:cNvPr id="15" name="Rectangle 14"/>
              <p:cNvSpPr/>
              <p:nvPr/>
            </p:nvSpPr>
            <p:spPr>
              <a:xfrm>
                <a:off x="7300790" y="1789132"/>
                <a:ext cx="295480"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U</a:t>
                </a:r>
                <a:endParaRPr lang="fr-FR" dirty="0">
                  <a:latin typeface="Calibri" panose="020F0502020204030204" pitchFamily="34" charset="0"/>
                </a:endParaRPr>
              </a:p>
            </p:txBody>
          </p:sp>
          <p:sp>
            <p:nvSpPr>
              <p:cNvPr id="16" name="Rectangle 15"/>
              <p:cNvSpPr/>
              <p:nvPr/>
            </p:nvSpPr>
            <p:spPr>
              <a:xfrm>
                <a:off x="7300790" y="1357084"/>
                <a:ext cx="295480"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G</a:t>
                </a:r>
                <a:endParaRPr lang="fr-FR" dirty="0">
                  <a:latin typeface="Calibri" panose="020F0502020204030204" pitchFamily="34" charset="0"/>
                </a:endParaRPr>
              </a:p>
            </p:txBody>
          </p:sp>
        </p:grpSp>
        <p:sp>
          <p:nvSpPr>
            <p:cNvPr id="38" name="Rectangle 37"/>
            <p:cNvSpPr/>
            <p:nvPr/>
          </p:nvSpPr>
          <p:spPr>
            <a:xfrm>
              <a:off x="3770349" y="1844824"/>
              <a:ext cx="1296144" cy="15334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Calibri" panose="020F0502020204030204" pitchFamily="34" charset="0"/>
                </a:rPr>
                <a:t>Espace applicatif</a:t>
              </a:r>
            </a:p>
          </p:txBody>
        </p:sp>
        <p:sp>
          <p:nvSpPr>
            <p:cNvPr id="40" name="Rectangle 39"/>
            <p:cNvSpPr/>
            <p:nvPr/>
          </p:nvSpPr>
          <p:spPr>
            <a:xfrm>
              <a:off x="5066493" y="1844824"/>
              <a:ext cx="1296144" cy="7667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Zone applicative</a:t>
              </a:r>
              <a:endParaRPr lang="fr-FR" dirty="0">
                <a:latin typeface="Calibri" panose="020F0502020204030204" pitchFamily="34" charset="0"/>
              </a:endParaRPr>
            </a:p>
          </p:txBody>
        </p:sp>
        <p:sp>
          <p:nvSpPr>
            <p:cNvPr id="41" name="Rectangle 40"/>
            <p:cNvSpPr/>
            <p:nvPr/>
          </p:nvSpPr>
          <p:spPr>
            <a:xfrm>
              <a:off x="5066493" y="2611558"/>
              <a:ext cx="1296144" cy="7667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Calibri" panose="020F0502020204030204" pitchFamily="34" charset="0"/>
                </a:rPr>
                <a:t>Zone applicative</a:t>
              </a:r>
            </a:p>
          </p:txBody>
        </p:sp>
        <p:grpSp>
          <p:nvGrpSpPr>
            <p:cNvPr id="42" name="Groupe 41"/>
            <p:cNvGrpSpPr/>
            <p:nvPr/>
          </p:nvGrpSpPr>
          <p:grpSpPr>
            <a:xfrm>
              <a:off x="6362633" y="1844824"/>
              <a:ext cx="349297" cy="1533468"/>
              <a:chOff x="7300790" y="1357084"/>
              <a:chExt cx="289880" cy="864096"/>
            </a:xfrm>
          </p:grpSpPr>
          <p:sp>
            <p:nvSpPr>
              <p:cNvPr id="43" name="Rectangle 42"/>
              <p:cNvSpPr/>
              <p:nvPr/>
            </p:nvSpPr>
            <p:spPr>
              <a:xfrm>
                <a:off x="7302703" y="1789132"/>
                <a:ext cx="287967" cy="43204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U</a:t>
                </a:r>
                <a:endParaRPr lang="fr-FR" dirty="0">
                  <a:latin typeface="Calibri" panose="020F0502020204030204" pitchFamily="34" charset="0"/>
                </a:endParaRPr>
              </a:p>
            </p:txBody>
          </p:sp>
          <p:sp>
            <p:nvSpPr>
              <p:cNvPr id="44" name="Rectangle 43"/>
              <p:cNvSpPr/>
              <p:nvPr/>
            </p:nvSpPr>
            <p:spPr>
              <a:xfrm>
                <a:off x="7300790" y="1357084"/>
                <a:ext cx="289880" cy="43204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G</a:t>
                </a:r>
                <a:endParaRPr lang="fr-FR" dirty="0">
                  <a:latin typeface="Calibri" panose="020F0502020204030204" pitchFamily="34" charset="0"/>
                </a:endParaRPr>
              </a:p>
            </p:txBody>
          </p:sp>
        </p:grpSp>
      </p:grpSp>
      <p:grpSp>
        <p:nvGrpSpPr>
          <p:cNvPr id="181" name="Groupe 180"/>
          <p:cNvGrpSpPr/>
          <p:nvPr/>
        </p:nvGrpSpPr>
        <p:grpSpPr>
          <a:xfrm>
            <a:off x="5436096" y="44624"/>
            <a:ext cx="3600400" cy="1512168"/>
            <a:chOff x="5436096" y="44624"/>
            <a:chExt cx="3600400" cy="1512168"/>
          </a:xfrm>
        </p:grpSpPr>
        <p:sp>
          <p:nvSpPr>
            <p:cNvPr id="2" name="Rectangle 1"/>
            <p:cNvSpPr/>
            <p:nvPr/>
          </p:nvSpPr>
          <p:spPr>
            <a:xfrm>
              <a:off x="5436096" y="44624"/>
              <a:ext cx="3600399"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smtClean="0">
                <a:latin typeface="Calibri" panose="020F0502020204030204" pitchFamily="34" charset="0"/>
              </a:endParaRPr>
            </a:p>
            <a:p>
              <a:r>
                <a:rPr lang="fr-FR" sz="1400" b="1" dirty="0" smtClean="0">
                  <a:latin typeface="Calibri" panose="020F0502020204030204" pitchFamily="34" charset="0"/>
                </a:rPr>
                <a:t>Rôles</a:t>
              </a:r>
              <a:endParaRPr lang="fr-FR" sz="1200" b="1" dirty="0" smtClean="0">
                <a:latin typeface="Calibri" panose="020F0502020204030204" pitchFamily="34" charset="0"/>
              </a:endParaRPr>
            </a:p>
            <a:p>
              <a:endParaRPr lang="fr-FR" sz="1200" dirty="0">
                <a:latin typeface="Calibri" panose="020F0502020204030204" pitchFamily="34" charset="0"/>
              </a:endParaRPr>
            </a:p>
          </p:txBody>
        </p:sp>
        <p:sp>
          <p:nvSpPr>
            <p:cNvPr id="54" name="Rectangle 53"/>
            <p:cNvSpPr/>
            <p:nvPr/>
          </p:nvSpPr>
          <p:spPr>
            <a:xfrm>
              <a:off x="5436096" y="332656"/>
              <a:ext cx="3600399" cy="43204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smtClean="0">
                <a:latin typeface="Calibri" panose="020F0502020204030204" pitchFamily="34" charset="0"/>
              </a:endParaRPr>
            </a:p>
            <a:p>
              <a:r>
                <a:rPr lang="fr-FR" sz="1200" dirty="0">
                  <a:latin typeface="Calibri" panose="020F0502020204030204" pitchFamily="34" charset="0"/>
                </a:rPr>
                <a:t>r_&lt;type-</a:t>
              </a:r>
              <a:r>
                <a:rPr lang="fr-FR" sz="1200" dirty="0" err="1">
                  <a:latin typeface="Calibri" panose="020F0502020204030204" pitchFamily="34" charset="0"/>
                </a:rPr>
                <a:t>app</a:t>
              </a:r>
              <a:r>
                <a:rPr lang="fr-FR" sz="1200" dirty="0">
                  <a:latin typeface="Calibri" panose="020F0502020204030204" pitchFamily="34" charset="0"/>
                </a:rPr>
                <a:t>&gt;_&lt;id-</a:t>
              </a:r>
              <a:r>
                <a:rPr lang="fr-FR" sz="1200" dirty="0" err="1">
                  <a:latin typeface="Calibri" panose="020F0502020204030204" pitchFamily="34" charset="0"/>
                </a:rPr>
                <a:t>app</a:t>
              </a:r>
              <a:r>
                <a:rPr lang="fr-FR" sz="1200" dirty="0">
                  <a:latin typeface="Calibri" panose="020F0502020204030204" pitchFamily="34" charset="0"/>
                </a:rPr>
                <a:t>&gt;_</a:t>
              </a:r>
              <a:r>
                <a:rPr lang="fr-FR" sz="1200" dirty="0" err="1">
                  <a:latin typeface="Calibri" panose="020F0502020204030204" pitchFamily="34" charset="0"/>
                </a:rPr>
                <a:t>reader</a:t>
              </a:r>
              <a:endParaRPr lang="fr-FR" sz="1200" dirty="0">
                <a:latin typeface="Calibri" panose="020F0502020204030204" pitchFamily="34" charset="0"/>
              </a:endParaRPr>
            </a:p>
            <a:p>
              <a:r>
                <a:rPr lang="fr-FR" sz="1200" dirty="0">
                  <a:latin typeface="Calibri" panose="020F0502020204030204" pitchFamily="34" charset="0"/>
                </a:rPr>
                <a:t>r_&lt;type-</a:t>
              </a:r>
              <a:r>
                <a:rPr lang="fr-FR" sz="1200" dirty="0" err="1">
                  <a:latin typeface="Calibri" panose="020F0502020204030204" pitchFamily="34" charset="0"/>
                </a:rPr>
                <a:t>app</a:t>
              </a:r>
              <a:r>
                <a:rPr lang="fr-FR" sz="1200" dirty="0">
                  <a:latin typeface="Calibri" panose="020F0502020204030204" pitchFamily="34" charset="0"/>
                </a:rPr>
                <a:t>&gt;_&lt;id-</a:t>
              </a:r>
              <a:r>
                <a:rPr lang="fr-FR" sz="1200" dirty="0" err="1">
                  <a:latin typeface="Calibri" panose="020F0502020204030204" pitchFamily="34" charset="0"/>
                </a:rPr>
                <a:t>app</a:t>
              </a:r>
              <a:r>
                <a:rPr lang="fr-FR" sz="1200" dirty="0">
                  <a:latin typeface="Calibri" panose="020F0502020204030204" pitchFamily="34" charset="0"/>
                </a:rPr>
                <a:t>&gt;_</a:t>
              </a:r>
              <a:r>
                <a:rPr lang="fr-FR" sz="1200" dirty="0" err="1" smtClean="0">
                  <a:latin typeface="Calibri" panose="020F0502020204030204" pitchFamily="34" charset="0"/>
                </a:rPr>
                <a:t>writer</a:t>
              </a:r>
              <a:endParaRPr lang="fr-FR" sz="1200" dirty="0">
                <a:latin typeface="Calibri" panose="020F0502020204030204" pitchFamily="34" charset="0"/>
              </a:endParaRPr>
            </a:p>
            <a:p>
              <a:endParaRPr lang="fr-FR" sz="1200" dirty="0">
                <a:latin typeface="Calibri" panose="020F0502020204030204" pitchFamily="34" charset="0"/>
              </a:endParaRPr>
            </a:p>
          </p:txBody>
        </p:sp>
        <p:sp>
          <p:nvSpPr>
            <p:cNvPr id="56" name="Rectangle 55"/>
            <p:cNvSpPr/>
            <p:nvPr/>
          </p:nvSpPr>
          <p:spPr>
            <a:xfrm>
              <a:off x="5436096" y="1336274"/>
              <a:ext cx="3600399" cy="2205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Calibri" panose="020F0502020204030204" pitchFamily="34" charset="0"/>
                </a:rPr>
                <a:t>r</a:t>
              </a:r>
              <a:r>
                <a:rPr lang="en-US" sz="1200" dirty="0">
                  <a:latin typeface="Calibri" panose="020F0502020204030204" pitchFamily="34" charset="0"/>
                </a:rPr>
                <a:t>_&lt;type-app&gt;_&lt;id-app&gt;_batch</a:t>
              </a:r>
              <a:endParaRPr lang="fr-FR" sz="1200" dirty="0">
                <a:latin typeface="Calibri" panose="020F0502020204030204" pitchFamily="34" charset="0"/>
              </a:endParaRPr>
            </a:p>
          </p:txBody>
        </p:sp>
        <p:sp>
          <p:nvSpPr>
            <p:cNvPr id="60" name="Rectangle 59"/>
            <p:cNvSpPr/>
            <p:nvPr/>
          </p:nvSpPr>
          <p:spPr>
            <a:xfrm>
              <a:off x="5436096" y="764704"/>
              <a:ext cx="3600400"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Calibri" panose="020F0502020204030204" pitchFamily="34" charset="0"/>
                </a:rPr>
                <a:t>r</a:t>
              </a:r>
              <a:r>
                <a:rPr lang="en-US" sz="1200" dirty="0">
                  <a:latin typeface="Calibri" panose="020F0502020204030204" pitchFamily="34" charset="0"/>
                </a:rPr>
                <a:t>_&lt;type-app&gt;_&lt;</a:t>
              </a:r>
              <a:r>
                <a:rPr lang="en-US" sz="1200" dirty="0" smtClean="0">
                  <a:latin typeface="Calibri" panose="020F0502020204030204" pitchFamily="34" charset="0"/>
                </a:rPr>
                <a:t>id-app&gt;_ &lt;</a:t>
              </a:r>
              <a:r>
                <a:rPr lang="en-US" sz="1200" dirty="0" err="1">
                  <a:latin typeface="Calibri" panose="020F0502020204030204" pitchFamily="34" charset="0"/>
                </a:rPr>
                <a:t>src</a:t>
              </a:r>
              <a:r>
                <a:rPr lang="en-US" sz="1200" dirty="0">
                  <a:latin typeface="Calibri" panose="020F0502020204030204" pitchFamily="34" charset="0"/>
                </a:rPr>
                <a:t>&gt;[_&lt;flux&gt;]_</a:t>
              </a:r>
              <a:r>
                <a:rPr lang="en-US" sz="1200" dirty="0" smtClean="0">
                  <a:latin typeface="Calibri" panose="020F0502020204030204" pitchFamily="34" charset="0"/>
                </a:rPr>
                <a:t>reader</a:t>
              </a:r>
            </a:p>
            <a:p>
              <a:r>
                <a:rPr lang="en-US" sz="1200" dirty="0">
                  <a:latin typeface="Calibri" panose="020F0502020204030204" pitchFamily="34" charset="0"/>
                </a:rPr>
                <a:t>r_&lt;type-app&gt;_&lt;id-app&gt;_&lt;nom&gt;_&lt;reader</a:t>
              </a:r>
              <a:r>
                <a:rPr lang="en-US" sz="1200" dirty="0" smtClean="0">
                  <a:latin typeface="Calibri" panose="020F0502020204030204" pitchFamily="34" charset="0"/>
                </a:rPr>
                <a:t>&gt;</a:t>
              </a:r>
            </a:p>
            <a:p>
              <a:r>
                <a:rPr lang="en-US" sz="1200" dirty="0">
                  <a:latin typeface="Calibri" panose="020F0502020204030204" pitchFamily="34" charset="0"/>
                </a:rPr>
                <a:t>r_&lt;type-app&gt;_&lt;id-app&gt;_&lt;nom&gt;_&lt;writer&gt;</a:t>
              </a:r>
              <a:endParaRPr lang="fr-FR" sz="1200" dirty="0">
                <a:latin typeface="Calibri" panose="020F0502020204030204" pitchFamily="34" charset="0"/>
              </a:endParaRPr>
            </a:p>
          </p:txBody>
        </p:sp>
      </p:grpSp>
      <p:cxnSp>
        <p:nvCxnSpPr>
          <p:cNvPr id="71" name="Connecteur droit avec flèche 70"/>
          <p:cNvCxnSpPr/>
          <p:nvPr/>
        </p:nvCxnSpPr>
        <p:spPr>
          <a:xfrm flipH="1" flipV="1">
            <a:off x="701572" y="908720"/>
            <a:ext cx="18001" cy="364447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2" name="Connecteur droit avec flèche 81"/>
          <p:cNvCxnSpPr/>
          <p:nvPr/>
        </p:nvCxnSpPr>
        <p:spPr>
          <a:xfrm flipV="1">
            <a:off x="6948264" y="6453335"/>
            <a:ext cx="432048" cy="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7380311" y="6322530"/>
            <a:ext cx="1132041" cy="261610"/>
          </a:xfrm>
          <a:prstGeom prst="rect">
            <a:avLst/>
          </a:prstGeom>
          <a:noFill/>
        </p:spPr>
        <p:txBody>
          <a:bodyPr wrap="none" rtlCol="0">
            <a:spAutoFit/>
          </a:bodyPr>
          <a:lstStyle/>
          <a:p>
            <a:r>
              <a:rPr lang="fr-FR" sz="1050" dirty="0" smtClean="0"/>
              <a:t>est membre de</a:t>
            </a:r>
            <a:endParaRPr lang="fr-FR" sz="1050" dirty="0"/>
          </a:p>
        </p:txBody>
      </p:sp>
      <p:cxnSp>
        <p:nvCxnSpPr>
          <p:cNvPr id="90" name="Connecteur en angle 89"/>
          <p:cNvCxnSpPr>
            <a:stCxn id="6" idx="0"/>
            <a:endCxn id="5" idx="2"/>
          </p:cNvCxnSpPr>
          <p:nvPr/>
        </p:nvCxnSpPr>
        <p:spPr>
          <a:xfrm rot="16200000" flipV="1">
            <a:off x="2441443" y="-396005"/>
            <a:ext cx="3637561" cy="6247012"/>
          </a:xfrm>
          <a:prstGeom prst="bentConnector3">
            <a:avLst>
              <a:gd name="adj1" fmla="val 73644"/>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5" name="Connecteur en angle 94"/>
          <p:cNvCxnSpPr>
            <a:stCxn id="11" idx="0"/>
            <a:endCxn id="16" idx="1"/>
          </p:cNvCxnSpPr>
          <p:nvPr/>
        </p:nvCxnSpPr>
        <p:spPr>
          <a:xfrm rot="16200000" flipV="1">
            <a:off x="2197133" y="2421519"/>
            <a:ext cx="2058267" cy="2205075"/>
          </a:xfrm>
          <a:prstGeom prst="bentConnector4">
            <a:avLst>
              <a:gd name="adj1" fmla="val 10337"/>
              <a:gd name="adj2" fmla="val 110367"/>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Connecteur en angle 102"/>
          <p:cNvCxnSpPr>
            <a:stCxn id="6" idx="1"/>
            <a:endCxn id="43" idx="3"/>
          </p:cNvCxnSpPr>
          <p:nvPr/>
        </p:nvCxnSpPr>
        <p:spPr>
          <a:xfrm rot="10800000">
            <a:off x="5421349" y="3261658"/>
            <a:ext cx="378205" cy="16121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2" name="Connecteur en angle 121"/>
          <p:cNvCxnSpPr>
            <a:stCxn id="9" idx="0"/>
            <a:endCxn id="56" idx="1"/>
          </p:cNvCxnSpPr>
          <p:nvPr/>
        </p:nvCxnSpPr>
        <p:spPr>
          <a:xfrm rot="5400000" flipH="1" flipV="1">
            <a:off x="1916624" y="1029549"/>
            <a:ext cx="3102487" cy="3936457"/>
          </a:xfrm>
          <a:prstGeom prst="bentConnector2">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5" name="Connecteur droit avec flèche 124"/>
          <p:cNvCxnSpPr/>
          <p:nvPr/>
        </p:nvCxnSpPr>
        <p:spPr>
          <a:xfrm>
            <a:off x="2165929" y="548680"/>
            <a:ext cx="327016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6" name="Connecteur droit avec flèche 125"/>
          <p:cNvCxnSpPr/>
          <p:nvPr/>
        </p:nvCxnSpPr>
        <p:spPr>
          <a:xfrm>
            <a:off x="2165929" y="836712"/>
            <a:ext cx="327016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0" name="Connecteur en angle 129"/>
          <p:cNvCxnSpPr>
            <a:endCxn id="44" idx="3"/>
          </p:cNvCxnSpPr>
          <p:nvPr/>
        </p:nvCxnSpPr>
        <p:spPr>
          <a:xfrm rot="16200000" flipV="1">
            <a:off x="4773876" y="3142395"/>
            <a:ext cx="2051358" cy="756413"/>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3509884" y="5788710"/>
            <a:ext cx="1575174" cy="232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latin typeface="Calibri" panose="020F0502020204030204" pitchFamily="34" charset="0"/>
              </a:rPr>
              <a:t>q_batch</a:t>
            </a:r>
          </a:p>
        </p:txBody>
      </p:sp>
      <p:sp>
        <p:nvSpPr>
          <p:cNvPr id="143" name="Rectangle 142"/>
          <p:cNvSpPr/>
          <p:nvPr/>
        </p:nvSpPr>
        <p:spPr>
          <a:xfrm>
            <a:off x="1925708" y="5788710"/>
            <a:ext cx="1575174" cy="232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latin typeface="Calibri" panose="020F0502020204030204" pitchFamily="34" charset="0"/>
              </a:rPr>
              <a:t>q_datalab</a:t>
            </a:r>
          </a:p>
        </p:txBody>
      </p:sp>
      <p:sp>
        <p:nvSpPr>
          <p:cNvPr id="144" name="Rectangle 143"/>
          <p:cNvSpPr/>
          <p:nvPr/>
        </p:nvSpPr>
        <p:spPr>
          <a:xfrm>
            <a:off x="5085058" y="5788710"/>
            <a:ext cx="1575174" cy="232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latin typeface="Calibri" panose="020F0502020204030204" pitchFamily="34" charset="0"/>
              </a:rPr>
              <a:t>q_default</a:t>
            </a:r>
          </a:p>
        </p:txBody>
      </p:sp>
      <p:sp>
        <p:nvSpPr>
          <p:cNvPr id="145" name="Rectangle 144"/>
          <p:cNvSpPr/>
          <p:nvPr/>
        </p:nvSpPr>
        <p:spPr>
          <a:xfrm>
            <a:off x="350534" y="5788710"/>
            <a:ext cx="1575174" cy="232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latin typeface="Calibri" panose="020F0502020204030204" pitchFamily="34" charset="0"/>
              </a:rPr>
              <a:t>q_restitution</a:t>
            </a:r>
            <a:endParaRPr lang="fr-FR" sz="1100" b="1" dirty="0">
              <a:latin typeface="Calibri" panose="020F0502020204030204" pitchFamily="34" charset="0"/>
            </a:endParaRPr>
          </a:p>
        </p:txBody>
      </p:sp>
      <p:cxnSp>
        <p:nvCxnSpPr>
          <p:cNvPr id="148" name="Connecteur droit avec flèche 147"/>
          <p:cNvCxnSpPr/>
          <p:nvPr/>
        </p:nvCxnSpPr>
        <p:spPr>
          <a:xfrm>
            <a:off x="1403648" y="5201262"/>
            <a:ext cx="1" cy="58744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4" name="Connecteur en angle 153"/>
          <p:cNvCxnSpPr>
            <a:stCxn id="9" idx="2"/>
            <a:endCxn id="142" idx="0"/>
          </p:cNvCxnSpPr>
          <p:nvPr/>
        </p:nvCxnSpPr>
        <p:spPr>
          <a:xfrm rot="16200000" flipH="1">
            <a:off x="2604831" y="4096070"/>
            <a:ext cx="587448" cy="2797832"/>
          </a:xfrm>
          <a:prstGeom prst="bentConnector3">
            <a:avLst>
              <a:gd name="adj1" fmla="val 50000"/>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5" name="Connecteur en angle 154"/>
          <p:cNvCxnSpPr>
            <a:stCxn id="6" idx="2"/>
            <a:endCxn id="142" idx="0"/>
          </p:cNvCxnSpPr>
          <p:nvPr/>
        </p:nvCxnSpPr>
        <p:spPr>
          <a:xfrm rot="5400000">
            <a:off x="5546876" y="3951857"/>
            <a:ext cx="587448" cy="3086258"/>
          </a:xfrm>
          <a:prstGeom prst="bentConnector3">
            <a:avLst>
              <a:gd name="adj1" fmla="val 50000"/>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0" name="Connecteur droit avec flèche 159"/>
          <p:cNvCxnSpPr>
            <a:endCxn id="144" idx="0"/>
          </p:cNvCxnSpPr>
          <p:nvPr/>
        </p:nvCxnSpPr>
        <p:spPr>
          <a:xfrm>
            <a:off x="5872645" y="5494986"/>
            <a:ext cx="0" cy="29372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9" name="Connecteur en angle 168"/>
          <p:cNvCxnSpPr>
            <a:endCxn id="143" idx="0"/>
          </p:cNvCxnSpPr>
          <p:nvPr/>
        </p:nvCxnSpPr>
        <p:spPr>
          <a:xfrm>
            <a:off x="1403648" y="5641848"/>
            <a:ext cx="1309647" cy="146862"/>
          </a:xfrm>
          <a:prstGeom prst="bentConnector2">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3467788" y="332656"/>
            <a:ext cx="5472608" cy="28083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900" dirty="0" smtClean="0">
                <a:latin typeface="Calibri" panose="020F0502020204030204" pitchFamily="34" charset="0"/>
              </a:rPr>
              <a:t/>
            </a:r>
            <a:br>
              <a:rPr lang="fr-FR" sz="900" dirty="0" smtClean="0">
                <a:latin typeface="Calibri" panose="020F0502020204030204" pitchFamily="34" charset="0"/>
              </a:rPr>
            </a:br>
            <a:r>
              <a:rPr lang="fr-FR" sz="900" b="1" dirty="0" smtClean="0">
                <a:latin typeface="Calibri" panose="020F0502020204030204" pitchFamily="34" charset="0"/>
              </a:rPr>
              <a:t>Rôles</a:t>
            </a:r>
          </a:p>
          <a:p>
            <a:endParaRPr lang="fr-FR" sz="900" dirty="0" smtClean="0">
              <a:latin typeface="Calibri" panose="020F0502020204030204" pitchFamily="34" charset="0"/>
            </a:endParaRPr>
          </a:p>
          <a:p>
            <a:r>
              <a:rPr lang="fr-FR" sz="900" dirty="0" smtClean="0">
                <a:latin typeface="Calibri" panose="020F0502020204030204" pitchFamily="34" charset="0"/>
              </a:rPr>
              <a:t>Les </a:t>
            </a:r>
            <a:r>
              <a:rPr lang="fr-FR" sz="900" dirty="0">
                <a:latin typeface="Calibri" panose="020F0502020204030204" pitchFamily="34" charset="0"/>
              </a:rPr>
              <a:t>rôles sont des groupes définis dans l’annuaire LDAP dédié au cluster </a:t>
            </a:r>
            <a:r>
              <a:rPr lang="fr-FR" sz="900" dirty="0" err="1">
                <a:latin typeface="Calibri" panose="020F0502020204030204" pitchFamily="34" charset="0"/>
              </a:rPr>
              <a:t>Hadoop</a:t>
            </a:r>
            <a:r>
              <a:rPr lang="fr-FR" sz="900" dirty="0">
                <a:latin typeface="Calibri" panose="020F0502020204030204" pitchFamily="34" charset="0"/>
              </a:rPr>
              <a:t> et créés lors de la création de l’espace applicatif.</a:t>
            </a:r>
          </a:p>
          <a:p>
            <a:r>
              <a:rPr lang="fr-FR" sz="900" dirty="0">
                <a:latin typeface="Calibri" panose="020F0502020204030204" pitchFamily="34" charset="0"/>
              </a:rPr>
              <a:t> </a:t>
            </a:r>
          </a:p>
          <a:p>
            <a:r>
              <a:rPr lang="fr-FR" sz="900" dirty="0">
                <a:latin typeface="Calibri" panose="020F0502020204030204" pitchFamily="34" charset="0"/>
              </a:rPr>
              <a:t>Un rôle définit la possibilité de réaliser des actions (lire ou écrire) dans un espace applicatif donné.</a:t>
            </a:r>
          </a:p>
          <a:p>
            <a:r>
              <a:rPr lang="fr-FR" sz="900" dirty="0">
                <a:latin typeface="Calibri" panose="020F0502020204030204" pitchFamily="34" charset="0"/>
              </a:rPr>
              <a:t> </a:t>
            </a:r>
          </a:p>
          <a:p>
            <a:r>
              <a:rPr lang="fr-FR" sz="900" dirty="0">
                <a:latin typeface="Calibri" panose="020F0502020204030204" pitchFamily="34" charset="0"/>
              </a:rPr>
              <a:t>Il existe trois rôles possibles pour chaque espace applicatif :</a:t>
            </a:r>
          </a:p>
          <a:p>
            <a:pPr marL="171450" lvl="0" indent="-171450">
              <a:buFont typeface="Arial" panose="020B0604020202020204" pitchFamily="34" charset="0"/>
              <a:buChar char="•"/>
            </a:pPr>
            <a:r>
              <a:rPr lang="fr-FR" sz="900" dirty="0">
                <a:latin typeface="Calibri" panose="020F0502020204030204" pitchFamily="34" charset="0"/>
              </a:rPr>
              <a:t>Reader : droits de lecture</a:t>
            </a:r>
          </a:p>
          <a:p>
            <a:pPr marL="171450" lvl="0" indent="-171450">
              <a:buFont typeface="Arial" panose="020B0604020202020204" pitchFamily="34" charset="0"/>
              <a:buChar char="•"/>
            </a:pPr>
            <a:r>
              <a:rPr lang="fr-FR" sz="900" dirty="0" err="1">
                <a:latin typeface="Calibri" panose="020F0502020204030204" pitchFamily="34" charset="0"/>
              </a:rPr>
              <a:t>Writer</a:t>
            </a:r>
            <a:r>
              <a:rPr lang="fr-FR" sz="900" dirty="0">
                <a:latin typeface="Calibri" panose="020F0502020204030204" pitchFamily="34" charset="0"/>
              </a:rPr>
              <a:t> : droits de lecture et d’écriture</a:t>
            </a:r>
          </a:p>
          <a:p>
            <a:pPr marL="171450" lvl="0" indent="-171450">
              <a:buFont typeface="Arial" panose="020B0604020202020204" pitchFamily="34" charset="0"/>
              <a:buChar char="•"/>
            </a:pPr>
            <a:r>
              <a:rPr lang="fr-FR" sz="900" dirty="0">
                <a:latin typeface="Calibri" panose="020F0502020204030204" pitchFamily="34" charset="0"/>
              </a:rPr>
              <a:t>Batch : droits particuliers</a:t>
            </a:r>
          </a:p>
          <a:p>
            <a:r>
              <a:rPr lang="fr-FR" sz="900" dirty="0">
                <a:latin typeface="Calibri" panose="020F0502020204030204" pitchFamily="34" charset="0"/>
              </a:rPr>
              <a:t> </a:t>
            </a:r>
          </a:p>
          <a:p>
            <a:r>
              <a:rPr lang="fr-FR" sz="900" dirty="0">
                <a:latin typeface="Calibri" panose="020F0502020204030204" pitchFamily="34" charset="0"/>
              </a:rPr>
              <a:t>Certains rôles spécifiques peuvent être attribués à certaines zones des espaces applicatifs. C’est le cas des zones spécialisées et des zones d’exposition</a:t>
            </a:r>
            <a:r>
              <a:rPr lang="fr-FR" sz="900" dirty="0" smtClean="0">
                <a:latin typeface="Calibri" panose="020F0502020204030204" pitchFamily="34" charset="0"/>
              </a:rPr>
              <a:t>.</a:t>
            </a:r>
          </a:p>
          <a:p>
            <a:endParaRPr lang="fr-FR" sz="900" dirty="0">
              <a:latin typeface="Calibri" panose="020F0502020204030204" pitchFamily="34" charset="0"/>
            </a:endParaRPr>
          </a:p>
          <a:p>
            <a:r>
              <a:rPr lang="fr-FR" sz="900" dirty="0">
                <a:latin typeface="Calibri" panose="020F0502020204030204" pitchFamily="34" charset="0"/>
              </a:rPr>
              <a:t>Le rôle batch donne la possibilité aux utilisateurs de l’espace applicatif de lire la </a:t>
            </a:r>
            <a:r>
              <a:rPr lang="fr-FR" sz="900" dirty="0" err="1">
                <a:latin typeface="Calibri" panose="020F0502020204030204" pitchFamily="34" charset="0"/>
              </a:rPr>
              <a:t>keytab</a:t>
            </a:r>
            <a:r>
              <a:rPr lang="fr-FR" sz="900" dirty="0">
                <a:latin typeface="Calibri" panose="020F0502020204030204" pitchFamily="34" charset="0"/>
              </a:rPr>
              <a:t> du ou des utilisateurs applicatifs rattachés à l’espace applicatif.</a:t>
            </a:r>
          </a:p>
          <a:p>
            <a:r>
              <a:rPr lang="fr-FR" sz="900" dirty="0">
                <a:latin typeface="Calibri" panose="020F0502020204030204" pitchFamily="34" charset="0"/>
              </a:rPr>
              <a:t>Cela permet ainsi à ces utilisateurs de lancer des jobs en tant que ce ou ces utilisateur(s) applicatif(s).</a:t>
            </a:r>
          </a:p>
          <a:p>
            <a:endParaRPr lang="fr-FR" sz="900" dirty="0">
              <a:latin typeface="Calibri" panose="020F0502020204030204" pitchFamily="34" charset="0"/>
            </a:endParaRPr>
          </a:p>
        </p:txBody>
      </p:sp>
      <p:sp>
        <p:nvSpPr>
          <p:cNvPr id="179" name="Rectangle 178"/>
          <p:cNvSpPr/>
          <p:nvPr/>
        </p:nvSpPr>
        <p:spPr>
          <a:xfrm>
            <a:off x="3413784" y="3336382"/>
            <a:ext cx="5472608" cy="21602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000" b="1" dirty="0">
                <a:latin typeface="Calibri" panose="020F0502020204030204" pitchFamily="34" charset="0"/>
              </a:rPr>
              <a:t>Utilisateurs </a:t>
            </a:r>
            <a:r>
              <a:rPr lang="fr-FR" sz="1000" b="1" dirty="0" smtClean="0">
                <a:latin typeface="Calibri" panose="020F0502020204030204" pitchFamily="34" charset="0"/>
              </a:rPr>
              <a:t> applicatifs</a:t>
            </a:r>
          </a:p>
          <a:p>
            <a:endParaRPr lang="fr-FR" sz="900" b="1" dirty="0" smtClean="0">
              <a:latin typeface="Calibri" panose="020F0502020204030204" pitchFamily="34" charset="0"/>
            </a:endParaRPr>
          </a:p>
          <a:p>
            <a:r>
              <a:rPr lang="fr-FR" sz="900" dirty="0">
                <a:latin typeface="Calibri" panose="020F0502020204030204" pitchFamily="34" charset="0"/>
              </a:rPr>
              <a:t>Un utilisateur applicatif est utilisé dans des traitements ordonnancés relatifs à un espace applicatif.</a:t>
            </a:r>
          </a:p>
          <a:p>
            <a:r>
              <a:rPr lang="fr-FR" sz="900" dirty="0">
                <a:latin typeface="Calibri" panose="020F0502020204030204" pitchFamily="34" charset="0"/>
              </a:rPr>
              <a:t> </a:t>
            </a:r>
          </a:p>
          <a:p>
            <a:r>
              <a:rPr lang="fr-FR" sz="900" dirty="0">
                <a:latin typeface="Calibri" panose="020F0502020204030204" pitchFamily="34" charset="0"/>
              </a:rPr>
              <a:t>Le login d’un utilisateur applicatif doit respecter la convention de nommage suivante :</a:t>
            </a:r>
          </a:p>
          <a:p>
            <a:r>
              <a:rPr lang="fr-FR" sz="900" dirty="0">
                <a:latin typeface="Calibri" panose="020F0502020204030204" pitchFamily="34" charset="0"/>
              </a:rPr>
              <a:t>a_&lt;type-</a:t>
            </a:r>
            <a:r>
              <a:rPr lang="fr-FR" sz="900" dirty="0" err="1">
                <a:latin typeface="Calibri" panose="020F0502020204030204" pitchFamily="34" charset="0"/>
              </a:rPr>
              <a:t>app</a:t>
            </a:r>
            <a:r>
              <a:rPr lang="fr-FR" sz="900" dirty="0">
                <a:latin typeface="Calibri" panose="020F0502020204030204" pitchFamily="34" charset="0"/>
              </a:rPr>
              <a:t>&gt;_&lt;id-</a:t>
            </a:r>
            <a:r>
              <a:rPr lang="fr-FR" sz="900" dirty="0" err="1">
                <a:latin typeface="Calibri" panose="020F0502020204030204" pitchFamily="34" charset="0"/>
              </a:rPr>
              <a:t>app</a:t>
            </a:r>
            <a:r>
              <a:rPr lang="fr-FR" sz="900" dirty="0">
                <a:latin typeface="Calibri" panose="020F0502020204030204" pitchFamily="34" charset="0"/>
              </a:rPr>
              <a:t>&gt;(_&lt;fonction-user&gt;)</a:t>
            </a:r>
          </a:p>
          <a:p>
            <a:r>
              <a:rPr lang="fr-FR" sz="900" dirty="0">
                <a:latin typeface="Calibri" panose="020F0502020204030204" pitchFamily="34" charset="0"/>
              </a:rPr>
              <a:t> </a:t>
            </a:r>
          </a:p>
          <a:p>
            <a:r>
              <a:rPr lang="fr-FR" sz="900" dirty="0">
                <a:latin typeface="Calibri" panose="020F0502020204030204" pitchFamily="34" charset="0"/>
              </a:rPr>
              <a:t>Avec :</a:t>
            </a:r>
          </a:p>
          <a:p>
            <a:r>
              <a:rPr lang="fr-FR" sz="900" dirty="0">
                <a:latin typeface="Calibri" panose="020F0502020204030204" pitchFamily="34" charset="0"/>
              </a:rPr>
              <a:t>&lt;type-</a:t>
            </a:r>
            <a:r>
              <a:rPr lang="fr-FR" sz="900" dirty="0" err="1">
                <a:latin typeface="Calibri" panose="020F0502020204030204" pitchFamily="34" charset="0"/>
              </a:rPr>
              <a:t>app</a:t>
            </a:r>
            <a:r>
              <a:rPr lang="fr-FR" sz="900" dirty="0">
                <a:latin typeface="Calibri" panose="020F0502020204030204" pitchFamily="34" charset="0"/>
              </a:rPr>
              <a:t>&gt; : type d’espace applicatif (</a:t>
            </a:r>
            <a:r>
              <a:rPr lang="fr-FR" sz="900" dirty="0" err="1">
                <a:latin typeface="Calibri" panose="020F0502020204030204" pitchFamily="34" charset="0"/>
              </a:rPr>
              <a:t>app</a:t>
            </a:r>
            <a:r>
              <a:rPr lang="fr-FR" sz="900" dirty="0">
                <a:latin typeface="Calibri" panose="020F0502020204030204" pitchFamily="34" charset="0"/>
              </a:rPr>
              <a:t> pour applications, </a:t>
            </a:r>
            <a:r>
              <a:rPr lang="fr-FR" sz="900" dirty="0" err="1">
                <a:latin typeface="Calibri" panose="020F0502020204030204" pitchFamily="34" charset="0"/>
              </a:rPr>
              <a:t>lab</a:t>
            </a:r>
            <a:r>
              <a:rPr lang="fr-FR" sz="900" dirty="0">
                <a:latin typeface="Calibri" panose="020F0502020204030204" pitchFamily="34" charset="0"/>
              </a:rPr>
              <a:t> pour </a:t>
            </a:r>
            <a:r>
              <a:rPr lang="fr-FR" sz="900" dirty="0" err="1">
                <a:latin typeface="Calibri" panose="020F0502020204030204" pitchFamily="34" charset="0"/>
              </a:rPr>
              <a:t>datalab</a:t>
            </a:r>
            <a:r>
              <a:rPr lang="fr-FR" sz="900" dirty="0">
                <a:latin typeface="Calibri" panose="020F0502020204030204" pitchFamily="34" charset="0"/>
              </a:rPr>
              <a:t>)</a:t>
            </a:r>
          </a:p>
          <a:p>
            <a:r>
              <a:rPr lang="fr-FR" sz="900" dirty="0">
                <a:latin typeface="Calibri" panose="020F0502020204030204" pitchFamily="34" charset="0"/>
              </a:rPr>
              <a:t>&lt;id-</a:t>
            </a:r>
            <a:r>
              <a:rPr lang="fr-FR" sz="900" dirty="0" err="1">
                <a:latin typeface="Calibri" panose="020F0502020204030204" pitchFamily="34" charset="0"/>
              </a:rPr>
              <a:t>app</a:t>
            </a:r>
            <a:r>
              <a:rPr lang="fr-FR" sz="900" dirty="0">
                <a:latin typeface="Calibri" panose="020F0502020204030204" pitchFamily="34" charset="0"/>
              </a:rPr>
              <a:t>&gt; : id de l’espace applicatif (trigramme pour applicatif, abréviation pour </a:t>
            </a:r>
            <a:r>
              <a:rPr lang="fr-FR" sz="900" dirty="0" err="1">
                <a:latin typeface="Calibri" panose="020F0502020204030204" pitchFamily="34" charset="0"/>
              </a:rPr>
              <a:t>datalab</a:t>
            </a:r>
            <a:r>
              <a:rPr lang="fr-FR" sz="900" dirty="0">
                <a:latin typeface="Calibri" panose="020F0502020204030204" pitchFamily="34" charset="0"/>
              </a:rPr>
              <a:t>)</a:t>
            </a:r>
          </a:p>
          <a:p>
            <a:r>
              <a:rPr lang="fr-FR" sz="900" dirty="0">
                <a:latin typeface="Calibri" panose="020F0502020204030204" pitchFamily="34" charset="0"/>
              </a:rPr>
              <a:t>&lt;fonction-user&gt; : facultatif - la fonction de ce user (par exemple « alim » ou « </a:t>
            </a:r>
            <a:r>
              <a:rPr lang="fr-FR" sz="900" dirty="0" err="1">
                <a:latin typeface="Calibri" panose="020F0502020204030204" pitchFamily="34" charset="0"/>
              </a:rPr>
              <a:t>agregat</a:t>
            </a:r>
            <a:r>
              <a:rPr lang="fr-FR" sz="900" dirty="0">
                <a:latin typeface="Calibri" panose="020F0502020204030204" pitchFamily="34" charset="0"/>
              </a:rPr>
              <a:t> »)</a:t>
            </a:r>
          </a:p>
          <a:p>
            <a:r>
              <a:rPr lang="fr-FR" sz="900" dirty="0">
                <a:latin typeface="Calibri" panose="020F0502020204030204" pitchFamily="34" charset="0"/>
              </a:rPr>
              <a:t> </a:t>
            </a:r>
          </a:p>
          <a:p>
            <a:r>
              <a:rPr lang="fr-FR" sz="900" dirty="0">
                <a:latin typeface="Calibri" panose="020F0502020204030204" pitchFamily="34" charset="0"/>
              </a:rPr>
              <a:t>Par défaut, un seul utilisateur applicatif est créé pour un espace applicatif. D’autres utilisateurs applicatifs peuvent être créés par la suite.</a:t>
            </a:r>
          </a:p>
          <a:p>
            <a:endParaRPr lang="fr-FR" sz="900" dirty="0">
              <a:latin typeface="Calibri" panose="020F0502020204030204" pitchFamily="34" charset="0"/>
            </a:endParaRPr>
          </a:p>
        </p:txBody>
      </p:sp>
      <p:sp>
        <p:nvSpPr>
          <p:cNvPr id="9" name="Rectangle 8"/>
          <p:cNvSpPr/>
          <p:nvPr/>
        </p:nvSpPr>
        <p:spPr>
          <a:xfrm>
            <a:off x="179512" y="4549020"/>
            <a:ext cx="2640254" cy="6522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400" b="1" dirty="0" smtClean="0">
                <a:latin typeface="Calibri" panose="020F0502020204030204" pitchFamily="34" charset="0"/>
              </a:rPr>
              <a:t>Utilisateur nominatif</a:t>
            </a:r>
          </a:p>
          <a:p>
            <a:r>
              <a:rPr lang="fr-FR" sz="1200" dirty="0" smtClean="0">
                <a:latin typeface="Calibri" panose="020F0502020204030204" pitchFamily="34" charset="0"/>
              </a:rPr>
              <a:t>u</a:t>
            </a:r>
            <a:r>
              <a:rPr lang="fr-FR" sz="1200" dirty="0">
                <a:latin typeface="Calibri" panose="020F0502020204030204" pitchFamily="34" charset="0"/>
              </a:rPr>
              <a:t>_&lt;code-alliance&gt;_&lt;usage</a:t>
            </a:r>
            <a:r>
              <a:rPr lang="fr-FR" sz="1200" dirty="0" smtClean="0">
                <a:latin typeface="Calibri" panose="020F0502020204030204" pitchFamily="34" charset="0"/>
              </a:rPr>
              <a:t>&gt;</a:t>
            </a:r>
          </a:p>
        </p:txBody>
      </p:sp>
      <p:sp>
        <p:nvSpPr>
          <p:cNvPr id="180" name="Rectangle 179"/>
          <p:cNvSpPr/>
          <p:nvPr/>
        </p:nvSpPr>
        <p:spPr>
          <a:xfrm>
            <a:off x="85582" y="3717032"/>
            <a:ext cx="5472608" cy="27363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000" b="1" dirty="0">
                <a:latin typeface="Calibri" panose="020F0502020204030204" pitchFamily="34" charset="0"/>
              </a:rPr>
              <a:t>Utilisateurs MOE</a:t>
            </a:r>
          </a:p>
          <a:p>
            <a:r>
              <a:rPr lang="fr-FR" sz="1000" dirty="0">
                <a:latin typeface="Calibri" panose="020F0502020204030204" pitchFamily="34" charset="0"/>
              </a:rPr>
              <a:t> </a:t>
            </a:r>
          </a:p>
          <a:p>
            <a:r>
              <a:rPr lang="fr-FR" sz="1000" dirty="0">
                <a:latin typeface="Calibri" panose="020F0502020204030204" pitchFamily="34" charset="0"/>
              </a:rPr>
              <a:t>Les utilisateurs MOE sont les utilisateurs dédiés à un espace applicatif donné. </a:t>
            </a:r>
          </a:p>
          <a:p>
            <a:r>
              <a:rPr lang="fr-FR" sz="1000" dirty="0">
                <a:latin typeface="Calibri" panose="020F0502020204030204" pitchFamily="34" charset="0"/>
              </a:rPr>
              <a:t> </a:t>
            </a:r>
          </a:p>
          <a:p>
            <a:pPr lvl="0"/>
            <a:r>
              <a:rPr lang="fr-FR" sz="1000" dirty="0">
                <a:latin typeface="Calibri" panose="020F0502020204030204" pitchFamily="34" charset="0"/>
              </a:rPr>
              <a:t>En production, il s’agit :</a:t>
            </a:r>
          </a:p>
          <a:p>
            <a:pPr lvl="1"/>
            <a:r>
              <a:rPr lang="fr-FR" sz="1000" dirty="0">
                <a:latin typeface="Calibri" panose="020F0502020204030204" pitchFamily="34" charset="0"/>
              </a:rPr>
              <a:t>Des utilisateurs qui vont s’occuper de la supervision applicative pour les applications fournisseuses et les applications clientes de type projet.</a:t>
            </a:r>
          </a:p>
          <a:p>
            <a:pPr lvl="1"/>
            <a:r>
              <a:rPr lang="fr-FR" sz="1000" dirty="0">
                <a:latin typeface="Calibri" panose="020F0502020204030204" pitchFamily="34" charset="0"/>
              </a:rPr>
              <a:t>Des membres du </a:t>
            </a:r>
            <a:r>
              <a:rPr lang="fr-FR" sz="1000" dirty="0" err="1">
                <a:latin typeface="Calibri" panose="020F0502020204030204" pitchFamily="34" charset="0"/>
              </a:rPr>
              <a:t>datalab</a:t>
            </a:r>
            <a:r>
              <a:rPr lang="fr-FR" sz="1000" dirty="0">
                <a:latin typeface="Calibri" panose="020F0502020204030204" pitchFamily="34" charset="0"/>
              </a:rPr>
              <a:t> pour les applications clientes de type </a:t>
            </a:r>
            <a:r>
              <a:rPr lang="fr-FR" sz="1000" dirty="0" err="1">
                <a:latin typeface="Calibri" panose="020F0502020204030204" pitchFamily="34" charset="0"/>
              </a:rPr>
              <a:t>datalab</a:t>
            </a:r>
            <a:r>
              <a:rPr lang="fr-FR" sz="1000" dirty="0">
                <a:latin typeface="Calibri" panose="020F0502020204030204" pitchFamily="34" charset="0"/>
              </a:rPr>
              <a:t>.</a:t>
            </a:r>
          </a:p>
          <a:p>
            <a:r>
              <a:rPr lang="fr-FR" sz="1000" dirty="0">
                <a:latin typeface="Calibri" panose="020F0502020204030204" pitchFamily="34" charset="0"/>
              </a:rPr>
              <a:t> </a:t>
            </a:r>
          </a:p>
          <a:p>
            <a:pPr lvl="0"/>
            <a:r>
              <a:rPr lang="fr-FR" sz="1000" dirty="0">
                <a:latin typeface="Calibri" panose="020F0502020204030204" pitchFamily="34" charset="0"/>
              </a:rPr>
              <a:t>En hors-production, ce sont les membres de l’équipe qui s’occupe de développer pour les applications fournisseuses comme pour les applications clientes de type projet. </a:t>
            </a:r>
            <a:r>
              <a:rPr lang="fr-FR" sz="1000" dirty="0" smtClean="0">
                <a:latin typeface="Calibri" panose="020F0502020204030204" pitchFamily="34" charset="0"/>
              </a:rPr>
              <a:t>Il </a:t>
            </a:r>
            <a:r>
              <a:rPr lang="fr-FR" sz="1000" dirty="0">
                <a:latin typeface="Calibri" panose="020F0502020204030204" pitchFamily="34" charset="0"/>
              </a:rPr>
              <a:t>n’y a pas de </a:t>
            </a:r>
            <a:r>
              <a:rPr lang="fr-FR" sz="1000" dirty="0" err="1">
                <a:latin typeface="Calibri" panose="020F0502020204030204" pitchFamily="34" charset="0"/>
              </a:rPr>
              <a:t>datalab</a:t>
            </a:r>
            <a:r>
              <a:rPr lang="fr-FR" sz="1000" dirty="0">
                <a:latin typeface="Calibri" panose="020F0502020204030204" pitchFamily="34" charset="0"/>
              </a:rPr>
              <a:t> en environnement hors-production</a:t>
            </a:r>
            <a:r>
              <a:rPr lang="fr-FR" sz="1000" dirty="0" smtClean="0">
                <a:latin typeface="Calibri" panose="020F0502020204030204" pitchFamily="34" charset="0"/>
              </a:rPr>
              <a:t>.</a:t>
            </a:r>
          </a:p>
          <a:p>
            <a:endParaRPr lang="fr-FR" sz="1000" b="1" dirty="0" smtClean="0">
              <a:latin typeface="Calibri" panose="020F0502020204030204" pitchFamily="34" charset="0"/>
            </a:endParaRPr>
          </a:p>
          <a:p>
            <a:r>
              <a:rPr lang="fr-FR" sz="1000" b="1" dirty="0" smtClean="0">
                <a:latin typeface="Calibri" panose="020F0502020204030204" pitchFamily="34" charset="0"/>
              </a:rPr>
              <a:t>Utilisateurs </a:t>
            </a:r>
            <a:r>
              <a:rPr lang="fr-FR" sz="1000" b="1" dirty="0">
                <a:latin typeface="Calibri" panose="020F0502020204030204" pitchFamily="34" charset="0"/>
              </a:rPr>
              <a:t>Clients</a:t>
            </a:r>
          </a:p>
          <a:p>
            <a:r>
              <a:rPr lang="fr-FR" sz="1000" dirty="0">
                <a:latin typeface="Calibri" panose="020F0502020204030204" pitchFamily="34" charset="0"/>
              </a:rPr>
              <a:t> </a:t>
            </a:r>
          </a:p>
          <a:p>
            <a:r>
              <a:rPr lang="fr-FR" sz="1000" dirty="0">
                <a:latin typeface="Calibri" panose="020F0502020204030204" pitchFamily="34" charset="0"/>
              </a:rPr>
              <a:t>Les utilisateurs clients sont les utilisateurs qui visualisent des rapports basés sur des données exposées par les applications clientes de type projet ou </a:t>
            </a:r>
            <a:r>
              <a:rPr lang="fr-FR" sz="1000" dirty="0" err="1">
                <a:latin typeface="Calibri" panose="020F0502020204030204" pitchFamily="34" charset="0"/>
              </a:rPr>
              <a:t>datalab</a:t>
            </a:r>
            <a:r>
              <a:rPr lang="fr-FR" sz="1000" dirty="0">
                <a:latin typeface="Calibri" panose="020F0502020204030204" pitchFamily="34" charset="0"/>
              </a:rPr>
              <a:t>.</a:t>
            </a:r>
          </a:p>
        </p:txBody>
      </p:sp>
      <p:sp>
        <p:nvSpPr>
          <p:cNvPr id="178" name="Rectangle 177"/>
          <p:cNvSpPr/>
          <p:nvPr/>
        </p:nvSpPr>
        <p:spPr>
          <a:xfrm>
            <a:off x="19734" y="332656"/>
            <a:ext cx="7370356" cy="360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900" dirty="0" smtClean="0">
                <a:latin typeface="Calibri" panose="020F0502020204030204" pitchFamily="34" charset="0"/>
              </a:rPr>
              <a:t/>
            </a:r>
            <a:br>
              <a:rPr lang="fr-FR" sz="900" dirty="0" smtClean="0">
                <a:latin typeface="Calibri" panose="020F0502020204030204" pitchFamily="34" charset="0"/>
              </a:rPr>
            </a:br>
            <a:r>
              <a:rPr lang="fr-FR" sz="900" b="1" dirty="0">
                <a:latin typeface="Calibri" panose="020F0502020204030204" pitchFamily="34" charset="0"/>
              </a:rPr>
              <a:t>Groupe applicatif</a:t>
            </a:r>
          </a:p>
          <a:p>
            <a:endParaRPr lang="fr-FR" sz="900" b="1" dirty="0" smtClean="0">
              <a:latin typeface="Calibri" panose="020F0502020204030204" pitchFamily="34" charset="0"/>
            </a:endParaRPr>
          </a:p>
          <a:p>
            <a:r>
              <a:rPr lang="fr-FR" sz="900" dirty="0">
                <a:latin typeface="Calibri" panose="020F0502020204030204" pitchFamily="34" charset="0"/>
              </a:rPr>
              <a:t>Les utilisateurs nominatifs n’ont aucun accès « direct » aux sources de données exposées par les applications. </a:t>
            </a:r>
          </a:p>
          <a:p>
            <a:r>
              <a:rPr lang="fr-FR" sz="900" dirty="0">
                <a:latin typeface="Calibri" panose="020F0502020204030204" pitchFamily="34" charset="0"/>
              </a:rPr>
              <a:t>Au lieu de cela, ils appartiennent à un groupe qui correspond à leur espace applicatif. Ce groupe est appelé groupe applicatif.</a:t>
            </a:r>
          </a:p>
          <a:p>
            <a:r>
              <a:rPr lang="fr-FR" sz="900" dirty="0">
                <a:latin typeface="Calibri" panose="020F0502020204030204" pitchFamily="34" charset="0"/>
              </a:rPr>
              <a:t>Les groupes applicatifs sont des groupes définis dans l’annuaire LDAP dédié au cluster </a:t>
            </a:r>
            <a:r>
              <a:rPr lang="fr-FR" sz="900" dirty="0" err="1">
                <a:latin typeface="Calibri" panose="020F0502020204030204" pitchFamily="34" charset="0"/>
              </a:rPr>
              <a:t>Hadoop</a:t>
            </a:r>
            <a:r>
              <a:rPr lang="fr-FR" sz="900" dirty="0">
                <a:latin typeface="Calibri" panose="020F0502020204030204" pitchFamily="34" charset="0"/>
              </a:rPr>
              <a:t> et créés lors de la création de l’espace applicatif.</a:t>
            </a:r>
          </a:p>
          <a:p>
            <a:r>
              <a:rPr lang="fr-FR" sz="900" dirty="0">
                <a:latin typeface="Calibri" panose="020F0502020204030204" pitchFamily="34" charset="0"/>
              </a:rPr>
              <a:t>Seuls les groupes applicatifs ont accès en lecture aux données exposées par les applications et ce conformément à la matrice des droits définie par le CS BI</a:t>
            </a:r>
            <a:r>
              <a:rPr lang="fr-FR" sz="900" dirty="0" smtClean="0">
                <a:latin typeface="Calibri" panose="020F0502020204030204" pitchFamily="34" charset="0"/>
              </a:rPr>
              <a:t>.</a:t>
            </a:r>
          </a:p>
          <a:p>
            <a:endParaRPr lang="fr-FR" sz="900" dirty="0">
              <a:latin typeface="Calibri" panose="020F0502020204030204" pitchFamily="34" charset="0"/>
            </a:endParaRPr>
          </a:p>
          <a:p>
            <a:r>
              <a:rPr lang="fr-FR" sz="900" dirty="0">
                <a:latin typeface="Calibri" panose="020F0502020204030204" pitchFamily="34" charset="0"/>
              </a:rPr>
              <a:t>Il existe deux types de groupes applicatifs :</a:t>
            </a:r>
          </a:p>
          <a:p>
            <a:pPr marL="171450" lvl="0" indent="-171450">
              <a:buFont typeface="Arial" panose="020B0604020202020204" pitchFamily="34" charset="0"/>
              <a:buChar char="•"/>
            </a:pPr>
            <a:r>
              <a:rPr lang="fr-FR" sz="900" dirty="0">
                <a:latin typeface="Calibri" panose="020F0502020204030204" pitchFamily="34" charset="0"/>
              </a:rPr>
              <a:t>Les groupes applicatifs MOE</a:t>
            </a:r>
          </a:p>
          <a:p>
            <a:pPr marL="171450" lvl="0" indent="-171450">
              <a:buFont typeface="Arial" panose="020B0604020202020204" pitchFamily="34" charset="0"/>
              <a:buChar char="•"/>
            </a:pPr>
            <a:r>
              <a:rPr lang="fr-FR" sz="900" dirty="0">
                <a:latin typeface="Calibri" panose="020F0502020204030204" pitchFamily="34" charset="0"/>
              </a:rPr>
              <a:t>Les groupes applicatifs CLIENT</a:t>
            </a:r>
          </a:p>
          <a:p>
            <a:r>
              <a:rPr lang="fr-FR" sz="900" dirty="0">
                <a:latin typeface="Calibri" panose="020F0502020204030204" pitchFamily="34" charset="0"/>
              </a:rPr>
              <a:t> </a:t>
            </a:r>
          </a:p>
          <a:p>
            <a:r>
              <a:rPr lang="fr-FR" sz="900" dirty="0">
                <a:latin typeface="Calibri" panose="020F0502020204030204" pitchFamily="34" charset="0"/>
              </a:rPr>
              <a:t>Le groupe applicatif MOE est dédié aux utilisateurs membres de la MOE du projet/</a:t>
            </a:r>
            <a:r>
              <a:rPr lang="fr-FR" sz="900" dirty="0" err="1">
                <a:latin typeface="Calibri" panose="020F0502020204030204" pitchFamily="34" charset="0"/>
              </a:rPr>
              <a:t>datalab</a:t>
            </a:r>
            <a:r>
              <a:rPr lang="fr-FR" sz="900" dirty="0">
                <a:latin typeface="Calibri" panose="020F0502020204030204" pitchFamily="34" charset="0"/>
              </a:rPr>
              <a:t>. </a:t>
            </a:r>
          </a:p>
          <a:p>
            <a:pPr lvl="0"/>
            <a:r>
              <a:rPr lang="fr-FR" sz="900" dirty="0">
                <a:latin typeface="Calibri" panose="020F0502020204030204" pitchFamily="34" charset="0"/>
              </a:rPr>
              <a:t>En environnement hors-</a:t>
            </a:r>
            <a:r>
              <a:rPr lang="fr-FR" sz="900" dirty="0" err="1">
                <a:latin typeface="Calibri" panose="020F0502020204030204" pitchFamily="34" charset="0"/>
              </a:rPr>
              <a:t>prod</a:t>
            </a:r>
            <a:r>
              <a:rPr lang="fr-FR" sz="900" dirty="0">
                <a:latin typeface="Calibri" panose="020F0502020204030204" pitchFamily="34" charset="0"/>
              </a:rPr>
              <a:t>, la MOE appartient à ce groupe. </a:t>
            </a:r>
          </a:p>
          <a:p>
            <a:pPr lvl="0"/>
            <a:r>
              <a:rPr lang="fr-FR" sz="900" dirty="0">
                <a:latin typeface="Calibri" panose="020F0502020204030204" pitchFamily="34" charset="0"/>
              </a:rPr>
              <a:t>En environnement de </a:t>
            </a:r>
            <a:r>
              <a:rPr lang="fr-FR" sz="900" dirty="0" err="1">
                <a:latin typeface="Calibri" panose="020F0502020204030204" pitchFamily="34" charset="0"/>
              </a:rPr>
              <a:t>prod</a:t>
            </a:r>
            <a:endParaRPr lang="fr-FR" sz="900" dirty="0">
              <a:latin typeface="Calibri" panose="020F0502020204030204" pitchFamily="34" charset="0"/>
            </a:endParaRPr>
          </a:p>
          <a:p>
            <a:pPr marL="171450" indent="-171450">
              <a:buFont typeface="Arial" panose="020B0604020202020204" pitchFamily="34" charset="0"/>
              <a:buChar char="•"/>
            </a:pPr>
            <a:r>
              <a:rPr lang="fr-FR" sz="900" dirty="0">
                <a:latin typeface="Calibri" panose="020F0502020204030204" pitchFamily="34" charset="0"/>
              </a:rPr>
              <a:t>Avant le T3, la MOE du projet appartient à ce groupe</a:t>
            </a:r>
          </a:p>
          <a:p>
            <a:pPr marL="171450" indent="-171450">
              <a:buFont typeface="Arial" panose="020B0604020202020204" pitchFamily="34" charset="0"/>
              <a:buChar char="•"/>
            </a:pPr>
            <a:r>
              <a:rPr lang="fr-FR" sz="900" dirty="0">
                <a:latin typeface="Calibri" panose="020F0502020204030204" pitchFamily="34" charset="0"/>
              </a:rPr>
              <a:t>Après le T3, l’organisme responsable de la maintenance applicative appartient à ce groupe.</a:t>
            </a:r>
          </a:p>
          <a:p>
            <a:r>
              <a:rPr lang="fr-FR" sz="900" dirty="0">
                <a:latin typeface="Calibri" panose="020F0502020204030204" pitchFamily="34" charset="0"/>
              </a:rPr>
              <a:t> </a:t>
            </a:r>
          </a:p>
          <a:p>
            <a:r>
              <a:rPr lang="fr-FR" sz="900" dirty="0">
                <a:latin typeface="Calibri" panose="020F0502020204030204" pitchFamily="34" charset="0"/>
              </a:rPr>
              <a:t>Le groupe applicatif CLIENT (facultatif) est dédié aux utilisateurs finaux du projet/</a:t>
            </a:r>
            <a:r>
              <a:rPr lang="fr-FR" sz="900" dirty="0" err="1">
                <a:latin typeface="Calibri" panose="020F0502020204030204" pitchFamily="34" charset="0"/>
              </a:rPr>
              <a:t>datalab</a:t>
            </a:r>
            <a:r>
              <a:rPr lang="fr-FR" sz="900" dirty="0">
                <a:latin typeface="Calibri" panose="020F0502020204030204" pitchFamily="34" charset="0"/>
              </a:rPr>
              <a:t>. Il permet à ces utilisateurs d’accéder aux données </a:t>
            </a:r>
            <a:r>
              <a:rPr lang="fr-FR" sz="900" dirty="0" err="1">
                <a:latin typeface="Calibri" panose="020F0502020204030204" pitchFamily="34" charset="0"/>
              </a:rPr>
              <a:t>agrégrées</a:t>
            </a:r>
            <a:r>
              <a:rPr lang="fr-FR" sz="900" dirty="0">
                <a:latin typeface="Calibri" panose="020F0502020204030204" pitchFamily="34" charset="0"/>
              </a:rPr>
              <a:t>/calculées par le projet/</a:t>
            </a:r>
            <a:r>
              <a:rPr lang="fr-FR" sz="900" dirty="0" err="1">
                <a:latin typeface="Calibri" panose="020F0502020204030204" pitchFamily="34" charset="0"/>
              </a:rPr>
              <a:t>datalab</a:t>
            </a:r>
            <a:r>
              <a:rPr lang="fr-FR" sz="900" dirty="0">
                <a:latin typeface="Calibri" panose="020F0502020204030204" pitchFamily="34" charset="0"/>
              </a:rPr>
              <a:t>.</a:t>
            </a:r>
          </a:p>
          <a:p>
            <a:endParaRPr lang="fr-FR" sz="900" dirty="0">
              <a:latin typeface="Calibri" panose="020F0502020204030204" pitchFamily="34" charset="0"/>
            </a:endParaRPr>
          </a:p>
        </p:txBody>
      </p:sp>
      <p:sp>
        <p:nvSpPr>
          <p:cNvPr id="48" name="Rectangle 47"/>
          <p:cNvSpPr/>
          <p:nvPr/>
        </p:nvSpPr>
        <p:spPr>
          <a:xfrm>
            <a:off x="146925" y="6165304"/>
            <a:ext cx="3168352" cy="6549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400" b="1" dirty="0">
                <a:latin typeface="Calibri" panose="020F0502020204030204" pitchFamily="34" charset="0"/>
              </a:rPr>
              <a:t>Utilisateur </a:t>
            </a:r>
            <a:r>
              <a:rPr lang="fr-FR" sz="1400" b="1" dirty="0" smtClean="0">
                <a:latin typeface="Calibri" panose="020F0502020204030204" pitchFamily="34" charset="0"/>
              </a:rPr>
              <a:t>de déploiement : </a:t>
            </a:r>
          </a:p>
          <a:p>
            <a:r>
              <a:rPr lang="fr-FR" sz="1400" dirty="0" smtClean="0">
                <a:latin typeface="Calibri" panose="020F0502020204030204" pitchFamily="34" charset="0"/>
              </a:rPr>
              <a:t>op&lt;id-</a:t>
            </a:r>
            <a:r>
              <a:rPr lang="fr-FR" sz="1400" dirty="0" err="1" smtClean="0">
                <a:latin typeface="Calibri" panose="020F0502020204030204" pitchFamily="34" charset="0"/>
              </a:rPr>
              <a:t>app</a:t>
            </a:r>
            <a:r>
              <a:rPr lang="fr-FR" sz="1400" dirty="0" smtClean="0">
                <a:latin typeface="Calibri" panose="020F0502020204030204" pitchFamily="34" charset="0"/>
              </a:rPr>
              <a:t>&gt;</a:t>
            </a:r>
            <a:r>
              <a:rPr lang="fr-FR" sz="1400" dirty="0" err="1" smtClean="0">
                <a:latin typeface="Calibri" panose="020F0502020204030204" pitchFamily="34" charset="0"/>
              </a:rPr>
              <a:t>app</a:t>
            </a:r>
            <a:r>
              <a:rPr lang="fr-FR" sz="1400" dirty="0" smtClean="0">
                <a:latin typeface="Calibri" panose="020F0502020204030204" pitchFamily="34" charset="0"/>
              </a:rPr>
              <a:t> </a:t>
            </a:r>
          </a:p>
        </p:txBody>
      </p:sp>
      <p:sp>
        <p:nvSpPr>
          <p:cNvPr id="49" name="Rectangle 48"/>
          <p:cNvSpPr/>
          <p:nvPr/>
        </p:nvSpPr>
        <p:spPr>
          <a:xfrm>
            <a:off x="107504" y="5455018"/>
            <a:ext cx="5472608" cy="13681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000" b="1" dirty="0" smtClean="0">
                <a:latin typeface="Calibri" panose="020F0502020204030204" pitchFamily="34" charset="0"/>
              </a:rPr>
              <a:t>Utilisateur de déploiement : </a:t>
            </a:r>
          </a:p>
          <a:p>
            <a:endParaRPr lang="fr-FR" sz="1000" b="1" dirty="0" smtClean="0">
              <a:latin typeface="Calibri" panose="020F0502020204030204" pitchFamily="34" charset="0"/>
            </a:endParaRPr>
          </a:p>
          <a:p>
            <a:r>
              <a:rPr lang="fr-FR" sz="1000" dirty="0" smtClean="0">
                <a:latin typeface="Calibri" panose="020F0502020204030204" pitchFamily="34" charset="0"/>
              </a:rPr>
              <a:t>Ce sont les utilisateurs (locaux) utilisés pour déposer le colis applicatif et c’est aussi l’utilisateur utilisé pour déployer le colis. C’est-à-dire pousser le colis sur HDFS (il doit donc avoir une </a:t>
            </a:r>
            <a:r>
              <a:rPr lang="fr-FR" sz="1000" dirty="0" err="1" smtClean="0">
                <a:latin typeface="Calibri" panose="020F0502020204030204" pitchFamily="34" charset="0"/>
              </a:rPr>
              <a:t>keytab</a:t>
            </a:r>
            <a:r>
              <a:rPr lang="fr-FR" sz="1000" dirty="0" smtClean="0">
                <a:latin typeface="Calibri" panose="020F0502020204030204" pitchFamily="34" charset="0"/>
              </a:rPr>
              <a:t>) et lancer les workflows </a:t>
            </a:r>
            <a:r>
              <a:rPr lang="fr-FR" sz="1000" dirty="0" err="1" smtClean="0">
                <a:latin typeface="Calibri" panose="020F0502020204030204" pitchFamily="34" charset="0"/>
              </a:rPr>
              <a:t>Oozie</a:t>
            </a:r>
            <a:r>
              <a:rPr lang="fr-FR" sz="1000" dirty="0" smtClean="0">
                <a:latin typeface="Calibri" panose="020F0502020204030204" pitchFamily="34" charset="0"/>
              </a:rPr>
              <a:t> sous l’utilisateur applicatif. Ces utilisateurs sont supposés exister uniquement sur les serveurs de déploiement (</a:t>
            </a:r>
            <a:r>
              <a:rPr lang="fr-FR" sz="1000" dirty="0" err="1" smtClean="0">
                <a:latin typeface="Calibri" panose="020F0502020204030204" pitchFamily="34" charset="0"/>
              </a:rPr>
              <a:t>Edge</a:t>
            </a:r>
            <a:r>
              <a:rPr lang="fr-FR" sz="1000" dirty="0" smtClean="0">
                <a:latin typeface="Calibri" panose="020F0502020204030204" pitchFamily="34" charset="0"/>
              </a:rPr>
              <a:t> data pour le HP) et ADM03 pour la </a:t>
            </a:r>
            <a:r>
              <a:rPr lang="fr-FR" sz="1000" dirty="0" err="1" smtClean="0">
                <a:latin typeface="Calibri" panose="020F0502020204030204" pitchFamily="34" charset="0"/>
              </a:rPr>
              <a:t>prod</a:t>
            </a:r>
            <a:r>
              <a:rPr lang="fr-FR" sz="1000" dirty="0" smtClean="0">
                <a:latin typeface="Calibri" panose="020F0502020204030204" pitchFamily="34" charset="0"/>
              </a:rPr>
              <a:t>.</a:t>
            </a:r>
          </a:p>
          <a:p>
            <a:endParaRPr lang="fr-FR" sz="1000" dirty="0">
              <a:latin typeface="Calibri" panose="020F0502020204030204" pitchFamily="34" charset="0"/>
            </a:endParaRPr>
          </a:p>
          <a:p>
            <a:endParaRPr lang="fr-FR" sz="1000" dirty="0">
              <a:latin typeface="Calibri" panose="020F0502020204030204" pitchFamily="34" charset="0"/>
            </a:endParaRPr>
          </a:p>
        </p:txBody>
      </p:sp>
    </p:spTree>
    <p:extLst>
      <p:ext uri="{BB962C8B-B14F-4D97-AF65-F5344CB8AC3E}">
        <p14:creationId xmlns:p14="http://schemas.microsoft.com/office/powerpoint/2010/main" val="29093835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childTnLst>
              </p:cTn>
              <p:nextCondLst>
                <p:cond evt="onClick" delay="0">
                  <p:tgtEl>
                    <p:spTgt spid="5"/>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9"/>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0"/>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17" restart="whenNotActive" fill="hold" evtFilter="cancelBubble" nodeType="interactiveSeq">
                <p:stCondLst>
                  <p:cond evt="onClick" delay="0">
                    <p:tgtEl>
                      <p:spTgt spid="181"/>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7"/>
                                        </p:tgtEl>
                                        <p:attrNameLst>
                                          <p:attrName>style.visibility</p:attrName>
                                        </p:attrNameLst>
                                      </p:cBhvr>
                                      <p:to>
                                        <p:strVal val="visible"/>
                                      </p:to>
                                    </p:set>
                                  </p:childTnLst>
                                </p:cTn>
                              </p:par>
                            </p:childTnLst>
                          </p:cTn>
                        </p:par>
                      </p:childTnLst>
                    </p:cTn>
                  </p:par>
                </p:childTnLst>
              </p:cTn>
              <p:nextCondLst>
                <p:cond evt="onClick" delay="0">
                  <p:tgtEl>
                    <p:spTgt spid="181"/>
                  </p:tgtEl>
                </p:cond>
              </p:nextCondLst>
            </p:seq>
            <p:seq concurrent="1" nextAc="seek">
              <p:cTn id="22" restart="whenNotActive" fill="hold" evtFilter="cancelBubble" nodeType="interactiveSeq">
                <p:stCondLst>
                  <p:cond evt="onClick" delay="0">
                    <p:tgtEl>
                      <p:spTgt spid="179"/>
                    </p:tgtEl>
                  </p:cond>
                </p:stCondLst>
                <p:endSync evt="end" delay="0">
                  <p:rtn val="all"/>
                </p:endSync>
                <p:childTnLst>
                  <p:par>
                    <p:cTn id="23" fill="hold">
                      <p:stCondLst>
                        <p:cond delay="0"/>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9"/>
                                        </p:tgtEl>
                                        <p:attrNameLst>
                                          <p:attrName>style.visibility</p:attrName>
                                        </p:attrNameLst>
                                      </p:cBhvr>
                                      <p:to>
                                        <p:strVal val="hidden"/>
                                      </p:to>
                                    </p:set>
                                  </p:childTnLst>
                                </p:cTn>
                              </p:par>
                            </p:childTnLst>
                          </p:cTn>
                        </p:par>
                      </p:childTnLst>
                    </p:cTn>
                  </p:par>
                </p:childTnLst>
              </p:cTn>
              <p:nextCondLst>
                <p:cond evt="onClick" delay="0">
                  <p:tgtEl>
                    <p:spTgt spid="179"/>
                  </p:tgtEl>
                </p:cond>
              </p:nextCondLst>
            </p:seq>
            <p:seq concurrent="1" nextAc="seek">
              <p:cTn id="27" restart="whenNotActive" fill="hold" evtFilter="cancelBubble" nodeType="interactiveSeq">
                <p:stCondLst>
                  <p:cond evt="onClick" delay="0">
                    <p:tgtEl>
                      <p:spTgt spid="178"/>
                    </p:tgtEl>
                  </p:cond>
                </p:stCondLst>
                <p:endSync evt="end" delay="0">
                  <p:rtn val="all"/>
                </p:endSync>
                <p:childTnLst>
                  <p:par>
                    <p:cTn id="28" fill="hold">
                      <p:stCondLst>
                        <p:cond delay="0"/>
                      </p:stCondLst>
                      <p:childTnLst>
                        <p:par>
                          <p:cTn id="29" fill="hold">
                            <p:stCondLst>
                              <p:cond delay="0"/>
                            </p:stCondLst>
                            <p:childTnLst>
                              <p:par>
                                <p:cTn id="30" presetID="1" presetClass="exit" presetSubtype="0" fill="hold" grpId="4" nodeType="clickEffect">
                                  <p:stCondLst>
                                    <p:cond delay="0"/>
                                  </p:stCondLst>
                                  <p:childTnLst>
                                    <p:set>
                                      <p:cBhvr>
                                        <p:cTn id="31" dur="1" fill="hold">
                                          <p:stCondLst>
                                            <p:cond delay="0"/>
                                          </p:stCondLst>
                                        </p:cTn>
                                        <p:tgtEl>
                                          <p:spTgt spid="178"/>
                                        </p:tgtEl>
                                        <p:attrNameLst>
                                          <p:attrName>style.visibility</p:attrName>
                                        </p:attrNameLst>
                                      </p:cBhvr>
                                      <p:to>
                                        <p:strVal val="hidden"/>
                                      </p:to>
                                    </p:set>
                                  </p:childTnLst>
                                </p:cTn>
                              </p:par>
                            </p:childTnLst>
                          </p:cTn>
                        </p:par>
                      </p:childTnLst>
                    </p:cTn>
                  </p:par>
                </p:childTnLst>
              </p:cTn>
              <p:nextCondLst>
                <p:cond evt="onClick" delay="0">
                  <p:tgtEl>
                    <p:spTgt spid="178"/>
                  </p:tgtEl>
                </p:cond>
              </p:nextCondLst>
            </p:seq>
            <p:seq concurrent="1" nextAc="seek">
              <p:cTn id="32" restart="whenNotActive" fill="hold" evtFilter="cancelBubble" nodeType="interactiveSeq">
                <p:stCondLst>
                  <p:cond evt="onClick" delay="0">
                    <p:tgtEl>
                      <p:spTgt spid="180"/>
                    </p:tgtEl>
                  </p:cond>
                </p:stCondLst>
                <p:endSync evt="end" delay="0">
                  <p:rtn val="all"/>
                </p:endSync>
                <p:childTnLst>
                  <p:par>
                    <p:cTn id="33" fill="hold">
                      <p:stCondLst>
                        <p:cond delay="0"/>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80"/>
                                        </p:tgtEl>
                                        <p:attrNameLst>
                                          <p:attrName>style.visibility</p:attrName>
                                        </p:attrNameLst>
                                      </p:cBhvr>
                                      <p:to>
                                        <p:strVal val="hidden"/>
                                      </p:to>
                                    </p:set>
                                  </p:childTnLst>
                                </p:cTn>
                              </p:par>
                            </p:childTnLst>
                          </p:cTn>
                        </p:par>
                      </p:childTnLst>
                    </p:cTn>
                  </p:par>
                </p:childTnLst>
              </p:cTn>
              <p:nextCondLst>
                <p:cond evt="onClick" delay="0">
                  <p:tgtEl>
                    <p:spTgt spid="180"/>
                  </p:tgtEl>
                </p:cond>
              </p:nextCondLst>
            </p:seq>
            <p:seq concurrent="1" nextAc="seek">
              <p:cTn id="37" restart="whenNotActive" fill="hold" evtFilter="cancelBubble" nodeType="interactiveSeq">
                <p:stCondLst>
                  <p:cond evt="onClick" delay="0">
                    <p:tgtEl>
                      <p:spTgt spid="177"/>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77"/>
                                        </p:tgtEl>
                                        <p:attrNameLst>
                                          <p:attrName>style.visibility</p:attrName>
                                        </p:attrNameLst>
                                      </p:cBhvr>
                                      <p:to>
                                        <p:strVal val="hidden"/>
                                      </p:to>
                                    </p:set>
                                  </p:childTnLst>
                                </p:cTn>
                              </p:par>
                            </p:childTnLst>
                          </p:cTn>
                        </p:par>
                      </p:childTnLst>
                    </p:cTn>
                  </p:par>
                </p:childTnLst>
              </p:cTn>
              <p:nextCondLst>
                <p:cond evt="onClick" delay="0">
                  <p:tgtEl>
                    <p:spTgt spid="177"/>
                  </p:tgtEl>
                </p:cond>
              </p:nextCondLst>
            </p:seq>
            <p:seq concurrent="1" nextAc="seek">
              <p:cTn id="42" restart="whenNotActive" fill="hold" evtFilter="cancelBubble" nodeType="interactiveSeq">
                <p:stCondLst>
                  <p:cond evt="onClick" delay="0">
                    <p:tgtEl>
                      <p:spTgt spid="48"/>
                    </p:tgtEl>
                  </p:cond>
                </p:stCondLst>
                <p:endSync evt="end" delay="0">
                  <p:rtn val="all"/>
                </p:endSync>
                <p:childTnLst>
                  <p:par>
                    <p:cTn id="43" fill="hold">
                      <p:stCondLst>
                        <p:cond delay="0"/>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childTnLst>
              </p:cTn>
              <p:nextCondLst>
                <p:cond evt="onClick" delay="0">
                  <p:tgtEl>
                    <p:spTgt spid="48"/>
                  </p:tgtEl>
                </p:cond>
              </p:nextCondLst>
            </p:seq>
            <p:seq concurrent="1" nextAc="seek">
              <p:cTn id="47" restart="whenNotActive" fill="hold" evtFilter="cancelBubble" nodeType="interactiveSeq">
                <p:stCondLst>
                  <p:cond evt="onClick" delay="0">
                    <p:tgtEl>
                      <p:spTgt spid="49"/>
                    </p:tgtEl>
                  </p:cond>
                </p:stCondLst>
                <p:endSync evt="end" delay="0">
                  <p:rtn val="all"/>
                </p:endSync>
                <p:childTnLst>
                  <p:par>
                    <p:cTn id="48" fill="hold">
                      <p:stCondLst>
                        <p:cond delay="0"/>
                      </p:stCondLst>
                      <p:childTnLst>
                        <p:par>
                          <p:cTn id="49" fill="hold">
                            <p:stCondLst>
                              <p:cond delay="0"/>
                            </p:stCondLst>
                            <p:childTnLst>
                              <p:par>
                                <p:cTn id="50" presetID="1" presetClass="exit" presetSubtype="0" fill="hold" grpId="2" nodeType="clickEffect">
                                  <p:stCondLst>
                                    <p:cond delay="0"/>
                                  </p:stCondLst>
                                  <p:childTnLst>
                                    <p:set>
                                      <p:cBhvr>
                                        <p:cTn id="51" dur="1" fill="hold">
                                          <p:stCondLst>
                                            <p:cond delay="0"/>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177" grpId="0" animBg="1"/>
      <p:bldP spid="177" grpId="1" animBg="1"/>
      <p:bldP spid="179" grpId="0" animBg="1"/>
      <p:bldP spid="179" grpId="1" animBg="1"/>
      <p:bldP spid="180" grpId="0" animBg="1"/>
      <p:bldP spid="180" grpId="1" animBg="1"/>
      <p:bldP spid="178" grpId="0" animBg="1"/>
      <p:bldP spid="178" grpId="4" animBg="1"/>
      <p:bldP spid="49" grpId="1" animBg="1"/>
      <p:bldP spid="49"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075" y="908720"/>
            <a:ext cx="118966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Metrics</a:t>
            </a:r>
            <a:endParaRPr lang="fr-FR" dirty="0" smtClean="0"/>
          </a:p>
          <a:p>
            <a:pPr algn="ctr"/>
            <a:r>
              <a:rPr lang="fr-FR" dirty="0" smtClean="0"/>
              <a:t>Monitor</a:t>
            </a:r>
            <a:endParaRPr lang="fr-FR" dirty="0"/>
          </a:p>
        </p:txBody>
      </p:sp>
      <p:sp>
        <p:nvSpPr>
          <p:cNvPr id="3" name="Rectangle 2"/>
          <p:cNvSpPr/>
          <p:nvPr/>
        </p:nvSpPr>
        <p:spPr>
          <a:xfrm>
            <a:off x="1078075" y="3286145"/>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r>
              <a:rPr lang="fr-FR" dirty="0" smtClean="0"/>
              <a:t> Agent</a:t>
            </a:r>
            <a:endParaRPr lang="fr-FR" dirty="0"/>
          </a:p>
        </p:txBody>
      </p:sp>
      <p:sp>
        <p:nvSpPr>
          <p:cNvPr id="4" name="Rectangle 3"/>
          <p:cNvSpPr/>
          <p:nvPr/>
        </p:nvSpPr>
        <p:spPr>
          <a:xfrm>
            <a:off x="1101837" y="2062009"/>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Hadoop</a:t>
            </a:r>
            <a:r>
              <a:rPr lang="fr-FR" dirty="0" smtClean="0"/>
              <a:t> </a:t>
            </a:r>
            <a:r>
              <a:rPr lang="fr-FR" dirty="0" err="1" smtClean="0"/>
              <a:t>Sink</a:t>
            </a:r>
            <a:endParaRPr lang="fr-FR" dirty="0"/>
          </a:p>
        </p:txBody>
      </p:sp>
      <p:sp>
        <p:nvSpPr>
          <p:cNvPr id="5" name="ZoneTexte 4"/>
          <p:cNvSpPr txBox="1"/>
          <p:nvPr/>
        </p:nvSpPr>
        <p:spPr>
          <a:xfrm>
            <a:off x="789876" y="1503638"/>
            <a:ext cx="1872208" cy="2616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r-FR" sz="1100" dirty="0" smtClean="0"/>
              <a:t>Système (RAM, CPU…)</a:t>
            </a:r>
            <a:endParaRPr lang="fr-FR" sz="1100" dirty="0"/>
          </a:p>
        </p:txBody>
      </p:sp>
      <p:sp>
        <p:nvSpPr>
          <p:cNvPr id="6" name="ZoneTexte 5"/>
          <p:cNvSpPr txBox="1"/>
          <p:nvPr/>
        </p:nvSpPr>
        <p:spPr>
          <a:xfrm>
            <a:off x="741797" y="2638073"/>
            <a:ext cx="1872208" cy="2616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r-FR" sz="1100" dirty="0" smtClean="0"/>
              <a:t>Vue par composant</a:t>
            </a:r>
            <a:endParaRPr lang="fr-FR" sz="1100" dirty="0"/>
          </a:p>
        </p:txBody>
      </p:sp>
      <p:sp>
        <p:nvSpPr>
          <p:cNvPr id="7" name="ZoneTexte 6"/>
          <p:cNvSpPr txBox="1"/>
          <p:nvPr/>
        </p:nvSpPr>
        <p:spPr>
          <a:xfrm>
            <a:off x="683568" y="3862209"/>
            <a:ext cx="1872208" cy="43088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r-FR" sz="1100" dirty="0" smtClean="0"/>
              <a:t>Gère le serveur (</a:t>
            </a:r>
            <a:r>
              <a:rPr lang="fr-FR" sz="1100" dirty="0" err="1" smtClean="0"/>
              <a:t>Rest</a:t>
            </a:r>
            <a:r>
              <a:rPr lang="fr-FR" sz="1100" dirty="0" smtClean="0"/>
              <a:t> API démarrage…)</a:t>
            </a:r>
            <a:endParaRPr lang="fr-FR" sz="1100" dirty="0"/>
          </a:p>
        </p:txBody>
      </p:sp>
      <p:sp>
        <p:nvSpPr>
          <p:cNvPr id="8" name="ZoneTexte 7"/>
          <p:cNvSpPr txBox="1"/>
          <p:nvPr/>
        </p:nvSpPr>
        <p:spPr>
          <a:xfrm>
            <a:off x="795237" y="161821"/>
            <a:ext cx="18187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fr-FR" dirty="0" smtClean="0"/>
              <a:t>Autres Serveurs</a:t>
            </a:r>
            <a:endParaRPr lang="fr-FR" dirty="0"/>
          </a:p>
        </p:txBody>
      </p:sp>
      <p:sp>
        <p:nvSpPr>
          <p:cNvPr id="9" name="Rectangle 8"/>
          <p:cNvSpPr/>
          <p:nvPr/>
        </p:nvSpPr>
        <p:spPr>
          <a:xfrm>
            <a:off x="6524645" y="90872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Metrics</a:t>
            </a:r>
            <a:endParaRPr lang="fr-FR" dirty="0" smtClean="0"/>
          </a:p>
          <a:p>
            <a:pPr algn="ctr"/>
            <a:r>
              <a:rPr lang="fr-FR" dirty="0" smtClean="0"/>
              <a:t>Collector</a:t>
            </a:r>
            <a:endParaRPr lang="fr-FR" dirty="0"/>
          </a:p>
        </p:txBody>
      </p:sp>
      <p:sp>
        <p:nvSpPr>
          <p:cNvPr id="10" name="Rectangle 9"/>
          <p:cNvSpPr/>
          <p:nvPr/>
        </p:nvSpPr>
        <p:spPr>
          <a:xfrm>
            <a:off x="6487104" y="328498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r>
              <a:rPr lang="fr-FR" dirty="0" smtClean="0"/>
              <a:t> Server</a:t>
            </a:r>
            <a:endParaRPr lang="fr-FR" dirty="0"/>
          </a:p>
        </p:txBody>
      </p:sp>
      <p:sp>
        <p:nvSpPr>
          <p:cNvPr id="15" name="ZoneTexte 14"/>
          <p:cNvSpPr txBox="1"/>
          <p:nvPr/>
        </p:nvSpPr>
        <p:spPr>
          <a:xfrm>
            <a:off x="6135327" y="193353"/>
            <a:ext cx="17764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fr-FR" dirty="0" smtClean="0"/>
              <a:t>Serveur </a:t>
            </a:r>
            <a:r>
              <a:rPr lang="fr-FR" dirty="0" err="1" smtClean="0"/>
              <a:t>Ambari</a:t>
            </a:r>
            <a:endParaRPr lang="fr-FR" dirty="0"/>
          </a:p>
        </p:txBody>
      </p:sp>
      <p:cxnSp>
        <p:nvCxnSpPr>
          <p:cNvPr id="17" name="Connecteur droit avec flèche 16"/>
          <p:cNvCxnSpPr>
            <a:stCxn id="2" idx="3"/>
            <a:endCxn id="9" idx="1"/>
          </p:cNvCxnSpPr>
          <p:nvPr/>
        </p:nvCxnSpPr>
        <p:spPr>
          <a:xfrm>
            <a:off x="2267744" y="1196752"/>
            <a:ext cx="425690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4" idx="3"/>
            <a:endCxn id="9" idx="1"/>
          </p:cNvCxnSpPr>
          <p:nvPr/>
        </p:nvCxnSpPr>
        <p:spPr>
          <a:xfrm flipV="1">
            <a:off x="2253965" y="1196752"/>
            <a:ext cx="4270680" cy="11532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3" idx="3"/>
            <a:endCxn id="10" idx="1"/>
          </p:cNvCxnSpPr>
          <p:nvPr/>
        </p:nvCxnSpPr>
        <p:spPr>
          <a:xfrm flipV="1">
            <a:off x="2230203" y="3573016"/>
            <a:ext cx="4256901" cy="11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5536" y="908720"/>
            <a:ext cx="288032"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Ambari</a:t>
            </a:r>
            <a:endParaRPr lang="fr-FR" sz="1100" dirty="0" smtClean="0"/>
          </a:p>
          <a:p>
            <a:pPr algn="ctr"/>
            <a:r>
              <a:rPr lang="fr-FR" sz="1100" dirty="0" smtClean="0"/>
              <a:t> </a:t>
            </a:r>
            <a:r>
              <a:rPr lang="fr-FR" sz="1100" dirty="0" err="1" smtClean="0"/>
              <a:t>Metrics</a:t>
            </a:r>
            <a:endParaRPr lang="fr-FR" sz="1100" dirty="0"/>
          </a:p>
        </p:txBody>
      </p:sp>
    </p:spTree>
    <p:extLst>
      <p:ext uri="{BB962C8B-B14F-4D97-AF65-F5344CB8AC3E}">
        <p14:creationId xmlns:p14="http://schemas.microsoft.com/office/powerpoint/2010/main" val="4132857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795237" y="161821"/>
            <a:ext cx="18187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fr-FR" dirty="0" smtClean="0"/>
              <a:t>Autres Serveurs</a:t>
            </a:r>
            <a:endParaRPr lang="fr-FR" dirty="0"/>
          </a:p>
        </p:txBody>
      </p:sp>
      <p:sp>
        <p:nvSpPr>
          <p:cNvPr id="15" name="ZoneTexte 14"/>
          <p:cNvSpPr txBox="1"/>
          <p:nvPr/>
        </p:nvSpPr>
        <p:spPr>
          <a:xfrm>
            <a:off x="6135327" y="193353"/>
            <a:ext cx="17764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fr-FR" dirty="0" smtClean="0"/>
              <a:t>Serveur </a:t>
            </a:r>
            <a:r>
              <a:rPr lang="fr-FR" dirty="0" err="1" smtClean="0"/>
              <a:t>Ambari</a:t>
            </a:r>
            <a:endParaRPr lang="fr-FR" dirty="0"/>
          </a:p>
        </p:txBody>
      </p:sp>
      <p:sp>
        <p:nvSpPr>
          <p:cNvPr id="12" name="Rectangle 11"/>
          <p:cNvSpPr/>
          <p:nvPr/>
        </p:nvSpPr>
        <p:spPr>
          <a:xfrm>
            <a:off x="1115616" y="1268760"/>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VolumeLogique</a:t>
            </a:r>
            <a:r>
              <a:rPr lang="fr-FR" dirty="0" smtClean="0"/>
              <a:t> Checkpoint</a:t>
            </a:r>
            <a:endParaRPr lang="fr-FR" dirty="0"/>
          </a:p>
        </p:txBody>
      </p:sp>
      <p:sp>
        <p:nvSpPr>
          <p:cNvPr id="19" name="Rectangle 18"/>
          <p:cNvSpPr/>
          <p:nvPr/>
        </p:nvSpPr>
        <p:spPr>
          <a:xfrm>
            <a:off x="4067945" y="1274446"/>
            <a:ext cx="1944215"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VolumeLogique</a:t>
            </a:r>
            <a:r>
              <a:rPr lang="fr-FR" dirty="0"/>
              <a:t> </a:t>
            </a:r>
            <a:r>
              <a:rPr lang="fr-FR" dirty="0" smtClean="0"/>
              <a:t>Data 1</a:t>
            </a:r>
            <a:endParaRPr lang="fr-FR" dirty="0"/>
          </a:p>
        </p:txBody>
      </p:sp>
      <p:sp>
        <p:nvSpPr>
          <p:cNvPr id="20" name="Rectangle 19"/>
          <p:cNvSpPr/>
          <p:nvPr/>
        </p:nvSpPr>
        <p:spPr>
          <a:xfrm>
            <a:off x="6876256" y="1274446"/>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VolumeLogique</a:t>
            </a:r>
            <a:r>
              <a:rPr lang="fr-FR" dirty="0"/>
              <a:t> Data </a:t>
            </a:r>
            <a:r>
              <a:rPr lang="fr-FR" dirty="0" smtClean="0"/>
              <a:t>2</a:t>
            </a:r>
            <a:endParaRPr lang="fr-FR" dirty="0"/>
          </a:p>
        </p:txBody>
      </p:sp>
      <p:sp>
        <p:nvSpPr>
          <p:cNvPr id="13" name="Rectangle 12"/>
          <p:cNvSpPr/>
          <p:nvPr/>
        </p:nvSpPr>
        <p:spPr>
          <a:xfrm>
            <a:off x="3959932" y="2570181"/>
            <a:ext cx="2160240" cy="1036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AGENT FLUME</a:t>
            </a:r>
            <a:endParaRPr lang="fr-FR" dirty="0"/>
          </a:p>
        </p:txBody>
      </p:sp>
      <p:cxnSp>
        <p:nvCxnSpPr>
          <p:cNvPr id="16" name="Connecteur droit 15"/>
          <p:cNvCxnSpPr/>
          <p:nvPr/>
        </p:nvCxnSpPr>
        <p:spPr>
          <a:xfrm>
            <a:off x="755576" y="1664804"/>
            <a:ext cx="2376264" cy="568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Connecteur droit 21"/>
          <p:cNvCxnSpPr>
            <a:endCxn id="19" idx="3"/>
          </p:cNvCxnSpPr>
          <p:nvPr/>
        </p:nvCxnSpPr>
        <p:spPr>
          <a:xfrm flipV="1">
            <a:off x="3419873" y="1670490"/>
            <a:ext cx="2592287" cy="2843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6156176" y="1688446"/>
            <a:ext cx="2736304" cy="1047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18785" y="1351926"/>
            <a:ext cx="740908" cy="261610"/>
          </a:xfrm>
          <a:prstGeom prst="rect">
            <a:avLst/>
          </a:prstGeom>
          <a:noFill/>
        </p:spPr>
        <p:txBody>
          <a:bodyPr wrap="none" rtlCol="0">
            <a:spAutoFit/>
          </a:bodyPr>
          <a:lstStyle/>
          <a:p>
            <a:r>
              <a:rPr lang="fr-FR" sz="1100" b="1" dirty="0" smtClean="0"/>
              <a:t>Disque 1</a:t>
            </a:r>
            <a:endParaRPr lang="fr-FR" sz="1100" b="1" dirty="0"/>
          </a:p>
        </p:txBody>
      </p:sp>
      <p:sp>
        <p:nvSpPr>
          <p:cNvPr id="29" name="ZoneTexte 28"/>
          <p:cNvSpPr txBox="1"/>
          <p:nvPr/>
        </p:nvSpPr>
        <p:spPr>
          <a:xfrm>
            <a:off x="318785" y="1791364"/>
            <a:ext cx="742511" cy="261610"/>
          </a:xfrm>
          <a:prstGeom prst="rect">
            <a:avLst/>
          </a:prstGeom>
          <a:noFill/>
        </p:spPr>
        <p:txBody>
          <a:bodyPr wrap="none" rtlCol="0">
            <a:spAutoFit/>
          </a:bodyPr>
          <a:lstStyle/>
          <a:p>
            <a:r>
              <a:rPr lang="fr-FR" sz="1100" b="1" dirty="0" smtClean="0"/>
              <a:t>Disque 2</a:t>
            </a:r>
            <a:endParaRPr lang="fr-FR" sz="1100" b="1" dirty="0"/>
          </a:p>
        </p:txBody>
      </p:sp>
      <p:sp>
        <p:nvSpPr>
          <p:cNvPr id="30" name="ZoneTexte 29"/>
          <p:cNvSpPr txBox="1"/>
          <p:nvPr/>
        </p:nvSpPr>
        <p:spPr>
          <a:xfrm>
            <a:off x="3325434" y="1351926"/>
            <a:ext cx="742511" cy="261610"/>
          </a:xfrm>
          <a:prstGeom prst="rect">
            <a:avLst/>
          </a:prstGeom>
          <a:noFill/>
        </p:spPr>
        <p:txBody>
          <a:bodyPr wrap="none" rtlCol="0">
            <a:spAutoFit/>
          </a:bodyPr>
          <a:lstStyle/>
          <a:p>
            <a:r>
              <a:rPr lang="fr-FR" sz="1100" b="1" dirty="0" smtClean="0"/>
              <a:t>Disque 3</a:t>
            </a:r>
            <a:endParaRPr lang="fr-FR" sz="1100" b="1" dirty="0"/>
          </a:p>
        </p:txBody>
      </p:sp>
      <p:sp>
        <p:nvSpPr>
          <p:cNvPr id="31" name="ZoneTexte 30"/>
          <p:cNvSpPr txBox="1"/>
          <p:nvPr/>
        </p:nvSpPr>
        <p:spPr>
          <a:xfrm>
            <a:off x="3325434" y="1791364"/>
            <a:ext cx="742511" cy="261610"/>
          </a:xfrm>
          <a:prstGeom prst="rect">
            <a:avLst/>
          </a:prstGeom>
          <a:noFill/>
        </p:spPr>
        <p:txBody>
          <a:bodyPr wrap="none" rtlCol="0">
            <a:spAutoFit/>
          </a:bodyPr>
          <a:lstStyle/>
          <a:p>
            <a:r>
              <a:rPr lang="fr-FR" sz="1100" b="1" dirty="0" smtClean="0"/>
              <a:t>Disque 4</a:t>
            </a:r>
            <a:endParaRPr lang="fr-FR" sz="1100" b="1" dirty="0"/>
          </a:p>
        </p:txBody>
      </p:sp>
      <p:sp>
        <p:nvSpPr>
          <p:cNvPr id="33" name="ZoneTexte 32"/>
          <p:cNvSpPr txBox="1"/>
          <p:nvPr/>
        </p:nvSpPr>
        <p:spPr>
          <a:xfrm>
            <a:off x="6135326" y="1351926"/>
            <a:ext cx="742511" cy="261610"/>
          </a:xfrm>
          <a:prstGeom prst="rect">
            <a:avLst/>
          </a:prstGeom>
          <a:noFill/>
        </p:spPr>
        <p:txBody>
          <a:bodyPr wrap="none" rtlCol="0">
            <a:spAutoFit/>
          </a:bodyPr>
          <a:lstStyle/>
          <a:p>
            <a:r>
              <a:rPr lang="fr-FR" sz="1100" b="1" dirty="0" smtClean="0"/>
              <a:t>Disque 5</a:t>
            </a:r>
            <a:endParaRPr lang="fr-FR" sz="1100" b="1" dirty="0"/>
          </a:p>
        </p:txBody>
      </p:sp>
      <p:sp>
        <p:nvSpPr>
          <p:cNvPr id="34" name="ZoneTexte 33"/>
          <p:cNvSpPr txBox="1"/>
          <p:nvPr/>
        </p:nvSpPr>
        <p:spPr>
          <a:xfrm>
            <a:off x="6135326" y="1791364"/>
            <a:ext cx="742511" cy="261610"/>
          </a:xfrm>
          <a:prstGeom prst="rect">
            <a:avLst/>
          </a:prstGeom>
          <a:noFill/>
        </p:spPr>
        <p:txBody>
          <a:bodyPr wrap="none" rtlCol="0">
            <a:spAutoFit/>
          </a:bodyPr>
          <a:lstStyle/>
          <a:p>
            <a:r>
              <a:rPr lang="fr-FR" sz="1100" b="1" dirty="0" smtClean="0"/>
              <a:t>Disque 6</a:t>
            </a:r>
            <a:endParaRPr lang="fr-FR" sz="1100" b="1" dirty="0"/>
          </a:p>
        </p:txBody>
      </p:sp>
      <p:cxnSp>
        <p:nvCxnSpPr>
          <p:cNvPr id="41" name="Connecteur droit avec flèche 40"/>
          <p:cNvCxnSpPr>
            <a:stCxn id="12" idx="2"/>
            <a:endCxn id="13" idx="0"/>
          </p:cNvCxnSpPr>
          <p:nvPr/>
        </p:nvCxnSpPr>
        <p:spPr>
          <a:xfrm>
            <a:off x="2123728" y="2060848"/>
            <a:ext cx="2916324" cy="5093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19" idx="2"/>
            <a:endCxn id="13" idx="0"/>
          </p:cNvCxnSpPr>
          <p:nvPr/>
        </p:nvCxnSpPr>
        <p:spPr>
          <a:xfrm flipH="1">
            <a:off x="5040052" y="2066534"/>
            <a:ext cx="1" cy="5036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20" idx="2"/>
            <a:endCxn id="13" idx="0"/>
          </p:cNvCxnSpPr>
          <p:nvPr/>
        </p:nvCxnSpPr>
        <p:spPr>
          <a:xfrm flipH="1">
            <a:off x="5040052" y="2066534"/>
            <a:ext cx="2844316" cy="5036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43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00" y="195237"/>
            <a:ext cx="10761102" cy="624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431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7938"/>
            <a:ext cx="9974263" cy="687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635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13424</TotalTime>
  <Words>3222</Words>
  <Application>Microsoft Office PowerPoint</Application>
  <PresentationFormat>Affichage à l'écran (4:3)</PresentationFormat>
  <Paragraphs>707</Paragraphs>
  <Slides>38</Slides>
  <Notes>3</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blank</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Yarn – Capacity Scheduler https://hadoop.apache.org/docs/r2.4.1/hadoop-yarn/hadoop-yarn-site/CapacityScheduler.html </vt:lpstr>
      <vt:lpstr>Présentation PowerPoint</vt:lpstr>
      <vt:lpstr>Yarn – Faitr Scheduler https://hadoop.apache.org/docs/r2.4.1/hadoop-yarn/hadoop-yarn-site/FairScheduler.html </vt:lpstr>
      <vt:lpstr>Présentation PowerPoint</vt:lpstr>
      <vt:lpstr>Présentation PowerPoint</vt:lpstr>
      <vt:lpstr>Présentation PowerPoint</vt:lpstr>
      <vt:lpstr>Présentation PowerPoint</vt:lpstr>
      <vt:lpstr>Présentation PowerPoint</vt:lpstr>
      <vt:lpstr>Présentation PowerPoint</vt:lpstr>
      <vt:lpstr>IOSW -&gt; Knox : Certificats auto-signés (1/2)</vt:lpstr>
      <vt:lpstr>IOSW -&gt; Knox : Certificats auto-signés (2/2)</vt:lpstr>
      <vt:lpstr>IOSW -&gt; Knox : Certificats auto-signés (1/2)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JABER Jade Ext DTSI/DSI</dc:creator>
  <cp:lastModifiedBy>JABER Jade Ext DTSI/DSI</cp:lastModifiedBy>
  <cp:revision>185</cp:revision>
  <dcterms:created xsi:type="dcterms:W3CDTF">2016-02-17T13:15:08Z</dcterms:created>
  <dcterms:modified xsi:type="dcterms:W3CDTF">2017-02-20T08:01:34Z</dcterms:modified>
</cp:coreProperties>
</file>