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47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문자 나타내기 태그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556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 요소를 표현 해줌</a:t>
            </a:r>
            <a:endParaRPr lang="en-US" altLang="ko-KR" dirty="0" smtClean="0"/>
          </a:p>
          <a:p>
            <a:r>
              <a:rPr lang="en-US" altLang="ko-KR" dirty="0" smtClean="0"/>
              <a:t>&lt;P&gt; </a:t>
            </a:r>
            <a:r>
              <a:rPr lang="ko-KR" altLang="en-US" dirty="0" smtClean="0"/>
              <a:t>문단의 구분하기 위한 태그</a:t>
            </a:r>
            <a:endParaRPr lang="en-US" altLang="ko-KR" dirty="0" smtClean="0"/>
          </a:p>
          <a:p>
            <a:r>
              <a:rPr lang="en-US" altLang="ko-KR" dirty="0" smtClean="0"/>
              <a:t>&lt;UL&gt;</a:t>
            </a:r>
            <a:r>
              <a:rPr lang="ko-KR" altLang="en-US" dirty="0" smtClean="0"/>
              <a:t>   </a:t>
            </a:r>
            <a:r>
              <a:rPr lang="en-US" altLang="ko-KR" dirty="0" smtClean="0"/>
              <a:t>&lt;OL&gt; :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r>
              <a:rPr lang="ko-KR" altLang="en-US" dirty="0" smtClean="0"/>
              <a:t>목록의 각 항목은 </a:t>
            </a:r>
            <a:r>
              <a:rPr lang="en-US" altLang="ko-KR" dirty="0" smtClean="0"/>
              <a:t>&lt;LI&gt;(</a:t>
            </a:r>
            <a:r>
              <a:rPr lang="ko-KR" altLang="en-US" dirty="0" err="1" smtClean="0"/>
              <a:t>목록항목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안에 위치 하여야 함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5964" y="2909454"/>
            <a:ext cx="460094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charset="utf-8"&gt;</a:t>
            </a:r>
          </a:p>
          <a:p>
            <a:r>
              <a:rPr lang="en-US" altLang="ko-KR" sz="1400" dirty="0"/>
              <a:t>&lt;/HEAD&gt;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&lt;p&gt;At Mozilla, we’re a global community of </a:t>
            </a:r>
            <a:r>
              <a:rPr lang="en-US" altLang="ko-KR" sz="1400" dirty="0" smtClean="0"/>
              <a:t>…&lt;/</a:t>
            </a:r>
            <a:r>
              <a:rPr lang="en-US" altLang="ko-KR" sz="1400" dirty="0"/>
              <a:t>p&gt;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&lt;li&gt;technologists&lt;/li&gt;</a:t>
            </a:r>
          </a:p>
          <a:p>
            <a:r>
              <a:rPr lang="en-US" altLang="ko-KR" sz="1400" dirty="0"/>
              <a:t>  &lt;li&gt;thinkers&lt;/li&gt;</a:t>
            </a:r>
          </a:p>
          <a:p>
            <a:r>
              <a:rPr lang="en-US" altLang="ko-KR" sz="1400" dirty="0"/>
              <a:t>  &lt;li&gt;builders&lt;/li&gt;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&lt;p&gt;working together ...&lt;/p&gt;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093230" y="2986665"/>
            <a:ext cx="478849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utf-8 </a:t>
            </a:r>
            <a:r>
              <a:rPr lang="ko-KR" altLang="en-US" dirty="0"/>
              <a:t>은 전세계적인 </a:t>
            </a:r>
            <a:r>
              <a:rPr lang="en-US" altLang="ko-KR" dirty="0"/>
              <a:t>character </a:t>
            </a:r>
            <a:r>
              <a:rPr lang="ko-KR" altLang="en-US" dirty="0"/>
              <a:t>집합으로 </a:t>
            </a:r>
            <a:endParaRPr lang="en-US" altLang="ko-KR" dirty="0" smtClean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언어들을 문자들을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이는 </a:t>
            </a:r>
            <a:r>
              <a:rPr lang="ko-KR" altLang="en-US" dirty="0"/>
              <a:t>웹 페이지에서 어떤 문자라도 취급할 수 </a:t>
            </a:r>
            <a:endParaRPr lang="en-US" altLang="ko-KR" dirty="0" smtClean="0"/>
          </a:p>
          <a:p>
            <a:r>
              <a:rPr lang="ko-KR" altLang="en-US" dirty="0" smtClean="0"/>
              <a:t>있다는 </a:t>
            </a:r>
            <a:r>
              <a:rPr lang="ko-KR" altLang="en-US" dirty="0"/>
              <a:t>것을 </a:t>
            </a:r>
            <a:r>
              <a:rPr lang="ko-KR" altLang="en-US" dirty="0" smtClean="0"/>
              <a:t>의미함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모든 </a:t>
            </a:r>
            <a:r>
              <a:rPr lang="ko-KR" altLang="en-US" dirty="0"/>
              <a:t>페이지에서 </a:t>
            </a:r>
            <a:r>
              <a:rPr lang="en-US" altLang="ko-KR" dirty="0"/>
              <a:t>character </a:t>
            </a:r>
            <a:r>
              <a:rPr lang="ko-KR" altLang="en-US" dirty="0"/>
              <a:t>집합을 </a:t>
            </a:r>
            <a:endParaRPr lang="en-US" altLang="ko-KR" dirty="0" smtClean="0"/>
          </a:p>
          <a:p>
            <a:r>
              <a:rPr lang="en-US" altLang="ko-KR" dirty="0" smtClean="0"/>
              <a:t>utf-8</a:t>
            </a:r>
            <a:r>
              <a:rPr lang="ko-KR" altLang="en-US" dirty="0"/>
              <a:t>로 </a:t>
            </a:r>
            <a:r>
              <a:rPr lang="ko-KR" altLang="en-US" dirty="0" smtClean="0"/>
              <a:t>지정하면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웹페이지는</a:t>
            </a:r>
            <a:r>
              <a:rPr lang="ko-KR" altLang="en-US" dirty="0" smtClean="0"/>
              <a:t> </a:t>
            </a:r>
            <a:r>
              <a:rPr lang="ko-KR" altLang="en-US" dirty="0"/>
              <a:t>영어나 일본어 모두 </a:t>
            </a:r>
            <a:r>
              <a:rPr lang="ko-KR" altLang="en-US" dirty="0" err="1" smtClean="0"/>
              <a:t>표현해줌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83744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&lt;A&gt; </a:t>
            </a:r>
            <a:r>
              <a:rPr lang="ko-KR" altLang="en-US" dirty="0" smtClean="0"/>
              <a:t>문서를 연결을 위해 사용되는 태그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&lt;a&gt;</a:t>
            </a:r>
            <a:r>
              <a:rPr lang="ko-KR" altLang="en-US" dirty="0"/>
              <a:t>태그 속성 종류</a:t>
            </a:r>
          </a:p>
          <a:p>
            <a:r>
              <a:rPr lang="ko-KR" altLang="en-US" dirty="0"/>
              <a:t> </a:t>
            </a:r>
          </a:p>
          <a:p>
            <a:r>
              <a:rPr lang="ko-KR" altLang="en-US" dirty="0"/>
              <a:t>● </a:t>
            </a:r>
            <a:r>
              <a:rPr lang="en-US" altLang="ko-KR" dirty="0" err="1"/>
              <a:t>href</a:t>
            </a:r>
            <a:r>
              <a:rPr lang="en-US" altLang="ko-KR" dirty="0"/>
              <a:t> : </a:t>
            </a:r>
            <a:r>
              <a:rPr lang="ko-KR" altLang="en-US" dirty="0"/>
              <a:t>연결하고 싶은 주소를 지정한다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● target : </a:t>
            </a:r>
            <a:r>
              <a:rPr lang="ko-KR" altLang="en-US" dirty="0"/>
              <a:t>링크 클릭 시</a:t>
            </a:r>
            <a:r>
              <a:rPr lang="en-US" altLang="ko-KR" dirty="0"/>
              <a:t>, </a:t>
            </a:r>
            <a:r>
              <a:rPr lang="ko-KR" altLang="en-US" dirty="0"/>
              <a:t>창의 형태를 지정한다 </a:t>
            </a:r>
            <a:r>
              <a:rPr lang="en-US" altLang="ko-KR" dirty="0"/>
              <a:t>[ _blank, _self, _top, _bottom ]</a:t>
            </a:r>
          </a:p>
          <a:p>
            <a:r>
              <a:rPr lang="en-US" altLang="ko-KR" dirty="0"/>
              <a:t>● title : </a:t>
            </a:r>
            <a:r>
              <a:rPr lang="ko-KR" altLang="en-US" dirty="0"/>
              <a:t>링크에 대한 설명을 넣는다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5964" y="4833324"/>
            <a:ext cx="53767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ko-KR" sz="1400" dirty="0"/>
              <a:t>&lt;a href="https://www.mozilla.org/en-US/about/manifesto/"</a:t>
            </a:r>
          </a:p>
          <a:p>
            <a:r>
              <a:rPr lang="it-IT" altLang="ko-KR" sz="1400" dirty="0"/>
              <a:t>  target="_blank"&gt;Mozilla Manifesto&lt;/a&gt;</a:t>
            </a:r>
          </a:p>
          <a:p>
            <a:endParaRPr lang="it-IT" altLang="ko-KR" sz="1400" dirty="0"/>
          </a:p>
          <a:p>
            <a:r>
              <a:rPr lang="it-IT" altLang="ko-KR" sz="1400" dirty="0"/>
              <a:t>  &lt;a href="https://www.mozilla.org/en-US/about/manifesto/"</a:t>
            </a:r>
          </a:p>
          <a:p>
            <a:r>
              <a:rPr lang="it-IT" altLang="ko-KR" sz="1400" dirty="0"/>
              <a:t>  target="_self"&gt;Mozilla Manifesto SELF&lt;/a&gt;</a:t>
            </a:r>
          </a:p>
        </p:txBody>
      </p:sp>
    </p:spTree>
    <p:extLst>
      <p:ext uri="{BB962C8B-B14F-4D97-AF65-F5344CB8AC3E}">
        <p14:creationId xmlns:p14="http://schemas.microsoft.com/office/powerpoint/2010/main" val="759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&lt;TABLE&gt;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 관련 태그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5644494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Table  : table </a:t>
            </a:r>
            <a:r>
              <a:rPr lang="ko-KR" altLang="en-US" sz="1400" dirty="0" smtClean="0"/>
              <a:t>전체를 감싸는 태그</a:t>
            </a:r>
            <a:endParaRPr lang="en-US" altLang="ko-KR" sz="1400" dirty="0" smtClean="0"/>
          </a:p>
          <a:p>
            <a:r>
              <a:rPr lang="en-US" altLang="ko-KR" sz="1400" dirty="0" smtClean="0"/>
              <a:t>Caption : table </a:t>
            </a:r>
            <a:r>
              <a:rPr lang="ko-KR" altLang="en-US" sz="1400" dirty="0" smtClean="0"/>
              <a:t>제목이나 설명을 작성하는 태그</a:t>
            </a:r>
            <a:endParaRPr lang="en-US" altLang="ko-KR" sz="1400" dirty="0" smtClean="0"/>
          </a:p>
          <a:p>
            <a:r>
              <a:rPr lang="en-US" altLang="ko-KR" sz="1400" dirty="0" err="1" smtClean="0"/>
              <a:t>Tr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테이블의 행의 의미하는 태그</a:t>
            </a:r>
            <a:endParaRPr lang="en-US" altLang="ko-KR" sz="1400" dirty="0" smtClean="0"/>
          </a:p>
          <a:p>
            <a:r>
              <a:rPr lang="it-IT" altLang="ko-KR" sz="1400" dirty="0" smtClean="0"/>
              <a:t>TH : </a:t>
            </a:r>
            <a:r>
              <a:rPr lang="ko-KR" altLang="en-US" sz="1400" dirty="0" smtClean="0"/>
              <a:t>테이블 </a:t>
            </a:r>
            <a:r>
              <a:rPr lang="ko-KR" altLang="en-US" sz="1400" dirty="0" err="1" smtClean="0"/>
              <a:t>제목칸을</a:t>
            </a:r>
            <a:r>
              <a:rPr lang="ko-KR" altLang="en-US" sz="1400" dirty="0" smtClean="0"/>
              <a:t> 의미하는 태그 </a:t>
            </a:r>
            <a:r>
              <a:rPr lang="ko-KR" altLang="en-US" sz="1400" dirty="0" err="1" smtClean="0"/>
              <a:t>부모태그인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&lt;TR&gt; </a:t>
            </a:r>
            <a:r>
              <a:rPr lang="ko-KR" altLang="en-US" sz="1400" dirty="0" smtClean="0"/>
              <a:t>안에 있어야 함</a:t>
            </a:r>
            <a:endParaRPr lang="en-US" altLang="ko-KR" sz="1400" dirty="0" smtClean="0"/>
          </a:p>
          <a:p>
            <a:r>
              <a:rPr lang="en-US" altLang="ko-KR" sz="1400" dirty="0" smtClean="0"/>
              <a:t>TD : </a:t>
            </a:r>
            <a:r>
              <a:rPr lang="ko-KR" altLang="en-US" sz="1400" dirty="0" smtClean="0"/>
              <a:t>테이블의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일반셀을</a:t>
            </a:r>
            <a:r>
              <a:rPr lang="ko-KR" altLang="en-US" sz="1400" dirty="0" smtClean="0"/>
              <a:t> 의미하는 태그 부모인 </a:t>
            </a:r>
            <a:r>
              <a:rPr lang="en-US" altLang="ko-KR" sz="1400" dirty="0" smtClean="0"/>
              <a:t>&lt;TR&gt; </a:t>
            </a:r>
            <a:r>
              <a:rPr lang="ko-KR" altLang="en-US" sz="1400" dirty="0" smtClean="0"/>
              <a:t>안에 있어야 함</a:t>
            </a:r>
            <a:endParaRPr lang="en-US" altLang="ko-KR" sz="1400" dirty="0" smtClean="0"/>
          </a:p>
          <a:p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3199915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html&gt;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body&gt;</a:t>
            </a:r>
          </a:p>
          <a:p>
            <a:r>
              <a:rPr lang="en-US" altLang="ko-KR" sz="1400" dirty="0"/>
              <a:t>       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38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&lt;TABLE </a:t>
            </a:r>
            <a:r>
              <a:rPr lang="ko-KR" altLang="en-US" dirty="0" smtClean="0"/>
              <a:t>태그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4612160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Border : </a:t>
            </a:r>
            <a:r>
              <a:rPr lang="ko-KR" altLang="en-US" sz="1400" dirty="0" smtClean="0"/>
              <a:t>테이블이 갖고 있는 테이블과 셀 모두에 선처리</a:t>
            </a:r>
            <a:endParaRPr lang="en-US" altLang="ko-KR" sz="1400" dirty="0" smtClean="0"/>
          </a:p>
          <a:p>
            <a:r>
              <a:rPr lang="en-US" altLang="ko-KR" sz="1400" dirty="0" smtClean="0"/>
              <a:t>Width : </a:t>
            </a:r>
            <a:r>
              <a:rPr lang="ko-KR" altLang="en-US" sz="1400" dirty="0" smtClean="0"/>
              <a:t>테이블 </a:t>
            </a:r>
            <a:r>
              <a:rPr lang="ko-KR" altLang="en-US" sz="1400" dirty="0" err="1" smtClean="0"/>
              <a:t>가로폭</a:t>
            </a:r>
            <a:r>
              <a:rPr lang="ko-KR" altLang="en-US" sz="1400" dirty="0" smtClean="0"/>
              <a:t> 설정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Cellpadding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셀과 컨텐츠와의 간격 조절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Cellspacing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셀과 </a:t>
            </a:r>
            <a:r>
              <a:rPr lang="ko-KR" altLang="en-US" sz="1400" dirty="0" err="1" smtClean="0"/>
              <a:t>셀간의</a:t>
            </a:r>
            <a:r>
              <a:rPr lang="ko-KR" altLang="en-US" sz="1400" dirty="0" smtClean="0"/>
              <a:t> 간격 조절</a:t>
            </a:r>
            <a:endParaRPr lang="en-US" altLang="ko-KR" sz="1400" dirty="0" smtClean="0"/>
          </a:p>
          <a:p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6359433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&lt;body&gt;</a:t>
            </a:r>
          </a:p>
          <a:p>
            <a:r>
              <a:rPr lang="en-US" altLang="ko-KR" sz="1400" dirty="0"/>
              <a:t>        &lt;table border="1" width="500" </a:t>
            </a:r>
            <a:r>
              <a:rPr lang="en-US" altLang="ko-KR" sz="1400" dirty="0" err="1"/>
              <a:t>cellpadding</a:t>
            </a:r>
            <a:r>
              <a:rPr lang="en-US" altLang="ko-KR" sz="1400" dirty="0"/>
              <a:t>="10" </a:t>
            </a:r>
            <a:r>
              <a:rPr lang="en-US" altLang="ko-KR" sz="1400" dirty="0" err="1"/>
              <a:t>cellspacing</a:t>
            </a:r>
            <a:r>
              <a:rPr lang="en-US" altLang="ko-KR" sz="1400" dirty="0"/>
              <a:t>="100"&gt;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240" y="1026847"/>
            <a:ext cx="5191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</a:t>
            </a:r>
            <a:r>
              <a:rPr lang="ko-KR" altLang="en-US" dirty="0" smtClean="0"/>
              <a:t>셀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th,TD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7194598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width : </a:t>
            </a:r>
            <a:r>
              <a:rPr lang="ko-KR" altLang="en-US" sz="1400" dirty="0" smtClean="0"/>
              <a:t>셀의 </a:t>
            </a:r>
            <a:r>
              <a:rPr lang="ko-KR" altLang="en-US" sz="1400" dirty="0" err="1" smtClean="0"/>
              <a:t>가로폭을</a:t>
            </a:r>
            <a:r>
              <a:rPr lang="ko-KR" altLang="en-US" sz="1400" dirty="0" smtClean="0"/>
              <a:t> 설정하는 속성</a:t>
            </a:r>
            <a:endParaRPr lang="en-US" altLang="ko-KR" sz="1400" dirty="0" smtClean="0"/>
          </a:p>
          <a:p>
            <a:r>
              <a:rPr lang="en-US" altLang="ko-KR" sz="1400" dirty="0" smtClean="0"/>
              <a:t>height : </a:t>
            </a:r>
            <a:r>
              <a:rPr lang="ko-KR" altLang="en-US" sz="1400" dirty="0" smtClean="0"/>
              <a:t>셀의 </a:t>
            </a:r>
            <a:r>
              <a:rPr lang="ko-KR" altLang="en-US" sz="1400" dirty="0" err="1" smtClean="0"/>
              <a:t>세로폭을</a:t>
            </a:r>
            <a:r>
              <a:rPr lang="ko-KR" altLang="en-US" sz="1400" dirty="0" smtClean="0"/>
              <a:t> 설정하는 속성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allign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셀의 컨텐츠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텍스트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이미지 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가로 정렬시켜주는 속성</a:t>
            </a:r>
            <a:r>
              <a:rPr lang="en-US" altLang="ko-KR" sz="1400" dirty="0" smtClean="0"/>
              <a:t>: left, </a:t>
            </a:r>
            <a:r>
              <a:rPr lang="en-US" altLang="ko-KR" sz="1400" dirty="0" err="1" smtClean="0"/>
              <a:t>right,center</a:t>
            </a:r>
            <a:endParaRPr lang="en-US" altLang="ko-KR" sz="1400" dirty="0" smtClean="0"/>
          </a:p>
          <a:p>
            <a:r>
              <a:rPr lang="en-US" altLang="ko-KR" sz="1400" dirty="0" err="1" smtClean="0"/>
              <a:t>valign</a:t>
            </a:r>
            <a:r>
              <a:rPr lang="en-US" altLang="ko-KR" sz="1400" dirty="0" smtClean="0"/>
              <a:t> : </a:t>
            </a:r>
            <a:r>
              <a:rPr lang="ko-KR" altLang="en-US" sz="1400" dirty="0"/>
              <a:t>셀의 컨텐츠</a:t>
            </a:r>
            <a:r>
              <a:rPr lang="en-US" altLang="ko-KR" sz="1400" dirty="0"/>
              <a:t>(</a:t>
            </a:r>
            <a:r>
              <a:rPr lang="ko-KR" altLang="en-US" sz="1400" dirty="0"/>
              <a:t>텍스트</a:t>
            </a:r>
            <a:r>
              <a:rPr lang="en-US" altLang="ko-KR" sz="1400" dirty="0"/>
              <a:t>,</a:t>
            </a:r>
            <a:r>
              <a:rPr lang="ko-KR" altLang="en-US" sz="1400" dirty="0"/>
              <a:t>이미지 등</a:t>
            </a:r>
            <a:r>
              <a:rPr lang="en-US" altLang="ko-KR" sz="1400" dirty="0"/>
              <a:t>)</a:t>
            </a:r>
            <a:r>
              <a:rPr lang="ko-KR" altLang="en-US" sz="1400" dirty="0"/>
              <a:t>를 가로 정렬시켜주는 </a:t>
            </a:r>
            <a:r>
              <a:rPr lang="ko-KR" altLang="en-US" sz="1400" dirty="0" smtClean="0"/>
              <a:t>속성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top,middle,bottom</a:t>
            </a:r>
            <a:r>
              <a:rPr lang="en-US" altLang="ko-KR" sz="1400" dirty="0" smtClean="0"/>
              <a:t>)</a:t>
            </a:r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5979522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    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width="200" height="50" align="right"&gt;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width="300" height="50" </a:t>
            </a:r>
            <a:r>
              <a:rPr lang="en-US" altLang="ko-KR" sz="1400" dirty="0" err="1"/>
              <a:t>valign</a:t>
            </a:r>
            <a:r>
              <a:rPr lang="en-US" altLang="ko-KR" sz="1400" dirty="0"/>
              <a:t>="bottom"&gt;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 width="200"&gt;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 width="300"&gt;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07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셀 병합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374012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olspan</a:t>
            </a:r>
            <a:r>
              <a:rPr lang="en-US" altLang="ko-KR" sz="1400" dirty="0" smtClean="0"/>
              <a:t> :  </a:t>
            </a:r>
            <a:r>
              <a:rPr lang="ko-KR" altLang="en-US" sz="1400" dirty="0" err="1" smtClean="0"/>
              <a:t>같은행들을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r>
              <a:rPr lang="it-IT" altLang="ko-KR" sz="1400" dirty="0" smtClean="0"/>
              <a:t>rowspan : </a:t>
            </a:r>
            <a:r>
              <a:rPr lang="ko-KR" altLang="en-US" sz="1400" dirty="0" err="1" smtClean="0"/>
              <a:t>다른행들의</a:t>
            </a:r>
            <a:r>
              <a:rPr lang="ko-KR" altLang="en-US" sz="1400" dirty="0" smtClean="0"/>
              <a:t> 칸들을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5979522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       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width="200" height="50" align="right"&gt;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width="300" height="50" </a:t>
            </a:r>
            <a:r>
              <a:rPr lang="en-US" altLang="ko-KR" sz="1400" dirty="0" err="1"/>
              <a:t>valign</a:t>
            </a:r>
            <a:r>
              <a:rPr lang="en-US" altLang="ko-KR" sz="1400" dirty="0"/>
              <a:t>="bottom"&gt;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 width="200"&gt;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1&lt;/td&gt;</a:t>
            </a:r>
          </a:p>
          <a:p>
            <a:r>
              <a:rPr lang="en-US" altLang="ko-KR" sz="1400" dirty="0"/>
              <a:t>                &lt;td width="300"&gt;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4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셀 병합 속성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6581" y="1876596"/>
            <a:ext cx="374012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</a:t>
            </a:r>
            <a:r>
              <a:rPr lang="en-US" altLang="ko-KR" sz="1400" dirty="0" err="1" smtClean="0"/>
              <a:t>olspan</a:t>
            </a:r>
            <a:r>
              <a:rPr lang="en-US" altLang="ko-KR" sz="1400" dirty="0" smtClean="0"/>
              <a:t> :  </a:t>
            </a:r>
            <a:r>
              <a:rPr lang="ko-KR" altLang="en-US" sz="1400" dirty="0" err="1" smtClean="0"/>
              <a:t>같은행들을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en-US" altLang="ko-KR" sz="1400" dirty="0" smtClean="0"/>
          </a:p>
          <a:p>
            <a:r>
              <a:rPr lang="it-IT" altLang="ko-KR" sz="1400" dirty="0" smtClean="0"/>
              <a:t>rowspan : </a:t>
            </a:r>
            <a:r>
              <a:rPr lang="ko-KR" altLang="en-US" sz="1400" dirty="0" err="1" smtClean="0"/>
              <a:t>다른행들의</a:t>
            </a:r>
            <a:r>
              <a:rPr lang="ko-KR" altLang="en-US" sz="1400" dirty="0" smtClean="0"/>
              <a:t> 칸들을 </a:t>
            </a:r>
            <a:r>
              <a:rPr lang="ko-KR" altLang="en-US" sz="1400" dirty="0" err="1" smtClean="0"/>
              <a:t>병합할때</a:t>
            </a:r>
            <a:r>
              <a:rPr lang="ko-KR" altLang="en-US" sz="1400" dirty="0" smtClean="0"/>
              <a:t> 사용</a:t>
            </a:r>
            <a:endParaRPr lang="it-IT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47898" y="3383280"/>
            <a:ext cx="3586238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&lt;table border="1"&gt;</a:t>
            </a:r>
          </a:p>
          <a:p>
            <a:r>
              <a:rPr lang="en-US" altLang="ko-KR" sz="1400" dirty="0"/>
              <a:t>            &lt;caption&gt;</a:t>
            </a:r>
            <a:r>
              <a:rPr lang="ko-KR" altLang="en-US" sz="1400" dirty="0" err="1"/>
              <a:t>표제목</a:t>
            </a:r>
            <a:r>
              <a:rPr lang="en-US" altLang="ko-KR" sz="1400" dirty="0"/>
              <a:t>&lt;/caption&gt;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rowspan</a:t>
            </a:r>
            <a:r>
              <a:rPr lang="en-US" altLang="ko-KR" sz="1400" dirty="0"/>
              <a:t>="2"&gt;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1&lt;/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2&lt;/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  <a:r>
              <a:rPr lang="ko-KR" altLang="en-US" sz="1400" dirty="0" err="1"/>
              <a:t>제목셀</a:t>
            </a:r>
            <a:r>
              <a:rPr lang="en-US" altLang="ko-KR" sz="1400" dirty="0"/>
              <a:t>3&lt;/</a:t>
            </a:r>
            <a:r>
              <a:rPr lang="en-US" altLang="ko-KR" sz="1400" dirty="0" err="1"/>
              <a:t>th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&lt;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2&lt;/td&gt;</a:t>
            </a:r>
          </a:p>
          <a:p>
            <a:r>
              <a:rPr lang="en-US" altLang="ko-KR" sz="1400" dirty="0"/>
              <a:t>                &lt;td&gt;</a:t>
            </a:r>
            <a:r>
              <a:rPr lang="ko-KR" altLang="en-US" sz="1400" dirty="0" err="1"/>
              <a:t>일반칸</a:t>
            </a:r>
            <a:r>
              <a:rPr lang="en-US" altLang="ko-KR" sz="1400" dirty="0"/>
              <a:t>3&lt;/td&gt;</a:t>
            </a:r>
          </a:p>
          <a:p>
            <a:r>
              <a:rPr lang="en-US" altLang="ko-KR" sz="1400" dirty="0"/>
              <a:t>            &lt;/</a:t>
            </a:r>
            <a:r>
              <a:rPr lang="en-US" altLang="ko-KR" sz="1400" dirty="0" err="1"/>
              <a:t>tr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      &lt;/table&gt;</a:t>
            </a:r>
          </a:p>
          <a:p>
            <a:r>
              <a:rPr lang="en-US" altLang="ko-KR" sz="1400" dirty="0"/>
              <a:t>    &lt;/body&gt;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32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0735" y="2194560"/>
            <a:ext cx="1005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테이블태그를 활용하여 이력서를 만들고 본인 </a:t>
            </a:r>
            <a:r>
              <a:rPr lang="ko-KR" altLang="en-US" dirty="0" err="1" smtClean="0"/>
              <a:t>웹서버에</a:t>
            </a:r>
            <a:r>
              <a:rPr lang="ko-KR" altLang="en-US" dirty="0" smtClean="0"/>
              <a:t> 저장한 후 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메일로 보내주세요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이력서 작성시 주민번호 대신 학과 반 학번을 표시해주세요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02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WWW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108863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World Wide Web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endParaRPr lang="en-US" altLang="ko-KR" dirty="0"/>
          </a:p>
          <a:p>
            <a:pPr lvl="1"/>
            <a:r>
              <a:rPr lang="en-US" altLang="ko-KR" dirty="0"/>
              <a:t>1990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일에 등장한 정보 시스템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인터넷에 </a:t>
            </a:r>
            <a:r>
              <a:rPr lang="ko-KR" altLang="en-US" dirty="0"/>
              <a:t>연결된 컴퓨터를 이용해 사람들과 정보를 공유할 수 있는 거미줄</a:t>
            </a:r>
            <a:r>
              <a:rPr lang="en-US" altLang="ko-KR" dirty="0"/>
              <a:t>(Web)</a:t>
            </a:r>
            <a:r>
              <a:rPr lang="ko-KR" altLang="en-US" dirty="0"/>
              <a:t>처럼 얼기설기 엮인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공간을 </a:t>
            </a:r>
            <a:r>
              <a:rPr lang="ko-KR" altLang="en-US" dirty="0"/>
              <a:t>뜻하는 용어로</a:t>
            </a:r>
            <a:r>
              <a:rPr lang="en-US" altLang="ko-KR" dirty="0"/>
              <a:t>, HTTP </a:t>
            </a:r>
            <a:r>
              <a:rPr lang="ko-KR" altLang="en-US" dirty="0"/>
              <a:t>프로토콜을 기반으로 </a:t>
            </a:r>
            <a:r>
              <a:rPr lang="en-US" altLang="ko-KR" dirty="0"/>
              <a:t>HTML</a:t>
            </a:r>
            <a:r>
              <a:rPr lang="ko-KR" altLang="en-US" dirty="0"/>
              <a:t>로 작성된 하이퍼텍스트 페이지를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</a:t>
            </a:r>
            <a:r>
              <a:rPr lang="ko-KR" altLang="en-US" dirty="0"/>
              <a:t>웹 브라우저</a:t>
            </a:r>
            <a:r>
              <a:rPr lang="en-US" altLang="ko-KR" dirty="0"/>
              <a:t>'</a:t>
            </a:r>
            <a:r>
              <a:rPr lang="ko-KR" altLang="en-US" dirty="0"/>
              <a:t>라는 특정한 프로그램으로 읽을 수 있게 하도록 구성되어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'WWW</a:t>
            </a:r>
            <a:r>
              <a:rPr lang="en-US" altLang="ko-KR" dirty="0"/>
              <a:t>', 'W3', </a:t>
            </a:r>
            <a:r>
              <a:rPr lang="ko-KR" altLang="en-US" dirty="0"/>
              <a:t>또는 간단하게 </a:t>
            </a:r>
            <a:r>
              <a:rPr lang="en-US" altLang="ko-KR" dirty="0"/>
              <a:t>'</a:t>
            </a:r>
            <a:r>
              <a:rPr lang="ko-KR" altLang="en-US" dirty="0"/>
              <a:t>웹</a:t>
            </a:r>
            <a:r>
              <a:rPr lang="en-US" altLang="ko-KR" dirty="0"/>
              <a:t>(Web)'</a:t>
            </a:r>
            <a:r>
              <a:rPr lang="ko-KR" altLang="en-US" dirty="0"/>
              <a:t>이라고도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</a:t>
            </a:r>
            <a:r>
              <a:rPr lang="ko-KR" altLang="en-US" dirty="0"/>
              <a:t>번째 웹 브라우저는 프로토콜과 같이 발표된</a:t>
            </a:r>
            <a:r>
              <a:rPr lang="en-US" altLang="ko-KR" dirty="0"/>
              <a:t>, </a:t>
            </a:r>
            <a:r>
              <a:rPr lang="ko-KR" altLang="en-US" dirty="0"/>
              <a:t>띄어쓰기가 없는 </a:t>
            </a:r>
            <a:r>
              <a:rPr lang="en-US" altLang="ko-KR" dirty="0" err="1"/>
              <a:t>WorldWideWeb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최근에 주로 사용되는 브라우저는 크롬</a:t>
            </a:r>
            <a:r>
              <a:rPr lang="en-US" altLang="ko-KR" dirty="0" smtClean="0"/>
              <a:t>(Google</a:t>
            </a:r>
            <a:r>
              <a:rPr lang="ko-KR" altLang="en-US" dirty="0" smtClean="0"/>
              <a:t>社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엣지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MicroSoft</a:t>
            </a:r>
            <a:r>
              <a:rPr lang="ko-KR" altLang="en-US" dirty="0" smtClean="0"/>
              <a:t>社</a:t>
            </a:r>
            <a:r>
              <a:rPr lang="en-US" altLang="ko-KR" dirty="0" smtClean="0"/>
              <a:t>),</a:t>
            </a:r>
            <a:r>
              <a:rPr lang="ko-KR" altLang="en-US" dirty="0" smtClean="0"/>
              <a:t>사파리</a:t>
            </a:r>
            <a:r>
              <a:rPr lang="en-US" altLang="ko-KR" dirty="0" smtClean="0"/>
              <a:t>(Apple</a:t>
            </a:r>
            <a:r>
              <a:rPr lang="ko-KR" altLang="en-US" dirty="0" smtClean="0"/>
              <a:t>社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98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HTTP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96247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endParaRPr lang="en-US" altLang="ko-KR" dirty="0"/>
          </a:p>
          <a:p>
            <a:pPr lvl="1"/>
            <a:r>
              <a:rPr lang="ko-KR" altLang="en-US" dirty="0"/>
              <a:t>하이퍼텍스트 전송 프로토콜</a:t>
            </a:r>
            <a:r>
              <a:rPr lang="en-US" altLang="ko-KR" dirty="0"/>
              <a:t>(HTTP)</a:t>
            </a:r>
            <a:r>
              <a:rPr lang="ko-KR" altLang="en-US" dirty="0"/>
              <a:t>은 월드 </a:t>
            </a:r>
            <a:r>
              <a:rPr lang="ko-KR" altLang="en-US" dirty="0" err="1"/>
              <a:t>와이드</a:t>
            </a:r>
            <a:r>
              <a:rPr lang="ko-KR" altLang="en-US" dirty="0"/>
              <a:t> 웹의 토대이며 하이퍼텍스트 링크를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사용하여 </a:t>
            </a:r>
            <a:r>
              <a:rPr lang="ko-KR" altLang="en-US" dirty="0"/>
              <a:t>웹 페이지를 </a:t>
            </a:r>
            <a:r>
              <a:rPr lang="ko-KR" altLang="en-US" dirty="0" err="1"/>
              <a:t>로드하는</a:t>
            </a:r>
            <a:r>
              <a:rPr lang="ko-KR" altLang="en-US" dirty="0"/>
              <a:t> 데 사용됩니다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/>
              <a:t>는 네트워크 장치 간에 정보를 전송하도록 설계된 애플리케이션 계층 프로토콜이며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</a:t>
            </a:r>
            <a:r>
              <a:rPr lang="ko-KR" altLang="en-US" dirty="0"/>
              <a:t>프로토콜 스택의 다른 계층 위에서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8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HTML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100848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HTML(Hyper Text Markup Language</a:t>
            </a:r>
            <a:r>
              <a:rPr lang="en-US" altLang="ko-KR" dirty="0" smtClean="0">
                <a:latin typeface="+mj-ea"/>
                <a:ea typeface="+mj-ea"/>
              </a:rPr>
              <a:t>?</a:t>
            </a:r>
            <a:endParaRPr lang="en-US" altLang="ko-KR" dirty="0"/>
          </a:p>
          <a:p>
            <a:pPr lvl="1"/>
            <a:r>
              <a:rPr lang="ko-KR" altLang="en-US" dirty="0"/>
              <a:t>웹사이트의 모습을 기술하기 위한 </a:t>
            </a:r>
            <a:r>
              <a:rPr lang="ko-KR" altLang="en-US" dirty="0" err="1"/>
              <a:t>마크업</a:t>
            </a:r>
            <a:r>
              <a:rPr lang="ko-KR" altLang="en-US" dirty="0"/>
              <a:t> 언어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프로그래밍 언어가 아니라 </a:t>
            </a:r>
            <a:r>
              <a:rPr lang="ko-KR" altLang="en-US" dirty="0" err="1"/>
              <a:t>마크업</a:t>
            </a:r>
            <a:r>
              <a:rPr lang="ko-KR" altLang="en-US" dirty="0"/>
              <a:t> 정보를 표현하는 </a:t>
            </a:r>
            <a:r>
              <a:rPr lang="ko-KR" altLang="en-US" dirty="0" err="1"/>
              <a:t>마크업</a:t>
            </a:r>
            <a:r>
              <a:rPr lang="ko-KR" altLang="en-US" dirty="0"/>
              <a:t> </a:t>
            </a:r>
            <a:r>
              <a:rPr lang="ko-KR" altLang="en-US" dirty="0" smtClean="0"/>
              <a:t>언어로</a:t>
            </a:r>
            <a:r>
              <a:rPr lang="en-US" altLang="ko-KR" dirty="0" smtClean="0"/>
              <a:t> </a:t>
            </a:r>
            <a:r>
              <a:rPr lang="ko-KR" altLang="en-US" dirty="0"/>
              <a:t>문서의 내용 이외의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문서의 </a:t>
            </a:r>
            <a:r>
              <a:rPr lang="ko-KR" altLang="en-US" dirty="0"/>
              <a:t>구조나 서식 같은 것을 포함한다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보면 </a:t>
            </a:r>
            <a:r>
              <a:rPr lang="ko-KR" altLang="en-US" dirty="0"/>
              <a:t>알겠지만 애초에 이름 </a:t>
            </a: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ML</a:t>
            </a:r>
            <a:r>
              <a:rPr lang="ko-KR" altLang="en-US" dirty="0"/>
              <a:t>이 </a:t>
            </a:r>
            <a:r>
              <a:rPr lang="ko-KR" altLang="en-US" dirty="0" err="1"/>
              <a:t>마크업</a:t>
            </a:r>
            <a:r>
              <a:rPr lang="ko-KR" altLang="en-US" dirty="0"/>
              <a:t> 언어라는 뜻이다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웹사이트에서 </a:t>
            </a:r>
            <a:r>
              <a:rPr lang="ko-KR" altLang="en-US" dirty="0"/>
              <a:t>흔히 볼 수 있는 </a:t>
            </a:r>
            <a:r>
              <a:rPr lang="en-US" altLang="ko-KR" dirty="0" err="1"/>
              <a:t>htm</a:t>
            </a:r>
            <a:r>
              <a:rPr lang="ko-KR" altLang="en-US" dirty="0"/>
              <a:t>이나 </a:t>
            </a:r>
            <a:r>
              <a:rPr lang="en-US" altLang="ko-KR" dirty="0"/>
              <a:t>html </a:t>
            </a:r>
            <a:r>
              <a:rPr lang="ko-KR" altLang="en-US" dirty="0"/>
              <a:t>확장자가 바로 이 언어로 작성된 문서다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최초 제안자는 </a:t>
            </a:r>
            <a:r>
              <a:rPr lang="en-US" altLang="ko-KR" dirty="0" smtClean="0"/>
              <a:t>CERN</a:t>
            </a:r>
            <a:r>
              <a:rPr lang="ko-KR" altLang="en-US" dirty="0" smtClean="0"/>
              <a:t>의 물리학자 </a:t>
            </a:r>
            <a:r>
              <a:rPr lang="ko-KR" altLang="en-US" dirty="0" err="1" smtClean="0"/>
              <a:t>티머시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J. </a:t>
            </a:r>
            <a:r>
              <a:rPr lang="ko-KR" altLang="en-US" dirty="0" err="1" smtClean="0"/>
              <a:t>버너스리이다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URL, HTTP, WWW</a:t>
            </a:r>
            <a:r>
              <a:rPr lang="ko-KR" altLang="en-US" dirty="0" smtClean="0"/>
              <a:t>의 전신인 </a:t>
            </a:r>
            <a:r>
              <a:rPr lang="en-US" altLang="ko-KR" dirty="0" smtClean="0"/>
              <a:t>Enquire </a:t>
            </a:r>
            <a:r>
              <a:rPr lang="ko-KR" altLang="en-US" dirty="0" smtClean="0"/>
              <a:t>등도 그가 세트로 개발하고 제안했다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TCP/IP </a:t>
            </a:r>
            <a:r>
              <a:rPr lang="ko-KR" altLang="en-US" dirty="0" err="1" smtClean="0"/>
              <a:t>통신규약을</a:t>
            </a:r>
            <a:r>
              <a:rPr lang="ko-KR" altLang="en-US" dirty="0" smtClean="0"/>
              <a:t> 만든 빈턴 </a:t>
            </a:r>
            <a:r>
              <a:rPr lang="en-US" altLang="ko-KR" dirty="0" smtClean="0"/>
              <a:t>G. </a:t>
            </a:r>
            <a:r>
              <a:rPr lang="ko-KR" altLang="en-US" dirty="0" err="1" smtClean="0"/>
              <a:t>서프</a:t>
            </a:r>
            <a:r>
              <a:rPr lang="en-US" altLang="ko-KR" dirty="0" smtClean="0"/>
              <a:t>(Vinton Gray Cerf)</a:t>
            </a:r>
            <a:r>
              <a:rPr lang="ko-KR" altLang="en-US" dirty="0" smtClean="0"/>
              <a:t>와 함께 인터넷의 아버지로 불린다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587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문서의 기본 구조</a:t>
            </a:r>
            <a:r>
              <a:rPr lang="en-US" altLang="ko-KR" dirty="0" smtClean="0">
                <a:latin typeface="+mj-ea"/>
              </a:rPr>
              <a:t>?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22349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&lt;!</a:t>
            </a:r>
            <a:r>
              <a:rPr lang="en-US" altLang="ko-KR" dirty="0" err="1" smtClean="0"/>
              <a:t>doctype</a:t>
            </a:r>
            <a:r>
              <a:rPr lang="en-US" altLang="ko-KR" dirty="0" smtClean="0"/>
              <a:t>=html&gt;</a:t>
            </a:r>
          </a:p>
          <a:p>
            <a:r>
              <a:rPr lang="en-US" altLang="ko-KR" dirty="0" smtClean="0"/>
              <a:t>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&lt;HEAD&gt;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&lt;/HEAD&gt;</a:t>
            </a:r>
            <a:endParaRPr lang="en-US" altLang="ko-KR" dirty="0"/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&lt;/BODY&gt;</a:t>
            </a:r>
            <a:endParaRPr lang="en-US" altLang="ko-KR" dirty="0"/>
          </a:p>
          <a:p>
            <a:r>
              <a:rPr lang="en-US" altLang="ko-KR" dirty="0" smtClean="0"/>
              <a:t>&lt;/HTML&gt;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38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&lt;HEAD&gt;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775" y="2402378"/>
            <a:ext cx="102547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스크립트 및 스타일 시트와 같은 문서에 대한 기계 판독 가능 정보</a:t>
            </a:r>
            <a:r>
              <a:rPr lang="en-US" altLang="ko-KR" dirty="0"/>
              <a:t>(</a:t>
            </a:r>
            <a:r>
              <a:rPr lang="ko-KR" altLang="en-US" dirty="0"/>
              <a:t>메타데이터</a:t>
            </a:r>
            <a:r>
              <a:rPr lang="en-US" altLang="ko-KR" dirty="0"/>
              <a:t>)</a:t>
            </a:r>
            <a:r>
              <a:rPr lang="ko-KR" altLang="en-US" dirty="0"/>
              <a:t>를 포함합니다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&lt;HEAD&gt; </a:t>
            </a:r>
            <a:r>
              <a:rPr lang="ko-KR" altLang="en-US" dirty="0" smtClean="0"/>
              <a:t>태그 안에 배치할 수 있는 요소</a:t>
            </a:r>
            <a:endParaRPr lang="en-US" altLang="ko-KR" dirty="0"/>
          </a:p>
          <a:p>
            <a:r>
              <a:rPr lang="en-US" altLang="ko-KR" dirty="0"/>
              <a:t>&lt;title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제목</a:t>
            </a:r>
            <a:endParaRPr lang="en-US" altLang="ko-KR" dirty="0"/>
          </a:p>
          <a:p>
            <a:r>
              <a:rPr lang="en-US" altLang="ko-KR" dirty="0"/>
              <a:t>&lt;base</a:t>
            </a:r>
            <a:r>
              <a:rPr lang="en-US" altLang="ko-KR" dirty="0" smtClean="0"/>
              <a:t>&gt; </a:t>
            </a:r>
            <a:endParaRPr lang="en-US" altLang="ko-KR" dirty="0"/>
          </a:p>
          <a:p>
            <a:r>
              <a:rPr lang="en-US" altLang="ko-KR" dirty="0"/>
              <a:t>&lt;link&gt;   ex) &lt;link </a:t>
            </a:r>
            <a:r>
              <a:rPr lang="en-US" altLang="ko-KR" dirty="0" err="1"/>
              <a:t>href</a:t>
            </a:r>
            <a:r>
              <a:rPr lang="en-US" altLang="ko-KR" dirty="0"/>
              <a:t>="main.css" </a:t>
            </a:r>
            <a:r>
              <a:rPr lang="en-US" altLang="ko-KR" dirty="0" err="1"/>
              <a:t>rel</a:t>
            </a:r>
            <a:r>
              <a:rPr lang="en-US" altLang="ko-KR" dirty="0"/>
              <a:t>="stylesheet" </a:t>
            </a:r>
            <a:r>
              <a:rPr lang="en-US" altLang="ko-KR" dirty="0" smtClean="0"/>
              <a:t>/&gt;</a:t>
            </a:r>
          </a:p>
          <a:p>
            <a:r>
              <a:rPr lang="en-US" altLang="ko-KR" dirty="0"/>
              <a:t>              &lt;link </a:t>
            </a:r>
            <a:r>
              <a:rPr lang="en-US" altLang="ko-KR" dirty="0" err="1"/>
              <a:t>rel</a:t>
            </a:r>
            <a:r>
              <a:rPr lang="en-US" altLang="ko-KR" dirty="0"/>
              <a:t>="icon" </a:t>
            </a:r>
            <a:r>
              <a:rPr lang="en-US" altLang="ko-KR" dirty="0" err="1"/>
              <a:t>href</a:t>
            </a:r>
            <a:r>
              <a:rPr lang="en-US" altLang="ko-KR" dirty="0"/>
              <a:t>="favicon.ico" /&gt;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&lt;meta&gt;</a:t>
            </a:r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noscript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&lt;template&gt;</a:t>
            </a:r>
          </a:p>
        </p:txBody>
      </p:sp>
    </p:spTree>
    <p:extLst>
      <p:ext uri="{BB962C8B-B14F-4D97-AF65-F5344CB8AC3E}">
        <p14:creationId xmlns:p14="http://schemas.microsoft.com/office/powerpoint/2010/main" val="39824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8597" y="4064923"/>
            <a:ext cx="93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&lt;IMG&gt;</a:t>
            </a:r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9559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이것은 페이지에 방문한 모든 웹 사용자들에게 보여주길 원하는 모든 </a:t>
            </a:r>
            <a:r>
              <a:rPr lang="ko-KR" altLang="en-US" dirty="0" err="1"/>
              <a:t>컨텐트를</a:t>
            </a:r>
            <a:r>
              <a:rPr lang="ko-KR" altLang="en-US" dirty="0"/>
              <a:t> 담고 있으며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그것이 </a:t>
            </a:r>
            <a:r>
              <a:rPr lang="ko-KR" altLang="en-US" dirty="0"/>
              <a:t>텍스트일 수도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플레이할 수 있는 </a:t>
            </a:r>
            <a:endParaRPr lang="en-US" altLang="ko-KR" dirty="0" smtClean="0"/>
          </a:p>
          <a:p>
            <a:r>
              <a:rPr lang="ko-KR" altLang="en-US" dirty="0" smtClean="0"/>
              <a:t>오디오 </a:t>
            </a:r>
            <a:r>
              <a:rPr lang="ko-KR" altLang="en-US" dirty="0"/>
              <a:t>트랙이나 다른 무엇이든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&lt;IMG&gt;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108366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="images/firefox-icon.png" alt="My test image" </a:t>
            </a:r>
            <a:r>
              <a:rPr lang="en-US" altLang="ko-KR" dirty="0" smtClean="0"/>
              <a:t>/&gt;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Alt</a:t>
            </a:r>
            <a:r>
              <a:rPr lang="ko-KR" altLang="en-US" dirty="0" smtClean="0"/>
              <a:t>속성은 시각장애인을 위한 용도로도 사용되며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Alt </a:t>
            </a:r>
            <a:r>
              <a:rPr lang="ko-KR" altLang="en-US" dirty="0" smtClean="0"/>
              <a:t>텍스트를 읽어주는 스크린리더 도구에서 사용되어집니다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무언가 잘못되어서 이미지가 보여지지 않을 경우 </a:t>
            </a:r>
            <a:r>
              <a:rPr lang="en-US" altLang="ko-KR" dirty="0" smtClean="0"/>
              <a:t>alt </a:t>
            </a:r>
            <a:r>
              <a:rPr lang="ko-KR" altLang="en-US" dirty="0" smtClean="0"/>
              <a:t>속성에 해당하는 내용이 </a:t>
            </a:r>
            <a:r>
              <a:rPr lang="ko-KR" altLang="en-US" dirty="0" err="1" smtClean="0"/>
              <a:t>표시되어짐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이미지 경로는 </a:t>
            </a:r>
            <a:r>
              <a:rPr lang="ko-KR" altLang="en-US" dirty="0" err="1" smtClean="0"/>
              <a:t>상대경로와</a:t>
            </a:r>
            <a:r>
              <a:rPr lang="ko-KR" altLang="en-US" dirty="0" smtClean="0"/>
              <a:t> 절대 경로로 표시 가능 </a:t>
            </a:r>
            <a:r>
              <a:rPr lang="en-US" altLang="ko-KR" dirty="0" smtClean="0"/>
              <a:t>( ./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/a.jpg ) (http://www.naver.com/img/a.jpg)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33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6394" y="247841"/>
            <a:ext cx="8534400" cy="1507067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문자 나타내기 태그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964" y="1524920"/>
            <a:ext cx="5564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&lt;H&gt;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제목 요소를 표현 해줌</a:t>
            </a:r>
            <a:endParaRPr lang="en-US" altLang="ko-KR" dirty="0" smtClean="0"/>
          </a:p>
          <a:p>
            <a:r>
              <a:rPr lang="en-US" altLang="ko-KR" dirty="0" smtClean="0"/>
              <a:t>&lt;P&gt; </a:t>
            </a:r>
            <a:r>
              <a:rPr lang="ko-KR" altLang="en-US" dirty="0" smtClean="0"/>
              <a:t>문단의 구분하기 위한 태그</a:t>
            </a:r>
            <a:endParaRPr lang="en-US" altLang="ko-KR" dirty="0" smtClean="0"/>
          </a:p>
          <a:p>
            <a:r>
              <a:rPr lang="en-US" altLang="ko-KR" dirty="0" smtClean="0"/>
              <a:t>&lt;UL&gt;</a:t>
            </a:r>
            <a:r>
              <a:rPr lang="ko-KR" altLang="en-US" dirty="0" smtClean="0"/>
              <a:t>   </a:t>
            </a:r>
            <a:r>
              <a:rPr lang="en-US" altLang="ko-KR" dirty="0" smtClean="0"/>
              <a:t>&lt;OL&gt;</a:t>
            </a:r>
          </a:p>
          <a:p>
            <a:r>
              <a:rPr lang="ko-KR" altLang="en-US" dirty="0" smtClean="0"/>
              <a:t>목록의 각 항목은 </a:t>
            </a:r>
            <a:r>
              <a:rPr lang="en-US" altLang="ko-KR" dirty="0" smtClean="0"/>
              <a:t>&lt;LI&gt;(</a:t>
            </a:r>
            <a:r>
              <a:rPr lang="ko-KR" altLang="en-US" dirty="0" err="1" smtClean="0"/>
              <a:t>목록항목</a:t>
            </a:r>
            <a:r>
              <a:rPr lang="en-US" altLang="ko-KR" dirty="0" smtClean="0"/>
              <a:t>)</a:t>
            </a:r>
            <a:r>
              <a:rPr lang="ko-KR" altLang="en-US" dirty="0" smtClean="0"/>
              <a:t>안에 위치 하여야 함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55964" y="2909454"/>
            <a:ext cx="46009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&lt;meta charset="utf-8"&gt;</a:t>
            </a:r>
          </a:p>
          <a:p>
            <a:r>
              <a:rPr lang="en-US" altLang="ko-KR" sz="1400" dirty="0"/>
              <a:t>&lt;/HEAD&gt;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&lt;p&gt;At Mozilla, we’re a global community of </a:t>
            </a:r>
            <a:r>
              <a:rPr lang="en-US" altLang="ko-KR" sz="1400" dirty="0" smtClean="0"/>
              <a:t>…&lt;/</a:t>
            </a:r>
            <a:r>
              <a:rPr lang="en-US" altLang="ko-KR" sz="1400" dirty="0"/>
              <a:t>p&gt;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&lt;li&gt;technologists&lt;/li&gt;</a:t>
            </a:r>
          </a:p>
          <a:p>
            <a:r>
              <a:rPr lang="en-US" altLang="ko-KR" sz="1400" dirty="0"/>
              <a:t>  &lt;li&gt;thinkers&lt;/li&gt;</a:t>
            </a:r>
          </a:p>
          <a:p>
            <a:r>
              <a:rPr lang="en-US" altLang="ko-KR" sz="1400" dirty="0"/>
              <a:t>  &lt;li&gt;builders&lt;/li&gt;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&lt;p&gt;working together ...&lt;/p&gt;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3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7254</TotalTime>
  <Words>1420</Words>
  <Application>Microsoft Office PowerPoint</Application>
  <PresentationFormat>와이드스크린</PresentationFormat>
  <Paragraphs>227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HY중고딕</vt:lpstr>
      <vt:lpstr>Century Gothic</vt:lpstr>
      <vt:lpstr>Wingdings 3</vt:lpstr>
      <vt:lpstr>슬라이스</vt:lpstr>
      <vt:lpstr>HTML</vt:lpstr>
      <vt:lpstr>WWW? </vt:lpstr>
      <vt:lpstr>HTTP? </vt:lpstr>
      <vt:lpstr>HTML? </vt:lpstr>
      <vt:lpstr>HTML 문서의 기본 구조? </vt:lpstr>
      <vt:lpstr>&lt;HEAD&gt;</vt:lpstr>
      <vt:lpstr>&lt;BODY&gt;</vt:lpstr>
      <vt:lpstr>&lt;IMG&gt;</vt:lpstr>
      <vt:lpstr>&lt;문자 나타내기 태그&gt;</vt:lpstr>
      <vt:lpstr>&lt;문자 나타내기 태그&gt;</vt:lpstr>
      <vt:lpstr>&lt;링크&gt;</vt:lpstr>
      <vt:lpstr>&lt;TABLE&gt;</vt:lpstr>
      <vt:lpstr>&lt;TABLE 태그 속성&gt;</vt:lpstr>
      <vt:lpstr>&lt;열(셀-th,TD 태그 속성&gt;</vt:lpstr>
      <vt:lpstr>&lt;셀 병합 속성&gt;</vt:lpstr>
      <vt:lpstr>&lt;셀 병합 속성&gt;</vt:lpstr>
      <vt:lpstr>&lt;과제&gt;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 설치</dc:title>
  <dc:creator>with</dc:creator>
  <cp:lastModifiedBy>USER</cp:lastModifiedBy>
  <cp:revision>26</cp:revision>
  <dcterms:created xsi:type="dcterms:W3CDTF">2024-03-13T12:03:53Z</dcterms:created>
  <dcterms:modified xsi:type="dcterms:W3CDTF">2024-03-22T01:15:19Z</dcterms:modified>
</cp:coreProperties>
</file>