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6"/>
  </p:notesMasterIdLst>
  <p:sldIdLst>
    <p:sldId id="256" r:id="rId2"/>
    <p:sldId id="352" r:id="rId3"/>
    <p:sldId id="353" r:id="rId4"/>
    <p:sldId id="288" r:id="rId5"/>
    <p:sldId id="368" r:id="rId6"/>
    <p:sldId id="355" r:id="rId7"/>
    <p:sldId id="302" r:id="rId8"/>
    <p:sldId id="356" r:id="rId9"/>
    <p:sldId id="357" r:id="rId10"/>
    <p:sldId id="358" r:id="rId11"/>
    <p:sldId id="360" r:id="rId12"/>
    <p:sldId id="363" r:id="rId13"/>
    <p:sldId id="364" r:id="rId14"/>
    <p:sldId id="370" r:id="rId15"/>
    <p:sldId id="367" r:id="rId16"/>
    <p:sldId id="371" r:id="rId17"/>
    <p:sldId id="372" r:id="rId18"/>
    <p:sldId id="373" r:id="rId19"/>
    <p:sldId id="374" r:id="rId20"/>
    <p:sldId id="376" r:id="rId21"/>
    <p:sldId id="375" r:id="rId22"/>
    <p:sldId id="361" r:id="rId23"/>
    <p:sldId id="354" r:id="rId24"/>
    <p:sldId id="321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375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9B7C4"/>
    <a:srgbClr val="8B7E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7" autoAdjust="0"/>
    <p:restoredTop sz="94660"/>
  </p:normalViewPr>
  <p:slideViewPr>
    <p:cSldViewPr snapToGrid="0">
      <p:cViewPr varScale="1">
        <p:scale>
          <a:sx n="66" d="100"/>
          <a:sy n="66" d="100"/>
        </p:scale>
        <p:origin x="72" y="259"/>
      </p:cViewPr>
      <p:guideLst>
        <p:guide orient="horz" pos="2208"/>
        <p:guide pos="375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273A26-202E-431B-AD76-A5F023416F0D}" type="datetimeFigureOut">
              <a:rPr lang="zh-CN" altLang="en-US" smtClean="0"/>
              <a:t>2022/3/25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67CF85-4F38-48BB-A3FC-AE9D69FE51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41873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67CF85-4F38-48BB-A3FC-AE9D69FE51C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90083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85731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4725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34048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85597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98327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39821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70249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49545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220545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06869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91594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38681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85917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6597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A14B7-EFA4-4552-9A35-108FC461037B}" type="datetime1">
              <a:rPr lang="zh-CN" altLang="en-US" smtClean="0"/>
              <a:t>2022/3/25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C7BA-A18E-41F7-855F-B9281AA705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AF473-7D85-46E5-818E-5B009CB9D0E2}" type="datetime1">
              <a:rPr lang="zh-CN" altLang="en-US" smtClean="0"/>
              <a:t>2022/3/25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C7BA-A18E-41F7-855F-B9281AA705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D3159-4E25-4F06-B17A-E551EA2A014F}" type="datetime1">
              <a:rPr lang="zh-CN" altLang="en-US" smtClean="0"/>
              <a:t>2022/3/25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C7BA-A18E-41F7-855F-B9281AA705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7850" y="323561"/>
            <a:ext cx="10515600" cy="540039"/>
          </a:xfrm>
        </p:spPr>
        <p:txBody>
          <a:bodyPr>
            <a:noAutofit/>
          </a:bodyPr>
          <a:lstStyle>
            <a:lvl1pPr>
              <a:defRPr sz="4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228600" y="1126840"/>
            <a:ext cx="11125200" cy="5050127"/>
          </a:xfrm>
        </p:spPr>
        <p:txBody>
          <a:bodyPr/>
          <a:lstStyle>
            <a:lvl1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D9F82-50BF-416A-84C5-BEBB50BB99AF}" type="datetime1">
              <a:rPr lang="zh-CN" altLang="en-US" smtClean="0"/>
              <a:t>2022/3/25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102C7BA-A18E-41F7-855F-B9281AA705A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Parallelogram 13"/>
          <p:cNvSpPr/>
          <p:nvPr userDrawn="1"/>
        </p:nvSpPr>
        <p:spPr>
          <a:xfrm>
            <a:off x="3175" y="195263"/>
            <a:ext cx="574675" cy="668337"/>
          </a:xfrm>
          <a:custGeom>
            <a:avLst/>
            <a:gdLst>
              <a:gd name="connsiteX0" fmla="*/ 0 w 2222628"/>
              <a:gd name="connsiteY0" fmla="*/ 964353 h 964353"/>
              <a:gd name="connsiteX1" fmla="*/ 505504 w 2222628"/>
              <a:gd name="connsiteY1" fmla="*/ 0 h 964353"/>
              <a:gd name="connsiteX2" fmla="*/ 2222628 w 2222628"/>
              <a:gd name="connsiteY2" fmla="*/ 0 h 964353"/>
              <a:gd name="connsiteX3" fmla="*/ 1717124 w 2222628"/>
              <a:gd name="connsiteY3" fmla="*/ 964353 h 964353"/>
              <a:gd name="connsiteX4" fmla="*/ 0 w 2222628"/>
              <a:gd name="connsiteY4" fmla="*/ 964353 h 964353"/>
              <a:gd name="connsiteX0-1" fmla="*/ 0 w 2222628"/>
              <a:gd name="connsiteY0-2" fmla="*/ 964353 h 964353"/>
              <a:gd name="connsiteX1-3" fmla="*/ 19729 w 2222628"/>
              <a:gd name="connsiteY1-4" fmla="*/ 0 h 964353"/>
              <a:gd name="connsiteX2-5" fmla="*/ 2222628 w 2222628"/>
              <a:gd name="connsiteY2-6" fmla="*/ 0 h 964353"/>
              <a:gd name="connsiteX3-7" fmla="*/ 1717124 w 2222628"/>
              <a:gd name="connsiteY3-8" fmla="*/ 964353 h 964353"/>
              <a:gd name="connsiteX4-9" fmla="*/ 0 w 2222628"/>
              <a:gd name="connsiteY4-10" fmla="*/ 964353 h 964353"/>
              <a:gd name="connsiteX0-11" fmla="*/ 0 w 2222628"/>
              <a:gd name="connsiteY0-12" fmla="*/ 964353 h 964353"/>
              <a:gd name="connsiteX1-13" fmla="*/ 679 w 2222628"/>
              <a:gd name="connsiteY1-14" fmla="*/ 0 h 964353"/>
              <a:gd name="connsiteX2-15" fmla="*/ 2222628 w 2222628"/>
              <a:gd name="connsiteY2-16" fmla="*/ 0 h 964353"/>
              <a:gd name="connsiteX3-17" fmla="*/ 1717124 w 2222628"/>
              <a:gd name="connsiteY3-18" fmla="*/ 964353 h 964353"/>
              <a:gd name="connsiteX4-19" fmla="*/ 0 w 2222628"/>
              <a:gd name="connsiteY4-20" fmla="*/ 964353 h 96435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222628" h="964353">
                <a:moveTo>
                  <a:pt x="0" y="964353"/>
                </a:moveTo>
                <a:cubicBezTo>
                  <a:pt x="226" y="642902"/>
                  <a:pt x="453" y="321451"/>
                  <a:pt x="679" y="0"/>
                </a:cubicBezTo>
                <a:lnTo>
                  <a:pt x="2222628" y="0"/>
                </a:lnTo>
                <a:lnTo>
                  <a:pt x="1717124" y="964353"/>
                </a:lnTo>
                <a:lnTo>
                  <a:pt x="0" y="964353"/>
                </a:lnTo>
                <a:close/>
              </a:path>
            </a:pathLst>
          </a:custGeom>
          <a:solidFill>
            <a:srgbClr val="005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352" tIns="36177" rIns="72352" bIns="36177" anchor="ctr"/>
          <a:lstStyle/>
          <a:p>
            <a:pPr algn="ctr" defTabSz="908685">
              <a:defRPr/>
            </a:pPr>
            <a:endParaRPr lang="en-GB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1" y="458946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3C476-6102-4371-9CDB-C438C8C363FD}" type="datetime1">
              <a:rPr lang="zh-CN" altLang="en-US" smtClean="0"/>
              <a:t>2022/3/25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C7BA-A18E-41F7-855F-B9281AA705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8462B-42B2-454F-A088-DB5E8117633F}" type="datetime1">
              <a:rPr lang="zh-CN" altLang="en-US" smtClean="0"/>
              <a:t>2022/3/25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C7BA-A18E-41F7-855F-B9281AA705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FC360-3D03-4AEF-8660-10EB205FCE15}" type="datetime1">
              <a:rPr lang="zh-CN" altLang="en-US" smtClean="0"/>
              <a:t>2022/3/25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C7BA-A18E-41F7-855F-B9281AA705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C2E6C-0097-4171-A137-E6260F915C38}" type="datetime1">
              <a:rPr lang="zh-CN" altLang="en-US" smtClean="0"/>
              <a:t>2022/3/25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C7BA-A18E-41F7-855F-B9281AA705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E4A2B-517A-41F3-86E1-CC0FE98B087F}" type="datetime1">
              <a:rPr lang="zh-CN" altLang="en-US" smtClean="0"/>
              <a:t>2022/3/25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C7BA-A18E-41F7-855F-B9281AA705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4A481-D110-4405-8D29-7F4C8B8C5605}" type="datetime1">
              <a:rPr lang="zh-CN" altLang="en-US" smtClean="0"/>
              <a:t>2022/3/25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C7BA-A18E-41F7-855F-B9281AA705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64D7F-A3B6-4CE8-9A1A-A86D617CC5CF}" type="datetime1">
              <a:rPr lang="zh-CN" altLang="en-US" smtClean="0"/>
              <a:t>2022/3/25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C7BA-A18E-41F7-855F-B9281AA705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99469A-CC65-4820-8272-D84B923EF7A4}" type="datetime1">
              <a:rPr lang="zh-CN" altLang="en-US" smtClean="0"/>
              <a:t>2022/3/25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02C7BA-A18E-41F7-855F-B9281AA705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6.sv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6.sv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6.sv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6.sv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6.svg"/><Relationship Id="rId4" Type="http://schemas.openxmlformats.org/officeDocument/2006/relationships/image" Target="../media/image2.png"/><Relationship Id="rId9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6.svg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6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6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dblp.org/pid/297/5593.html" TargetMode="External"/><Relationship Id="rId3" Type="http://schemas.openxmlformats.org/officeDocument/2006/relationships/image" Target="../media/image6.svg"/><Relationship Id="rId7" Type="http://schemas.openxmlformats.org/officeDocument/2006/relationships/hyperlink" Target="https://dblp.org/pid/06/11190.html" TargetMode="External"/><Relationship Id="rId12" Type="http://schemas.openxmlformats.org/officeDocument/2006/relationships/hyperlink" Target="https://dblp.org/db/journals/corr/corr2107.html#abs-2107-08709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blp.org/pid/271/6794.html" TargetMode="External"/><Relationship Id="rId11" Type="http://schemas.openxmlformats.org/officeDocument/2006/relationships/hyperlink" Target="https://dblp.org/pid/72/8314-1.html" TargetMode="External"/><Relationship Id="rId5" Type="http://schemas.openxmlformats.org/officeDocument/2006/relationships/hyperlink" Target="https://dblp.org/pid/131/5131.html" TargetMode="External"/><Relationship Id="rId10" Type="http://schemas.openxmlformats.org/officeDocument/2006/relationships/hyperlink" Target="https://dblp.org/pid/66/190-9.html" TargetMode="External"/><Relationship Id="rId4" Type="http://schemas.openxmlformats.org/officeDocument/2006/relationships/hyperlink" Target="https://dblp.org/pid/19/4852.html" TargetMode="External"/><Relationship Id="rId9" Type="http://schemas.openxmlformats.org/officeDocument/2006/relationships/hyperlink" Target="https://dblp.org/pid/99/6797.html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slideLayout" Target="../slideLayouts/slideLayout2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12" Type="http://schemas.openxmlformats.org/officeDocument/2006/relationships/tags" Target="../tags/tag13.xml"/><Relationship Id="rId17" Type="http://schemas.openxmlformats.org/officeDocument/2006/relationships/image" Target="../media/image5.png"/><Relationship Id="rId2" Type="http://schemas.openxmlformats.org/officeDocument/2006/relationships/tags" Target="../tags/tag3.xml"/><Relationship Id="rId16" Type="http://schemas.openxmlformats.org/officeDocument/2006/relationships/image" Target="../media/image4.png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5" Type="http://schemas.openxmlformats.org/officeDocument/2006/relationships/tags" Target="../tags/tag6.xml"/><Relationship Id="rId15" Type="http://schemas.openxmlformats.org/officeDocument/2006/relationships/image" Target="../media/image1.svg"/><Relationship Id="rId10" Type="http://schemas.openxmlformats.org/officeDocument/2006/relationships/tags" Target="../tags/tag11.xml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6.sv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6" Type="http://schemas.openxmlformats.org/officeDocument/2006/relationships/image" Target="../media/image2.png"/><Relationship Id="rId5" Type="http://schemas.openxmlformats.org/officeDocument/2006/relationships/image" Target="../media/image6.png"/><Relationship Id="rId4" Type="http://schemas.openxmlformats.org/officeDocument/2006/relationships/image" Target="../media/image6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1480687"/>
            <a:ext cx="12192000" cy="241594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82537" y="1680742"/>
            <a:ext cx="974512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5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Software and Hardware Co-Optimization of GNN</a:t>
            </a:r>
            <a:endParaRPr lang="zh-CN" altLang="en-US" sz="55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79897" y="345829"/>
            <a:ext cx="10547075" cy="491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6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汇报类型：组会</a:t>
            </a:r>
            <a:endParaRPr lang="zh-CN" altLang="en-US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95620060"/>
              </p:ext>
            </p:extLst>
          </p:nvPr>
        </p:nvGraphicFramePr>
        <p:xfrm>
          <a:off x="2822713" y="4238545"/>
          <a:ext cx="8490447" cy="2072640"/>
        </p:xfrm>
        <a:graphic>
          <a:graphicData uri="http://schemas.openxmlformats.org/drawingml/2006/table">
            <a:tbl>
              <a:tblPr firstRow="1" bandRow="1"/>
              <a:tblGrid>
                <a:gridCol w="251818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97225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 algn="dist"/>
                      <a:r>
                        <a:rPr lang="zh-CN" altLang="en-US" sz="2400" b="1" dirty="0" smtClean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汇报人：</a:t>
                      </a:r>
                      <a:r>
                        <a:rPr lang="en-US" altLang="zh-CN" sz="2400" b="1" dirty="0" smtClean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400" b="1" dirty="0" smtClean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刘洁琼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dist"/>
                      <a:r>
                        <a:rPr lang="zh-CN" altLang="en-US" sz="2400" b="1" dirty="0" smtClean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单位：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400" b="1" dirty="0" smtClean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华南理工大学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dist"/>
                      <a:r>
                        <a:rPr lang="zh-CN" altLang="en-US" sz="2400" b="1" dirty="0" smtClean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联系方式：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b="1" dirty="0" smtClean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jqiongLiu@163.com</a:t>
                      </a:r>
                      <a:endParaRPr lang="zh-CN" altLang="en-US" sz="2400" b="1" dirty="0" smtClean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endParaRPr lang="zh-CN" altLang="en-US" sz="2400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2400" b="1" dirty="0" smtClean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79735" y="16510"/>
            <a:ext cx="1532890" cy="14662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311"/>
    </mc:Choice>
    <mc:Fallback xmlns="">
      <p:transition spd="slow" advTm="12311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577850" y="1260974"/>
                <a:ext cx="10515600" cy="469800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</a:t>
                </a: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Assumption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>
                  <a:buNone/>
                </a:pPr>
                <a:r>
                  <a:rPr lang="en-US" altLang="zh-CN" sz="20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specialized device for GNN inference, using IMC (In Memory Computing)</a:t>
                </a:r>
              </a:p>
              <a:p>
                <a:pPr marL="0" indent="0">
                  <a:buNone/>
                </a:pP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Hardware 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Design Space: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Number 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of </a:t>
                </a: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PEs in PE array: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0" dirty="0">
                            <a:latin typeface="Cambria Math" panose="02040503050406030204" pitchFamily="18" charset="0"/>
                          </a:rPr>
                          <m:t>PE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𝑃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0" i="0" dirty="0" smtClean="0">
                            <a:latin typeface="Cambria Math" panose="02040503050406030204" pitchFamily="18" charset="0"/>
                          </a:rPr>
                          <m:t>PE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b="0" i="0" dirty="0" smtClean="0">
                            <a:latin typeface="Cambria Math" panose="02040503050406030204" pitchFamily="18" charset="0"/>
                          </a:rPr>
                          <m:t>x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∈[8, 24]</m:t>
                    </m:r>
                  </m:oMath>
                </a14:m>
                <a:endPara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Each PE has a Quantization rate q (related to computing time) 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𝑏𝑖𝑡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1,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sub>
                            </m:sSub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</a:rPr>
                      <m:t>∈{8,16, 32}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 is the number of PEs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Number of tile per </a:t>
                </a:r>
                <a:r>
                  <a:rPr lang="en-US" altLang="zh-CN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chiplet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CIM(Computing in Memory) type: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∈{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𝑆𝑅𝐴𝑀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𝑅𝑒𝑅𝐴𝑀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}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is</m:t>
                    </m:r>
                  </m:oMath>
                </a14:m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CIM type</a:t>
                </a:r>
              </a:p>
              <a:p>
                <a:pPr lvl="1"/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Global buffer 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size of per </a:t>
                </a:r>
                <a:r>
                  <a:rPr lang="en-US" altLang="zh-CN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chiplet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: b</a:t>
                </a:r>
              </a:p>
              <a:p>
                <a:pPr lvl="1"/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Hardware topology: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</m:oMath>
                </a14:m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is vertex set,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</m:oMath>
                </a14:m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is edge set (physical link)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:endPara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7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7850" y="1260974"/>
                <a:ext cx="10515600" cy="4698005"/>
              </a:xfrm>
              <a:blipFill rotWithShape="0">
                <a:blip r:embed="rId3"/>
                <a:stretch>
                  <a:fillRect t="-23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Hardware Design Space</a:t>
            </a:r>
            <a:endParaRPr lang="zh-CN" altLang="en-US" b="1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C7BA-A18E-41F7-855F-B9281AA705A6}" type="slidenum">
              <a:rPr lang="zh-CN" altLang="en-US" smtClean="0"/>
              <a:t>10</a:t>
            </a:fld>
            <a:endParaRPr lang="zh-CN" altLang="en-US" dirty="0"/>
          </a:p>
        </p:txBody>
      </p:sp>
      <p:pic>
        <p:nvPicPr>
          <p:cNvPr id="12" name="图片 11" descr="31393938393834313b31393939353234333bcbaed6e9d0ce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 flipH="1">
            <a:off x="676275" y="1279830"/>
            <a:ext cx="243205" cy="243205"/>
          </a:xfrm>
          <a:prstGeom prst="rect">
            <a:avLst/>
          </a:prstGeom>
        </p:spPr>
      </p:pic>
      <p:pic>
        <p:nvPicPr>
          <p:cNvPr id="9" name="图片 8" descr="31393938393834313b31393939353234333bcbaed6e9d0ce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 flipH="1">
            <a:off x="676275" y="2214091"/>
            <a:ext cx="243205" cy="243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928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40"/>
    </mc:Choice>
    <mc:Fallback xmlns="">
      <p:transition spd="slow" advTm="364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577850" y="1260974"/>
                <a:ext cx="10515600" cy="4698005"/>
              </a:xfrm>
            </p:spPr>
            <p:txBody>
              <a:bodyPr>
                <a:normAutofit fontScale="62500" lnSpcReduction="20000"/>
              </a:bodyPr>
              <a:lstStyle/>
              <a:p>
                <a:pPr marL="0" indent="0">
                  <a:buNone/>
                </a:pPr>
                <a:r>
                  <a:rPr lang="en-US" altLang="zh-CN" sz="3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 GNN Network Structure</a:t>
                </a:r>
              </a:p>
              <a:p>
                <a:pPr lvl="1"/>
                <a:r>
                  <a:rPr lang="en-US" altLang="zh-CN" sz="29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GNN</a:t>
                </a:r>
                <a:r>
                  <a:rPr lang="zh-CN" altLang="en-US" sz="29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网络中共有</a:t>
                </a:r>
                <a:r>
                  <a:rPr lang="en-US" altLang="zh-CN" sz="29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</a:t>
                </a:r>
                <a:r>
                  <a:rPr lang="zh-CN" altLang="en-US" sz="29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层结构，对每一层</a:t>
                </a:r>
                <a:r>
                  <a:rPr lang="en-US" altLang="zh-CN" sz="2900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</a:t>
                </a:r>
                <a:r>
                  <a:rPr lang="zh-CN" altLang="en-US" sz="29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，可选择</a:t>
                </a:r>
                <a14:m>
                  <m:oMath xmlns:m="http://schemas.openxmlformats.org/officeDocument/2006/math">
                    <m:r>
                      <a:rPr lang="zh-CN" altLang="en-US" sz="2900" i="1" dirty="0">
                        <a:latin typeface="Cambria Math" panose="02040503050406030204" pitchFamily="18" charset="0"/>
                      </a:rPr>
                      <m:t>操作类型</m:t>
                    </m:r>
                    <m:r>
                      <a:rPr lang="en-US" altLang="zh-CN" sz="2900" i="1" dirty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2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900" i="1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a:rPr lang="en-US" altLang="zh-CN" sz="29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9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9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900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 sz="29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2900" i="1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altLang="zh-CN" sz="29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2900" i="1">
                            <a:latin typeface="Cambria Math" panose="02040503050406030204" pitchFamily="18" charset="0"/>
                          </a:rPr>
                          <m:t>𝐴𝐶𝑇</m:t>
                        </m:r>
                        <m:r>
                          <a:rPr lang="en-US" altLang="zh-CN" sz="29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900" i="1">
                            <a:latin typeface="Cambria Math" panose="02040503050406030204" pitchFamily="18" charset="0"/>
                          </a:rPr>
                          <m:t>𝐴𝐺𝐺</m:t>
                        </m:r>
                      </m:e>
                    </m:d>
                    <m:r>
                      <a:rPr lang="en-US" altLang="zh-CN" sz="29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9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900" i="1">
                        <a:latin typeface="Cambria Math" panose="02040503050406030204" pitchFamily="18" charset="0"/>
                      </a:rPr>
                      <m:t>∈[1,</m:t>
                    </m:r>
                    <m:r>
                      <a:rPr lang="en-US" altLang="zh-CN" sz="29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9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zh-CN" sz="29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:r>
                  <a:rPr lang="en-US" altLang="zh-CN" sz="29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B: Batch Normalization(bool), D: dropout ratio(double)</a:t>
                </a:r>
              </a:p>
              <a:p>
                <a:pPr lvl="1"/>
                <a:r>
                  <a:rPr lang="en-US" altLang="zh-CN" sz="29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ACT: activation(</a:t>
                </a:r>
                <a:r>
                  <a:rPr lang="en-US" altLang="zh-CN" sz="2900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enum</a:t>
                </a:r>
                <a:r>
                  <a:rPr lang="en-US" altLang="zh-CN" sz="29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), AGG: aggregation(</a:t>
                </a:r>
                <a:r>
                  <a:rPr lang="en-US" altLang="zh-CN" sz="2900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enum</a:t>
                </a:r>
                <a:r>
                  <a:rPr lang="en-US" altLang="zh-CN" sz="29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</a:t>
                </a:r>
                <a:endParaRPr lang="en-US" altLang="zh-CN" sz="2900" i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2900" i="1">
                        <a:latin typeface="Cambria Math" panose="02040503050406030204" pitchFamily="18" charset="0"/>
                      </a:rPr>
                      <m:t>𝐺𝑛𝑒𝑡</m:t>
                    </m:r>
                    <m:r>
                      <a:rPr lang="en-US" altLang="zh-CN" sz="29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9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900" i="1">
                            <a:latin typeface="Cambria Math" panose="02040503050406030204" pitchFamily="18" charset="0"/>
                          </a:rPr>
                          <m:t>𝑜</m:t>
                        </m:r>
                        <m:sSub>
                          <m:sSubPr>
                            <m:ctrlPr>
                              <a:rPr lang="en-US" altLang="zh-CN" sz="29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9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9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9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2900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altLang="zh-CN" sz="29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2900" i="1">
                            <a:latin typeface="Cambria Math" panose="02040503050406030204" pitchFamily="18" charset="0"/>
                          </a:rPr>
                          <m:t>𝐿𝑟</m:t>
                        </m:r>
                        <m:r>
                          <a:rPr lang="en-US" altLang="zh-CN" sz="29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2900" i="1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</m:d>
                  </m:oMath>
                </a14:m>
                <a:endParaRPr lang="en-US" altLang="zh-CN" sz="29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:r>
                  <a:rPr lang="en-US" altLang="zh-CN" sz="29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C: inter layer connection, LR: learning rate, O: Optimizer Type</a:t>
                </a:r>
              </a:p>
              <a:p>
                <a:pPr marL="0" indent="0">
                  <a:buNone/>
                </a:pPr>
                <a:r>
                  <a:rPr lang="en-US" altLang="zh-CN" sz="3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 Mapping</a:t>
                </a:r>
                <a:endParaRPr lang="en-US" altLang="zh-CN" sz="3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:r>
                  <a:rPr lang="en-US" altLang="zh-CN" sz="29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Divide GNN</a:t>
                </a:r>
                <a:r>
                  <a:rPr lang="zh-CN" altLang="en-US" sz="29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sz="29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into multiple tasks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9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9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𝑣</m:t>
                        </m:r>
                      </m:e>
                      <m:sub>
                        <m:r>
                          <a:rPr lang="en-US" altLang="zh-CN" sz="29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sz="29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:r>
                  <a:rPr lang="en-US" altLang="zh-CN" sz="29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Assign each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9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9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𝑣</m:t>
                        </m:r>
                      </m:e>
                      <m:sub>
                        <m:r>
                          <a:rPr lang="en-US" altLang="zh-CN" sz="29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9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to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9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9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𝑃𝐸</m:t>
                        </m:r>
                      </m:e>
                      <m:sub>
                        <m:r>
                          <a:rPr lang="en-US" altLang="zh-CN" sz="29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𝑗</m:t>
                        </m:r>
                      </m:sub>
                    </m:sSub>
                  </m:oMath>
                </a14:m>
                <a:endParaRPr lang="en-US" altLang="zh-CN" sz="29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9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9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x</m:t>
                        </m:r>
                      </m:e>
                      <m:sub>
                        <m:r>
                          <a:rPr lang="en-US" altLang="zh-CN" sz="29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𝑖𝑗</m:t>
                        </m:r>
                      </m:sub>
                    </m:sSub>
                    <m:r>
                      <a:rPr lang="en-US" altLang="zh-CN" sz="2900">
                        <a:latin typeface="Cambria Math" panose="02040503050406030204" pitchFamily="18" charset="0"/>
                        <a:ea typeface="微软雅黑" panose="020B0503020204020204" pitchFamily="34" charset="-122"/>
                        <a:sym typeface="+mn-ea"/>
                      </a:rPr>
                      <m:t>:</m:t>
                    </m:r>
                    <m:sSub>
                      <m:sSubPr>
                        <m:ctrlPr>
                          <a:rPr lang="en-US" altLang="zh-CN" sz="29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sz="29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9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v</m:t>
                            </m:r>
                          </m:e>
                          <m:sub>
                            <m:r>
                              <a:rPr lang="en-US" altLang="zh-CN" sz="29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9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→</m:t>
                        </m:r>
                        <m:r>
                          <a:rPr lang="en-US" altLang="zh-CN" sz="29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𝑃𝐸</m:t>
                        </m:r>
                      </m:e>
                      <m:sub>
                        <m:r>
                          <a:rPr lang="en-US" altLang="zh-CN" sz="29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𝑗</m:t>
                        </m:r>
                      </m:sub>
                    </m:sSub>
                    <m:d>
                      <m:dPr>
                        <m:begChr m:val="{"/>
                        <m:endChr m:val=""/>
                        <m:ctrlPr>
                          <a:rPr lang="en-US" altLang="zh-CN" sz="29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9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eqArrPr>
                          <m:e>
                            <m:r>
                              <a:rPr lang="en-US" altLang="zh-CN" sz="29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1,     </m:t>
                            </m:r>
                            <m:r>
                              <a:rPr lang="en-US" altLang="zh-CN" sz="29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𝑚𝑎𝑝𝑝𝑖𝑛𝑔</m:t>
                            </m:r>
                          </m:e>
                          <m:e>
                            <m:r>
                              <a:rPr lang="en-US" altLang="zh-CN" sz="29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0,  </m:t>
                            </m:r>
                            <m:r>
                              <a:rPr lang="en-US" altLang="zh-CN" sz="29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𝑛𝑜𝑡</m:t>
                            </m:r>
                            <m:r>
                              <a:rPr lang="en-US" altLang="zh-CN" sz="29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 </m:t>
                            </m:r>
                            <m:r>
                              <a:rPr lang="en-US" altLang="zh-CN" sz="29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𝑚𝑎𝑝𝑝𝑖𝑛𝑔</m:t>
                            </m:r>
                          </m:e>
                        </m:eqArr>
                      </m:e>
                    </m:d>
                  </m:oMath>
                </a14:m>
                <a:endParaRPr lang="en-US" altLang="zh-CN" sz="29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>
                  <a:buNone/>
                </a:pPr>
                <a:r>
                  <a:rPr lang="en-US" altLang="zh-CN" sz="3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 Hardware </a:t>
                </a:r>
                <a:endParaRPr lang="en-US" altLang="zh-CN" sz="3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:r>
                  <a:rPr lang="en-US" altLang="zh-CN" sz="2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Quantization rate: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sz="2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6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2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𝑏𝑖𝑡</m:t>
                        </m:r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sz="2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6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2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sz="2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600" i="1">
                                <a:latin typeface="Cambria Math" panose="02040503050406030204" pitchFamily="18" charset="0"/>
                              </a:rPr>
                              <m:t>8,16, 32</m:t>
                            </m:r>
                          </m:e>
                        </m:d>
                        <m: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  <m:t>∈[1,</m:t>
                        </m:r>
                        <m:sSub>
                          <m:sSubPr>
                            <m:ctrlPr>
                              <a:rPr lang="en-US" altLang="zh-CN" sz="2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6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sz="260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b/>
                    </m:sSub>
                  </m:oMath>
                </a14:m>
                <a:endParaRPr lang="en-US" altLang="zh-CN" sz="2600" i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:r>
                  <a:rPr lang="en-US" altLang="zh-CN" sz="2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Hardware topology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US" altLang="zh-CN" sz="26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US" altLang="zh-CN" sz="26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US" altLang="zh-CN" sz="2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sz="260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altLang="zh-CN" sz="2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: the number of </a:t>
                </a:r>
                <a:r>
                  <a:rPr lang="en-US" altLang="zh-CN" sz="2600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chiplet</a:t>
                </a:r>
                <a:endParaRPr lang="en-US" altLang="zh-CN" sz="2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sz="2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: the number of tile per </a:t>
                </a:r>
                <a:r>
                  <a:rPr lang="en-US" altLang="zh-CN" sz="2600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chiplet</a:t>
                </a:r>
                <a:endParaRPr lang="en-US" altLang="zh-CN" sz="2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:r>
                  <a:rPr lang="en-US" altLang="zh-CN" sz="2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b: global buffer </a:t>
                </a:r>
                <a:r>
                  <a:rPr lang="en-US" altLang="zh-CN" sz="2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size for per </a:t>
                </a:r>
                <a:r>
                  <a:rPr lang="en-US" altLang="zh-CN" sz="2600" dirty="0" err="1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chiplet</a:t>
                </a:r>
                <a:endParaRPr lang="en-US" altLang="zh-CN" sz="2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7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7850" y="1260974"/>
                <a:ext cx="10515600" cy="4698005"/>
              </a:xfrm>
              <a:blipFill rotWithShape="0">
                <a:blip r:embed="rId3"/>
                <a:stretch>
                  <a:fillRect t="-2594" b="-10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Decision Variables</a:t>
            </a:r>
            <a:endParaRPr lang="zh-CN" altLang="en-US" b="1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C7BA-A18E-41F7-855F-B9281AA705A6}" type="slidenum">
              <a:rPr lang="zh-CN" altLang="en-US" smtClean="0"/>
              <a:t>11</a:t>
            </a:fld>
            <a:endParaRPr lang="zh-CN" altLang="en-US" dirty="0"/>
          </a:p>
        </p:txBody>
      </p:sp>
      <p:pic>
        <p:nvPicPr>
          <p:cNvPr id="12" name="图片 11" descr="31393938393834313b31393939353234333bcbaed6e9d0ce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 flipH="1">
            <a:off x="676275" y="1199620"/>
            <a:ext cx="243205" cy="243205"/>
          </a:xfrm>
          <a:prstGeom prst="rect">
            <a:avLst/>
          </a:prstGeom>
        </p:spPr>
      </p:pic>
      <p:pic>
        <p:nvPicPr>
          <p:cNvPr id="9" name="图片 8" descr="31393938393834313b31393939353234333bcbaed6e9d0ce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 flipH="1">
            <a:off x="681355" y="2898006"/>
            <a:ext cx="243205" cy="243205"/>
          </a:xfrm>
          <a:prstGeom prst="rect">
            <a:avLst/>
          </a:prstGeom>
        </p:spPr>
      </p:pic>
      <p:pic>
        <p:nvPicPr>
          <p:cNvPr id="8" name="图片 7" descr="31393938393834313b31393939353234333bcbaed6e9d0ce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 flipH="1">
            <a:off x="675474" y="4403749"/>
            <a:ext cx="243205" cy="243205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="" xmlns:a16="http://schemas.microsoft.com/office/drawing/2014/main" id="{FE6CE1C5-47F9-4C6E-AD3F-D63883C9C6D1}"/>
              </a:ext>
            </a:extLst>
          </p:cNvPr>
          <p:cNvSpPr/>
          <p:nvPr/>
        </p:nvSpPr>
        <p:spPr>
          <a:xfrm>
            <a:off x="7259357" y="3874088"/>
            <a:ext cx="3275636" cy="5163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="" xmlns:a16="http://schemas.microsoft.com/office/drawing/2014/main" id="{E7603584-2625-48C8-8AE6-25BBFB217C07}"/>
              </a:ext>
            </a:extLst>
          </p:cNvPr>
          <p:cNvSpPr/>
          <p:nvPr/>
        </p:nvSpPr>
        <p:spPr>
          <a:xfrm>
            <a:off x="8454263" y="3140720"/>
            <a:ext cx="385507" cy="39737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900" b="1" dirty="0" smtClean="0"/>
              <a:t>I1</a:t>
            </a:r>
            <a:endParaRPr lang="zh-CN" altLang="en-US" sz="900" b="1" dirty="0"/>
          </a:p>
        </p:txBody>
      </p:sp>
      <p:sp>
        <p:nvSpPr>
          <p:cNvPr id="15" name="矩形 14">
            <a:extLst>
              <a:ext uri="{FF2B5EF4-FFF2-40B4-BE49-F238E27FC236}">
                <a16:creationId xmlns="" xmlns:a16="http://schemas.microsoft.com/office/drawing/2014/main" id="{FE6CE1C5-47F9-4C6E-AD3F-D63883C9C6D1}"/>
              </a:ext>
            </a:extLst>
          </p:cNvPr>
          <p:cNvSpPr/>
          <p:nvPr/>
        </p:nvSpPr>
        <p:spPr>
          <a:xfrm>
            <a:off x="7259357" y="3070955"/>
            <a:ext cx="3275636" cy="52978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="" xmlns:a16="http://schemas.microsoft.com/office/drawing/2014/main" id="{E7603584-2625-48C8-8AE6-25BBFB217C07}"/>
              </a:ext>
            </a:extLst>
          </p:cNvPr>
          <p:cNvSpPr/>
          <p:nvPr/>
        </p:nvSpPr>
        <p:spPr>
          <a:xfrm>
            <a:off x="9147388" y="3140720"/>
            <a:ext cx="385507" cy="39737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900" b="1" dirty="0" smtClean="0"/>
              <a:t>I2</a:t>
            </a:r>
            <a:endParaRPr lang="zh-CN" altLang="en-US" sz="900" b="1" dirty="0"/>
          </a:p>
        </p:txBody>
      </p:sp>
      <p:sp>
        <p:nvSpPr>
          <p:cNvPr id="17" name="椭圆 16">
            <a:extLst>
              <a:ext uri="{FF2B5EF4-FFF2-40B4-BE49-F238E27FC236}">
                <a16:creationId xmlns="" xmlns:a16="http://schemas.microsoft.com/office/drawing/2014/main" id="{E7603584-2625-48C8-8AE6-25BBFB217C07}"/>
              </a:ext>
            </a:extLst>
          </p:cNvPr>
          <p:cNvSpPr/>
          <p:nvPr/>
        </p:nvSpPr>
        <p:spPr>
          <a:xfrm>
            <a:off x="9840514" y="3140720"/>
            <a:ext cx="385507" cy="39737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900" b="1" dirty="0" smtClean="0"/>
              <a:t>I3</a:t>
            </a:r>
            <a:endParaRPr lang="zh-CN" altLang="en-US" sz="900" b="1" dirty="0"/>
          </a:p>
        </p:txBody>
      </p:sp>
      <p:sp>
        <p:nvSpPr>
          <p:cNvPr id="18" name="矩形 17">
            <a:extLst>
              <a:ext uri="{FF2B5EF4-FFF2-40B4-BE49-F238E27FC236}">
                <a16:creationId xmlns="" xmlns:a16="http://schemas.microsoft.com/office/drawing/2014/main" id="{FE6CE1C5-47F9-4C6E-AD3F-D63883C9C6D1}"/>
              </a:ext>
            </a:extLst>
          </p:cNvPr>
          <p:cNvSpPr/>
          <p:nvPr/>
        </p:nvSpPr>
        <p:spPr>
          <a:xfrm>
            <a:off x="8151010" y="3945502"/>
            <a:ext cx="809826" cy="3735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="" xmlns:a16="http://schemas.microsoft.com/office/drawing/2014/main" id="{FE6CE1C5-47F9-4C6E-AD3F-D63883C9C6D1}"/>
              </a:ext>
            </a:extLst>
          </p:cNvPr>
          <p:cNvSpPr/>
          <p:nvPr/>
        </p:nvSpPr>
        <p:spPr>
          <a:xfrm>
            <a:off x="9095769" y="3945502"/>
            <a:ext cx="1311901" cy="3735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="" xmlns:a16="http://schemas.microsoft.com/office/drawing/2014/main" id="{FE6CE1C5-47F9-4C6E-AD3F-D63883C9C6D1}"/>
              </a:ext>
            </a:extLst>
          </p:cNvPr>
          <p:cNvSpPr/>
          <p:nvPr/>
        </p:nvSpPr>
        <p:spPr>
          <a:xfrm>
            <a:off x="7259357" y="4663815"/>
            <a:ext cx="3252889" cy="10577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="" xmlns:a16="http://schemas.microsoft.com/office/drawing/2014/main" id="{E7603584-2625-48C8-8AE6-25BBFB217C07}"/>
              </a:ext>
            </a:extLst>
          </p:cNvPr>
          <p:cNvSpPr/>
          <p:nvPr/>
        </p:nvSpPr>
        <p:spPr>
          <a:xfrm>
            <a:off x="8407147" y="3983622"/>
            <a:ext cx="297552" cy="31473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900" b="1" dirty="0" smtClean="0"/>
              <a:t>I</a:t>
            </a:r>
            <a:endParaRPr lang="zh-CN" altLang="en-US" sz="900" b="1" dirty="0"/>
          </a:p>
        </p:txBody>
      </p:sp>
      <p:sp>
        <p:nvSpPr>
          <p:cNvPr id="22" name="椭圆 21">
            <a:extLst>
              <a:ext uri="{FF2B5EF4-FFF2-40B4-BE49-F238E27FC236}">
                <a16:creationId xmlns="" xmlns:a16="http://schemas.microsoft.com/office/drawing/2014/main" id="{E7603584-2625-48C8-8AE6-25BBFB217C07}"/>
              </a:ext>
            </a:extLst>
          </p:cNvPr>
          <p:cNvSpPr/>
          <p:nvPr/>
        </p:nvSpPr>
        <p:spPr>
          <a:xfrm>
            <a:off x="9394800" y="3983622"/>
            <a:ext cx="297552" cy="31473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900" b="1" dirty="0" smtClean="0"/>
              <a:t>I</a:t>
            </a:r>
            <a:endParaRPr lang="zh-CN" altLang="en-US" sz="900" b="1" dirty="0"/>
          </a:p>
        </p:txBody>
      </p:sp>
      <p:sp>
        <p:nvSpPr>
          <p:cNvPr id="23" name="椭圆 22">
            <a:extLst>
              <a:ext uri="{FF2B5EF4-FFF2-40B4-BE49-F238E27FC236}">
                <a16:creationId xmlns="" xmlns:a16="http://schemas.microsoft.com/office/drawing/2014/main" id="{E7603584-2625-48C8-8AE6-25BBFB217C07}"/>
              </a:ext>
            </a:extLst>
          </p:cNvPr>
          <p:cNvSpPr/>
          <p:nvPr/>
        </p:nvSpPr>
        <p:spPr>
          <a:xfrm>
            <a:off x="9842664" y="3983622"/>
            <a:ext cx="297552" cy="31473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900" b="1" dirty="0" smtClean="0"/>
              <a:t>I</a:t>
            </a:r>
            <a:endParaRPr lang="zh-CN" altLang="en-US" sz="900" b="1" dirty="0"/>
          </a:p>
        </p:txBody>
      </p:sp>
      <p:sp>
        <p:nvSpPr>
          <p:cNvPr id="24" name="矩形 23">
            <a:extLst>
              <a:ext uri="{FF2B5EF4-FFF2-40B4-BE49-F238E27FC236}">
                <a16:creationId xmlns="" xmlns:a16="http://schemas.microsoft.com/office/drawing/2014/main" id="{FE6CE1C5-47F9-4C6E-AD3F-D63883C9C6D1}"/>
              </a:ext>
            </a:extLst>
          </p:cNvPr>
          <p:cNvSpPr/>
          <p:nvPr/>
        </p:nvSpPr>
        <p:spPr>
          <a:xfrm>
            <a:off x="8193216" y="4759874"/>
            <a:ext cx="427861" cy="3242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PE</a:t>
            </a:r>
            <a:endParaRPr lang="zh-CN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="" xmlns:a16="http://schemas.microsoft.com/office/drawing/2014/main" id="{FE6CE1C5-47F9-4C6E-AD3F-D63883C9C6D1}"/>
              </a:ext>
            </a:extLst>
          </p:cNvPr>
          <p:cNvSpPr/>
          <p:nvPr/>
        </p:nvSpPr>
        <p:spPr>
          <a:xfrm>
            <a:off x="8715750" y="4759874"/>
            <a:ext cx="427861" cy="3242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PE</a:t>
            </a:r>
            <a:endParaRPr lang="zh-CN" alt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="" xmlns:a16="http://schemas.microsoft.com/office/drawing/2014/main" id="{FE6CE1C5-47F9-4C6E-AD3F-D63883C9C6D1}"/>
              </a:ext>
            </a:extLst>
          </p:cNvPr>
          <p:cNvSpPr/>
          <p:nvPr/>
        </p:nvSpPr>
        <p:spPr>
          <a:xfrm>
            <a:off x="9252659" y="4759874"/>
            <a:ext cx="427861" cy="3242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PE</a:t>
            </a:r>
            <a:endParaRPr lang="zh-CN" altLang="en-US" dirty="0"/>
          </a:p>
        </p:txBody>
      </p:sp>
      <p:sp>
        <p:nvSpPr>
          <p:cNvPr id="27" name="矩形 26">
            <a:extLst>
              <a:ext uri="{FF2B5EF4-FFF2-40B4-BE49-F238E27FC236}">
                <a16:creationId xmlns="" xmlns:a16="http://schemas.microsoft.com/office/drawing/2014/main" id="{FE6CE1C5-47F9-4C6E-AD3F-D63883C9C6D1}"/>
              </a:ext>
            </a:extLst>
          </p:cNvPr>
          <p:cNvSpPr/>
          <p:nvPr/>
        </p:nvSpPr>
        <p:spPr>
          <a:xfrm>
            <a:off x="9760818" y="4775258"/>
            <a:ext cx="427861" cy="3242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PE</a:t>
            </a:r>
            <a:endParaRPr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7282915" y="3105015"/>
            <a:ext cx="11477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/>
              <a:t>Network</a:t>
            </a:r>
          </a:p>
          <a:p>
            <a:r>
              <a:rPr lang="en-US" altLang="zh-CN" sz="1200" b="1" dirty="0"/>
              <a:t>Structure</a:t>
            </a:r>
            <a:endParaRPr lang="zh-CN" altLang="en-US" sz="1200" b="1" dirty="0"/>
          </a:p>
        </p:txBody>
      </p:sp>
      <p:sp>
        <p:nvSpPr>
          <p:cNvPr id="29" name="文本框 28"/>
          <p:cNvSpPr txBox="1"/>
          <p:nvPr/>
        </p:nvSpPr>
        <p:spPr>
          <a:xfrm>
            <a:off x="7282915" y="3889472"/>
            <a:ext cx="11477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/>
              <a:t>Task </a:t>
            </a:r>
          </a:p>
          <a:p>
            <a:r>
              <a:rPr lang="en-US" altLang="zh-CN" sz="1200" b="1" dirty="0" smtClean="0"/>
              <a:t>Division</a:t>
            </a:r>
            <a:endParaRPr lang="zh-CN" altLang="en-US" sz="1200" b="1" dirty="0"/>
          </a:p>
        </p:txBody>
      </p:sp>
      <p:sp>
        <p:nvSpPr>
          <p:cNvPr id="30" name="文本框 29"/>
          <p:cNvSpPr txBox="1"/>
          <p:nvPr/>
        </p:nvSpPr>
        <p:spPr>
          <a:xfrm>
            <a:off x="7263443" y="4678409"/>
            <a:ext cx="11477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/>
              <a:t>PE Set</a:t>
            </a:r>
            <a:endParaRPr lang="zh-CN" altLang="en-US" sz="1200" b="1" dirty="0"/>
          </a:p>
        </p:txBody>
      </p:sp>
      <p:cxnSp>
        <p:nvCxnSpPr>
          <p:cNvPr id="31" name="直接连接符 30"/>
          <p:cNvCxnSpPr>
            <a:endCxn id="24" idx="0"/>
          </p:cNvCxnSpPr>
          <p:nvPr/>
        </p:nvCxnSpPr>
        <p:spPr>
          <a:xfrm>
            <a:off x="8151010" y="4319052"/>
            <a:ext cx="256137" cy="4408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>
            <a:endCxn id="24" idx="0"/>
          </p:cNvCxnSpPr>
          <p:nvPr/>
        </p:nvCxnSpPr>
        <p:spPr>
          <a:xfrm flipH="1">
            <a:off x="8407147" y="4319052"/>
            <a:ext cx="553692" cy="4408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>
            <a:endCxn id="26" idx="0"/>
          </p:cNvCxnSpPr>
          <p:nvPr/>
        </p:nvCxnSpPr>
        <p:spPr>
          <a:xfrm>
            <a:off x="9182393" y="4319052"/>
            <a:ext cx="284197" cy="4408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>
            <a:endCxn id="26" idx="0"/>
          </p:cNvCxnSpPr>
          <p:nvPr/>
        </p:nvCxnSpPr>
        <p:spPr>
          <a:xfrm flipH="1">
            <a:off x="9466590" y="4319052"/>
            <a:ext cx="722090" cy="4408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14" idx="6"/>
            <a:endCxn id="16" idx="2"/>
          </p:cNvCxnSpPr>
          <p:nvPr/>
        </p:nvCxnSpPr>
        <p:spPr>
          <a:xfrm>
            <a:off x="8839770" y="3339406"/>
            <a:ext cx="3076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>
            <a:off x="9538543" y="3335847"/>
            <a:ext cx="3076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 flipH="1">
            <a:off x="8894725" y="3235429"/>
            <a:ext cx="132222" cy="2897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 flipH="1">
            <a:off x="9587225" y="3218291"/>
            <a:ext cx="132222" cy="2897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>
            <a:extLst>
              <a:ext uri="{FF2B5EF4-FFF2-40B4-BE49-F238E27FC236}">
                <a16:creationId xmlns="" xmlns:a16="http://schemas.microsoft.com/office/drawing/2014/main" id="{FE6CE1C5-47F9-4C6E-AD3F-D63883C9C6D1}"/>
              </a:ext>
            </a:extLst>
          </p:cNvPr>
          <p:cNvSpPr/>
          <p:nvPr/>
        </p:nvSpPr>
        <p:spPr>
          <a:xfrm>
            <a:off x="8193215" y="5290053"/>
            <a:ext cx="427861" cy="3242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PE</a:t>
            </a:r>
            <a:endParaRPr lang="zh-CN" altLang="en-US" dirty="0"/>
          </a:p>
        </p:txBody>
      </p:sp>
      <p:sp>
        <p:nvSpPr>
          <p:cNvPr id="40" name="矩形 39">
            <a:extLst>
              <a:ext uri="{FF2B5EF4-FFF2-40B4-BE49-F238E27FC236}">
                <a16:creationId xmlns="" xmlns:a16="http://schemas.microsoft.com/office/drawing/2014/main" id="{FE6CE1C5-47F9-4C6E-AD3F-D63883C9C6D1}"/>
              </a:ext>
            </a:extLst>
          </p:cNvPr>
          <p:cNvSpPr/>
          <p:nvPr/>
        </p:nvSpPr>
        <p:spPr>
          <a:xfrm>
            <a:off x="8711092" y="5290053"/>
            <a:ext cx="427861" cy="3242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PE</a:t>
            </a:r>
            <a:endParaRPr lang="zh-CN" altLang="en-US" dirty="0"/>
          </a:p>
        </p:txBody>
      </p:sp>
      <p:cxnSp>
        <p:nvCxnSpPr>
          <p:cNvPr id="41" name="直接连接符 40"/>
          <p:cNvCxnSpPr>
            <a:stCxn id="24" idx="3"/>
            <a:endCxn id="25" idx="1"/>
          </p:cNvCxnSpPr>
          <p:nvPr/>
        </p:nvCxnSpPr>
        <p:spPr>
          <a:xfrm>
            <a:off x="8621077" y="4922003"/>
            <a:ext cx="946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>
            <a:stCxn id="24" idx="2"/>
            <a:endCxn id="39" idx="0"/>
          </p:cNvCxnSpPr>
          <p:nvPr/>
        </p:nvCxnSpPr>
        <p:spPr>
          <a:xfrm flipH="1">
            <a:off x="8407146" y="5084132"/>
            <a:ext cx="1" cy="2059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>
            <a:stCxn id="25" idx="2"/>
            <a:endCxn id="40" idx="0"/>
          </p:cNvCxnSpPr>
          <p:nvPr/>
        </p:nvCxnSpPr>
        <p:spPr>
          <a:xfrm flipH="1">
            <a:off x="8925023" y="5084132"/>
            <a:ext cx="4658" cy="2059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>
            <a:stCxn id="39" idx="3"/>
            <a:endCxn id="40" idx="1"/>
          </p:cNvCxnSpPr>
          <p:nvPr/>
        </p:nvCxnSpPr>
        <p:spPr>
          <a:xfrm>
            <a:off x="8621076" y="5452182"/>
            <a:ext cx="900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>
            <a:extLst>
              <a:ext uri="{FF2B5EF4-FFF2-40B4-BE49-F238E27FC236}">
                <a16:creationId xmlns="" xmlns:a16="http://schemas.microsoft.com/office/drawing/2014/main" id="{FE6CE1C5-47F9-4C6E-AD3F-D63883C9C6D1}"/>
              </a:ext>
            </a:extLst>
          </p:cNvPr>
          <p:cNvSpPr/>
          <p:nvPr/>
        </p:nvSpPr>
        <p:spPr>
          <a:xfrm>
            <a:off x="9252659" y="5290053"/>
            <a:ext cx="427861" cy="3242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PE</a:t>
            </a:r>
            <a:endParaRPr lang="zh-CN" altLang="en-US" dirty="0"/>
          </a:p>
        </p:txBody>
      </p:sp>
      <p:sp>
        <p:nvSpPr>
          <p:cNvPr id="46" name="矩形 45">
            <a:extLst>
              <a:ext uri="{FF2B5EF4-FFF2-40B4-BE49-F238E27FC236}">
                <a16:creationId xmlns="" xmlns:a16="http://schemas.microsoft.com/office/drawing/2014/main" id="{FE6CE1C5-47F9-4C6E-AD3F-D63883C9C6D1}"/>
              </a:ext>
            </a:extLst>
          </p:cNvPr>
          <p:cNvSpPr/>
          <p:nvPr/>
        </p:nvSpPr>
        <p:spPr>
          <a:xfrm>
            <a:off x="9760818" y="5294603"/>
            <a:ext cx="427861" cy="3242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PE</a:t>
            </a:r>
            <a:endParaRPr lang="zh-CN" altLang="en-US" dirty="0"/>
          </a:p>
        </p:txBody>
      </p:sp>
      <p:cxnSp>
        <p:nvCxnSpPr>
          <p:cNvPr id="47" name="直接连接符 46"/>
          <p:cNvCxnSpPr>
            <a:stCxn id="26" idx="2"/>
            <a:endCxn id="46" idx="0"/>
          </p:cNvCxnSpPr>
          <p:nvPr/>
        </p:nvCxnSpPr>
        <p:spPr>
          <a:xfrm>
            <a:off x="9466590" y="5084132"/>
            <a:ext cx="508159" cy="2104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>
            <a:stCxn id="27" idx="2"/>
            <a:endCxn id="45" idx="0"/>
          </p:cNvCxnSpPr>
          <p:nvPr/>
        </p:nvCxnSpPr>
        <p:spPr>
          <a:xfrm flipH="1">
            <a:off x="9466590" y="5099516"/>
            <a:ext cx="508159" cy="1905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/>
          <p:cNvSpPr txBox="1"/>
          <p:nvPr/>
        </p:nvSpPr>
        <p:spPr>
          <a:xfrm>
            <a:off x="7193908" y="5849845"/>
            <a:ext cx="3533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Fig. task division and assignment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9510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40"/>
    </mc:Choice>
    <mc:Fallback xmlns="">
      <p:transition spd="slow" advTm="364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577850" y="1260974"/>
                <a:ext cx="10515600" cy="4698005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Area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200" i="1">
                        <a:latin typeface="Cambria Math" panose="02040503050406030204" pitchFamily="18" charset="0"/>
                      </a:rPr>
                      <m:t>= </m:t>
                    </m:r>
                    <m:sSubSup>
                      <m:sSubSup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200" i="1">
                            <a:latin typeface="Cambria Math" panose="02040503050406030204" pitchFamily="18" charset="0"/>
                          </a:rPr>
                          <m:t>tile</m:t>
                        </m:r>
                      </m:sub>
                      <m:sup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m:rPr>
                            <m:sty m:val="p"/>
                          </m:rPr>
                          <a:rPr lang="en-US" altLang="zh-CN" sz="2200" i="1">
                            <a:latin typeface="Cambria Math" panose="02040503050406030204" pitchFamily="18" charset="0"/>
                          </a:rPr>
                          <m:t>ot</m:t>
                        </m:r>
                      </m:sup>
                    </m:sSubSup>
                    <m:r>
                      <a:rPr lang="en-US" altLang="zh-CN" sz="2200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𝑟𝑜𝑢𝑡𝑒𝑟</m:t>
                        </m:r>
                      </m:sub>
                      <m:sup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m:rPr>
                            <m:sty m:val="p"/>
                          </m:rPr>
                          <a:rPr lang="en-US" altLang="zh-CN" sz="2200" i="1">
                            <a:latin typeface="Cambria Math" panose="02040503050406030204" pitchFamily="18" charset="0"/>
                          </a:rPr>
                          <m:t>ot</m:t>
                        </m:r>
                      </m:sup>
                    </m:sSubSup>
                    <m:r>
                      <a:rPr lang="en-US" altLang="zh-CN" sz="22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𝑝𝑒𝑟𝑖𝑝h𝑒𝑟𝑦</m:t>
                        </m:r>
                      </m:sub>
                    </m:sSub>
                  </m:oMath>
                </a14:m>
                <a:endParaRPr lang="en-US" altLang="zh-CN" sz="2200" i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457200" lvl="1" indent="0">
                  <a:buNone/>
                </a:pPr>
                <a:r>
                  <a:rPr lang="en-US" altLang="zh-CN" sz="2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zh-CN" sz="2200"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US" altLang="zh-CN" sz="22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sz="22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sz="2200" i="1" baseline="-2500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𝑡𝑖𝑙𝑒</m:t>
                        </m:r>
                      </m:sub>
                    </m:sSub>
                  </m:oMath>
                </a14:m>
                <a:r>
                  <a:rPr lang="en-US" altLang="zh-CN" sz="2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sz="22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sz="2200" i="1" baseline="-2500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𝑟𝑜𝑢𝑡𝑒𝑟</m:t>
                        </m:r>
                      </m:sub>
                    </m:sSub>
                  </m:oMath>
                </a14:m>
                <a:r>
                  <a:rPr lang="en-US" altLang="zh-CN" sz="2200" i="1" baseline="-25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𝑝𝑒𝑟𝑖𝑝h𝑒𝑟𝑦</m:t>
                        </m:r>
                      </m:sub>
                    </m:sSub>
                  </m:oMath>
                </a14:m>
                <a:endParaRPr lang="en-US" altLang="zh-CN" sz="2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𝑡𝑖𝑙𝑒</m:t>
                        </m:r>
                      </m:sub>
                      <m:sup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m:rPr>
                            <m:sty m:val="p"/>
                          </m:rPr>
                          <a:rPr lang="en-US" altLang="zh-CN" sz="2200" i="1">
                            <a:latin typeface="Cambria Math" panose="02040503050406030204" pitchFamily="18" charset="0"/>
                          </a:rPr>
                          <m:t>ot</m:t>
                        </m:r>
                      </m:sup>
                    </m:sSubSup>
                  </m:oMath>
                </a14:m>
                <a:r>
                  <a:rPr lang="en-US" altLang="zh-CN" sz="2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: area of total tiles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𝑟𝑜𝑢𝑡𝑒𝑟</m:t>
                        </m:r>
                      </m:sub>
                      <m:sup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m:rPr>
                            <m:sty m:val="p"/>
                          </m:rPr>
                          <a:rPr lang="en-US" altLang="zh-CN" sz="2200" i="1">
                            <a:latin typeface="Cambria Math" panose="02040503050406030204" pitchFamily="18" charset="0"/>
                          </a:rPr>
                          <m:t>ot</m:t>
                        </m:r>
                      </m:sup>
                    </m:sSubSup>
                  </m:oMath>
                </a14:m>
                <a:r>
                  <a:rPr lang="en-US" altLang="zh-CN" sz="2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: area of total routers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𝑝𝑒𝑟𝑖𝑝h𝑒𝑟𝑦</m:t>
                        </m:r>
                      </m:sub>
                    </m:sSub>
                  </m:oMath>
                </a14:m>
                <a:r>
                  <a:rPr lang="en-US" altLang="zh-CN" sz="2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: area of IO </a:t>
                </a:r>
                <a:r>
                  <a:rPr lang="en-US" altLang="zh-CN" sz="2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interface, accumulation </a:t>
                </a:r>
                <a:r>
                  <a:rPr lang="en-US" altLang="zh-CN" sz="2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unit, global buffer</a:t>
                </a:r>
              </a:p>
              <a:p>
                <a:pPr marL="0" indent="0">
                  <a:buNone/>
                </a:pP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Accuracy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𝑙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𝐿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𝜖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𝑙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𝑙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𝐿</m:t>
                        </m:r>
                      </m:sup>
                    </m:sSubSup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𝑙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∗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=1</m:t>
                        </m:r>
                      </m:sub>
                      <m:sup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𝑙</m:t>
                            </m:r>
                          </m:sub>
                        </m:sSub>
                      </m:sup>
                    </m:sSubSup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f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𝑙𝑖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∗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𝑖𝑙</m:t>
                        </m:r>
                      </m:sub>
                    </m:sSub>
                  </m:oMath>
                </a14:m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 L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是层数，</a:t>
                </a:r>
                <a:r>
                  <a:rPr lang="en-US" altLang="zh-CN" dirty="0" err="1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Nl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是第</a:t>
                </a:r>
                <a:r>
                  <a:rPr lang="en-US" altLang="zh-CN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l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层的神经元个数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是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第</a:t>
                </a:r>
                <a:r>
                  <a:rPr lang="en-US" altLang="zh-CN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l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层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的剪枝误差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𝒔</m:t>
                    </m:r>
                    <m:r>
                      <a:rPr lang="en-US" altLang="zh-CN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,…, 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𝑁</m:t>
                                </m:r>
                              </m:sub>
                            </m:sSub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𝑙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是排序向量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f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𝑙𝑖</m:t>
                        </m:r>
                      </m:sub>
                    </m:sSub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是与量化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q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有关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误差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>
                  <a:buNone/>
                </a:pP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Power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:r>
                  <a:rPr lang="en-US" altLang="zh-CN" sz="2200" i="1" dirty="0">
                    <a:latin typeface="Cambria Math" panose="02040503050406030204" pitchFamily="18" charset="0"/>
                  </a:rPr>
                  <a:t>P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</a:rPr>
                      <m:t> = </m:t>
                    </m:r>
                    <m:sSubSup>
                      <m:sSubSup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200" i="1">
                            <a:latin typeface="Cambria Math" panose="02040503050406030204" pitchFamily="18" charset="0"/>
                          </a:rPr>
                          <m:t>tile</m:t>
                        </m:r>
                      </m:sub>
                      <m:sup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m:rPr>
                            <m:sty m:val="p"/>
                          </m:rPr>
                          <a:rPr lang="en-US" altLang="zh-CN" sz="2200" i="1">
                            <a:latin typeface="Cambria Math" panose="02040503050406030204" pitchFamily="18" charset="0"/>
                          </a:rPr>
                          <m:t>ot</m:t>
                        </m:r>
                      </m:sup>
                    </m:sSubSup>
                    <m:r>
                      <a:rPr lang="en-US" altLang="zh-CN" sz="2200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𝑟𝑜𝑢𝑡𝑒𝑟</m:t>
                        </m:r>
                      </m:sub>
                      <m:sup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m:rPr>
                            <m:sty m:val="p"/>
                          </m:rPr>
                          <a:rPr lang="en-US" altLang="zh-CN" sz="2200" i="1">
                            <a:latin typeface="Cambria Math" panose="02040503050406030204" pitchFamily="18" charset="0"/>
                          </a:rPr>
                          <m:t>ot</m:t>
                        </m:r>
                      </m:sup>
                    </m:sSubSup>
                    <m:r>
                      <a:rPr lang="en-US" altLang="zh-CN" sz="22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𝑝𝑒𝑟𝑖𝑝h𝑒𝑟𝑦</m:t>
                        </m:r>
                      </m:sub>
                    </m:sSub>
                  </m:oMath>
                </a14:m>
                <a:endParaRPr lang="en-US" altLang="zh-CN" sz="2200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Font typeface="Arial" panose="020B0604020202020204" pitchFamily="34" charset="0"/>
                  <a:buNone/>
                </a:pPr>
                <a:r>
                  <a:rPr lang="en-US" altLang="zh-CN" sz="2200" i="1" dirty="0">
                    <a:latin typeface="Cambria Math" panose="02040503050406030204" pitchFamily="18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</a:rPr>
                      <m:t>    =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zh-CN" sz="2200" i="1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2200" i="1">
                        <a:latin typeface="Cambria Math" panose="02040503050406030204" pitchFamily="18" charset="0"/>
                      </a:rPr>
                      <m:t> ×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𝑡𝑖𝑙𝑒</m:t>
                        </m:r>
                      </m:sub>
                    </m:sSub>
                  </m:oMath>
                </a14:m>
                <a:r>
                  <a:rPr lang="en-US" altLang="zh-CN" sz="2200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zh-CN" sz="2200" i="1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zh-CN" sz="2200" i="1">
                        <a:latin typeface="Cambria Math" panose="02040503050406030204" pitchFamily="18" charset="0"/>
                      </a:rPr>
                      <m:t> ×</m:t>
                    </m:r>
                    <m:sSub>
                      <m:sSub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𝑟𝑜𝑢𝑡𝑒𝑟</m:t>
                        </m:r>
                      </m:sub>
                    </m:sSub>
                  </m:oMath>
                </a14:m>
                <a:r>
                  <a:rPr lang="en-US" altLang="zh-CN" sz="2200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𝑝𝑒𝑟𝑖𝑝h𝑒𝑟𝑦</m:t>
                        </m:r>
                      </m:sub>
                    </m:sSub>
                  </m:oMath>
                </a14:m>
                <a:endParaRPr lang="en-US" altLang="zh-CN" sz="22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7850" y="1260974"/>
                <a:ext cx="10515600" cy="4698005"/>
              </a:xfrm>
              <a:blipFill rotWithShape="0">
                <a:blip r:embed="rId3"/>
                <a:stretch>
                  <a:fillRect l="-812" t="-31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Constraints</a:t>
            </a:r>
            <a:endParaRPr lang="zh-CN" altLang="en-US" b="1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C7BA-A18E-41F7-855F-B9281AA705A6}" type="slidenum">
              <a:rPr lang="zh-CN" altLang="en-US" smtClean="0"/>
              <a:t>12</a:t>
            </a:fld>
            <a:endParaRPr lang="zh-CN" altLang="en-US" dirty="0"/>
          </a:p>
        </p:txBody>
      </p:sp>
      <p:pic>
        <p:nvPicPr>
          <p:cNvPr id="12" name="图片 11" descr="31393938393834313b31393939353234333bcbaed6e9d0ce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 flipH="1">
            <a:off x="676275" y="1247746"/>
            <a:ext cx="243205" cy="243205"/>
          </a:xfrm>
          <a:prstGeom prst="rect">
            <a:avLst/>
          </a:prstGeom>
        </p:spPr>
      </p:pic>
      <p:pic>
        <p:nvPicPr>
          <p:cNvPr id="9" name="图片 8" descr="31393938393834313b31393939353234333bcbaed6e9d0ce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 flipH="1">
            <a:off x="681355" y="3347182"/>
            <a:ext cx="243205" cy="243205"/>
          </a:xfrm>
          <a:prstGeom prst="rect">
            <a:avLst/>
          </a:prstGeom>
        </p:spPr>
      </p:pic>
      <p:pic>
        <p:nvPicPr>
          <p:cNvPr id="8" name="图片 7" descr="31393938393834313b31393939353234333bcbaed6e9d0ce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 flipH="1">
            <a:off x="675474" y="4772715"/>
            <a:ext cx="243205" cy="243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248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40"/>
    </mc:Choice>
    <mc:Fallback xmlns="">
      <p:transition spd="slow" advTm="364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577850" y="1260974"/>
                <a:ext cx="11077856" cy="4698005"/>
              </a:xfrm>
            </p:spPr>
            <p:txBody>
              <a:bodyPr>
                <a:normAutofit lnSpcReduction="10000"/>
              </a:bodyPr>
              <a:lstStyle/>
              <a:p>
                <a:pPr marL="457200" lvl="1" indent="0">
                  <a:buNone/>
                </a:pPr>
                <a:r>
                  <a:rPr lang="zh-CN" altLang="en-US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为每一层定义一个</a:t>
                </a:r>
                <a:r>
                  <a:rPr lang="zh-CN" altLang="en-US" dirty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总</a:t>
                </a:r>
                <a:r>
                  <a:rPr lang="zh-CN" altLang="en-US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误差</a:t>
                </a:r>
                <a:endParaRPr lang="en-US" altLang="zh-CN" i="1" dirty="0" smtClean="0">
                  <a:latin typeface="Cambria Math" panose="02040503050406030204" pitchFamily="18" charset="0"/>
                  <a:ea typeface="微软雅黑" panose="020B0503020204020204" pitchFamily="34" charset="-122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𝜖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𝑙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𝐿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𝜖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𝑙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𝑙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𝐿</m:t>
                        </m:r>
                      </m:sup>
                    </m:sSubSup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𝑙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∗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=1</m:t>
                        </m:r>
                      </m:sub>
                      <m:sup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𝑙</m:t>
                            </m:r>
                          </m:sub>
                        </m:sSub>
                      </m:sup>
                    </m:sSubSup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f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𝑙𝑖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∗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𝑙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,</a:t>
                </a:r>
                <a:r>
                  <a:rPr lang="zh-CN" altLang="en-US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 </a:t>
                </a:r>
                <a:r>
                  <a:rPr lang="en-US" altLang="zh-CN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L</a:t>
                </a:r>
                <a:r>
                  <a:rPr lang="zh-CN" altLang="en-US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是层数，</a:t>
                </a:r>
                <a:r>
                  <a:rPr lang="en-US" altLang="zh-CN" dirty="0" err="1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Nl</a:t>
                </a:r>
                <a:r>
                  <a:rPr lang="zh-CN" altLang="en-US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是</a:t>
                </a:r>
                <a:r>
                  <a:rPr lang="en-US" altLang="zh-CN" dirty="0" err="1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l</a:t>
                </a:r>
                <a:r>
                  <a:rPr lang="zh-CN" altLang="en-US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层神经元个数</a:t>
                </a:r>
                <a:endParaRPr lang="en-US" altLang="zh-CN" dirty="0" smtClean="0">
                  <a:latin typeface="Cambria Math" panose="02040503050406030204" pitchFamily="18" charset="0"/>
                  <a:ea typeface="微软雅黑" panose="020B0503020204020204" pitchFamily="34" charset="-122"/>
                </a:endParaRPr>
              </a:p>
              <a:p>
                <a:pPr marL="457200" lvl="1" indent="0">
                  <a:buNone/>
                </a:pPr>
                <a:r>
                  <a:rPr lang="zh-CN" altLang="en-US" sz="2000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其中</a:t>
                </a:r>
                <a:endParaRPr lang="en-US" altLang="zh-CN" sz="2000" dirty="0" smtClean="0">
                  <a:latin typeface="Cambria Math" panose="02040503050406030204" pitchFamily="18" charset="0"/>
                  <a:ea typeface="微软雅黑" panose="020B0503020204020204" pitchFamily="34" charset="-122"/>
                </a:endParaRP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zh-CN" altLang="en-US" sz="2000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是剪枝带来的误差</a:t>
                </a:r>
                <a:r>
                  <a:rPr lang="en-US" altLang="zh-CN" sz="2000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;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𝑠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zh-CN" altLang="en-US" sz="2000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是</a:t>
                </a:r>
                <a:r>
                  <a:rPr lang="en-US" altLang="zh-CN" sz="2000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l</a:t>
                </a:r>
                <a:r>
                  <a:rPr lang="zh-CN" altLang="en-US" sz="2000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层每个神经元的</a:t>
                </a:r>
                <a:r>
                  <a:rPr lang="en-US" altLang="zh-CN" sz="2000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ranking vector</a:t>
                </a:r>
                <a:r>
                  <a:rPr lang="zh-CN" altLang="en-US" sz="2000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𝑠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𝑙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</m:sub>
                    </m:sSub>
                    <m:r>
                      <a:rPr lang="zh-CN" altLang="en-US" sz="200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是</m:t>
                    </m:r>
                  </m:oMath>
                </a14:m>
                <a:r>
                  <a:rPr lang="zh-CN" altLang="en-US" sz="2000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每个神经元的重要性，通过梯度求得</a:t>
                </a:r>
                <a:r>
                  <a:rPr lang="en-US" altLang="zh-CN" sz="2000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 ;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f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l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</m:sub>
                    </m:sSub>
                    <m:r>
                      <a:rPr lang="zh-CN" altLang="en-US" sz="20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是</m:t>
                    </m:r>
                  </m:oMath>
                </a14:m>
                <a:r>
                  <a:rPr lang="zh-CN" altLang="en-US" sz="2000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一个与</a:t>
                </a:r>
                <a:r>
                  <a:rPr lang="en-US" altLang="zh-CN" sz="2000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quantization q</a:t>
                </a:r>
                <a:r>
                  <a:rPr lang="zh-CN" altLang="en-US" sz="2000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相关的量</a:t>
                </a:r>
                <a:r>
                  <a:rPr lang="en-US" altLang="zh-CN" sz="2000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;</a:t>
                </a:r>
                <a:endPara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:endParaRPr lang="en-US" altLang="zh-CN" i="1" dirty="0" smtClean="0">
                  <a:latin typeface="Cambria Math" panose="02040503050406030204" pitchFamily="18" charset="0"/>
                  <a:ea typeface="微软雅黑" panose="020B0503020204020204" pitchFamily="34" charset="-122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f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𝑖</m:t>
                          </m:r>
                        </m:sub>
                      </m:sSub>
                      <m:r>
                        <a:rPr lang="zh-CN" altLang="en-US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的</m:t>
                      </m:r>
                      <m:r>
                        <a:rPr lang="zh-CN" altLang="en-US" i="1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计算</m:t>
                      </m:r>
                    </m:oMath>
                  </m:oMathPara>
                </a14:m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457200" lvl="1" indent="0">
                  <a:buNone/>
                </a:pPr>
                <a:r>
                  <a:rPr lang="en-US" altLang="zh-CN" sz="20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sz="2000" dirty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* </a:t>
                </a:r>
                <a:r>
                  <a:rPr lang="zh-CN" altLang="en-US" sz="2000" dirty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参考论文</a:t>
                </a:r>
                <a:r>
                  <a:rPr lang="en-US" altLang="zh-CN" sz="2000" dirty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  Going Deeper with Embedded FPGA Platform for Convolutional Neural Network</a:t>
                </a:r>
                <a:r>
                  <a:rPr lang="en-US" altLang="zh-CN" sz="2000" baseline="30000" dirty="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</a:rPr>
                  <a:t>[1]</a:t>
                </a:r>
              </a:p>
              <a:p>
                <a:pPr marL="457200" lvl="1" indent="0">
                  <a:buNone/>
                </a:pPr>
                <a:r>
                  <a:rPr lang="zh-CN" altLang="en-US" sz="2000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在模型量化中，浮点数</a:t>
                </a:r>
                <a:r>
                  <a:rPr lang="en-US" altLang="zh-CN" sz="2000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R</a:t>
                </a:r>
                <a:r>
                  <a:rPr lang="zh-CN" altLang="en-US" sz="2000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可以表示为定点数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Q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f>
                      <m:fPr>
                        <m:ctrlPr>
                          <a:rPr lang="en-US" altLang="zh-CN" sz="2000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000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R</m:t>
                        </m:r>
                      </m:num>
                      <m:den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𝑆</m:t>
                        </m:r>
                      </m:den>
                    </m:f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+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𝑍</m:t>
                    </m:r>
                    <m:r>
                      <a:rPr lang="zh-CN" altLang="en-US" sz="20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，</m:t>
                    </m:r>
                  </m:oMath>
                </a14:m>
                <a:r>
                  <a:rPr lang="zh-CN" altLang="en-US" sz="2000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 其中</a:t>
                </a:r>
                <a:endParaRPr lang="en-US" altLang="zh-CN" sz="2000" dirty="0" smtClean="0">
                  <a:latin typeface="Cambria Math" panose="02040503050406030204" pitchFamily="18" charset="0"/>
                  <a:ea typeface="微软雅黑" panose="020B0503020204020204" pitchFamily="34" charset="-122"/>
                </a:endParaRPr>
              </a:p>
              <a:p>
                <a:pPr marL="457200" lvl="1" indent="0">
                  <a:buNone/>
                </a:pPr>
                <a:r>
                  <a:rPr lang="en-US" altLang="zh-CN" sz="2000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S</a:t>
                </a:r>
                <a:r>
                  <a:rPr lang="zh-CN" altLang="en-US" sz="2000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和量化位数</a:t>
                </a:r>
                <a:r>
                  <a:rPr lang="en-US" altLang="zh-CN" sz="2000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q</a:t>
                </a:r>
                <a:r>
                  <a:rPr lang="zh-CN" altLang="en-US" sz="2000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有关 </a:t>
                </a:r>
                <a:r>
                  <a:rPr lang="en-US" altLang="zh-CN" sz="2000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(* q</a:t>
                </a:r>
                <a:r>
                  <a:rPr lang="zh-CN" altLang="en-US" sz="2000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可以针对</a:t>
                </a:r>
                <a:r>
                  <a:rPr lang="en-US" altLang="zh-CN" sz="2000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data/weight)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f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|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𝑊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𝑓𝑙𝑜𝑎𝑡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𝑊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′ 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𝑞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)|</m:t>
                    </m:r>
                  </m:oMath>
                </a14:m>
                <a:endParaRPr lang="en-US" altLang="zh-CN" dirty="0" smtClean="0">
                  <a:latin typeface="Cambria Math" panose="02040503050406030204" pitchFamily="18" charset="0"/>
                  <a:ea typeface="微软雅黑" panose="020B0503020204020204" pitchFamily="34" charset="-122"/>
                </a:endParaRPr>
              </a:p>
              <a:p>
                <a:pPr marL="457200" lvl="1" indent="0">
                  <a:buNone/>
                </a:pPr>
                <a:r>
                  <a:rPr lang="zh-CN" altLang="en-US" sz="2000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其中</a:t>
                </a:r>
                <a:r>
                  <a:rPr lang="en-US" altLang="zh-CN" sz="2000" dirty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W</a:t>
                </a:r>
                <a:r>
                  <a:rPr lang="zh-CN" altLang="en-US" sz="2000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的该神经元的权重（使用</a:t>
                </a:r>
                <a:r>
                  <a:rPr lang="en-US" altLang="zh-CN" sz="2000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64</a:t>
                </a:r>
                <a:r>
                  <a:rPr lang="zh-CN" altLang="en-US" sz="2000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位浮点表示），</a:t>
                </a:r>
                <a:r>
                  <a:rPr lang="en-US" altLang="zh-CN" sz="2000" dirty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W</a:t>
                </a:r>
                <a:r>
                  <a:rPr lang="en-US" altLang="zh-CN" sz="2000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’</a:t>
                </a:r>
                <a:r>
                  <a:rPr lang="zh-CN" altLang="en-US" sz="2000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是</a:t>
                </a:r>
                <a:r>
                  <a:rPr lang="en-US" altLang="zh-CN" sz="2000" dirty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W</a:t>
                </a:r>
                <a:r>
                  <a:rPr lang="zh-CN" altLang="en-US" sz="2000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量化后的值</a:t>
                </a:r>
                <a:endParaRPr lang="en-US" altLang="zh-CN" sz="2000" dirty="0" smtClean="0">
                  <a:latin typeface="Cambria Math" panose="02040503050406030204" pitchFamily="18" charset="0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7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7850" y="1260974"/>
                <a:ext cx="11077856" cy="4698005"/>
              </a:xfrm>
              <a:blipFill rotWithShape="0">
                <a:blip r:embed="rId3"/>
                <a:stretch>
                  <a:fillRect t="-25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Constraints-Accuracy</a:t>
            </a:r>
            <a:endParaRPr lang="zh-CN" altLang="en-US" b="1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C7BA-A18E-41F7-855F-B9281AA705A6}" type="slidenum">
              <a:rPr lang="zh-CN" altLang="en-US" smtClean="0"/>
              <a:t>13</a:t>
            </a:fld>
            <a:endParaRPr lang="zh-CN" altLang="en-US" dirty="0"/>
          </a:p>
        </p:txBody>
      </p:sp>
      <p:pic>
        <p:nvPicPr>
          <p:cNvPr id="12" name="图片 11" descr="31393938393834313b31393939353234333bcbaed6e9d0ce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 flipH="1">
            <a:off x="675472" y="1315099"/>
            <a:ext cx="243205" cy="243205"/>
          </a:xfrm>
          <a:prstGeom prst="rect">
            <a:avLst/>
          </a:prstGeom>
        </p:spPr>
      </p:pic>
      <p:pic>
        <p:nvPicPr>
          <p:cNvPr id="9" name="图片 8" descr="31393938393834313b31393939353234333bcbaed6e9d0ce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 flipH="1">
            <a:off x="675471" y="3637039"/>
            <a:ext cx="243205" cy="24320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675471" y="6013104"/>
            <a:ext cx="100131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smtClean="0"/>
              <a:t>[</a:t>
            </a:r>
            <a:r>
              <a:rPr lang="en-US" altLang="zh-CN" sz="1200" dirty="0"/>
              <a:t>1</a:t>
            </a:r>
            <a:r>
              <a:rPr lang="en-US" altLang="zh-CN" sz="1200" dirty="0" smtClean="0"/>
              <a:t>] </a:t>
            </a:r>
            <a:r>
              <a:rPr lang="en-US" altLang="zh-CN" sz="1200" dirty="0" err="1" smtClean="0"/>
              <a:t>Jiantao</a:t>
            </a:r>
            <a:r>
              <a:rPr lang="en-US" altLang="zh-CN" sz="1200" dirty="0" smtClean="0"/>
              <a:t> </a:t>
            </a:r>
            <a:r>
              <a:rPr lang="en-US" altLang="zh-CN" sz="1200" dirty="0" err="1"/>
              <a:t>Qiu</a:t>
            </a:r>
            <a:r>
              <a:rPr lang="en-US" altLang="zh-CN" sz="1200" dirty="0"/>
              <a:t>, </a:t>
            </a:r>
            <a:r>
              <a:rPr lang="en-US" altLang="zh-CN" sz="1200" dirty="0" err="1"/>
              <a:t>Jie</a:t>
            </a:r>
            <a:r>
              <a:rPr lang="en-US" altLang="zh-CN" sz="1200" dirty="0"/>
              <a:t> Wang, Song Yao, </a:t>
            </a:r>
            <a:r>
              <a:rPr lang="en-US" altLang="zh-CN" sz="1200" dirty="0" err="1"/>
              <a:t>Kaiyuan</a:t>
            </a:r>
            <a:r>
              <a:rPr lang="en-US" altLang="zh-CN" sz="1200" dirty="0"/>
              <a:t> </a:t>
            </a:r>
            <a:r>
              <a:rPr lang="en-US" altLang="zh-CN" sz="1200" dirty="0" err="1"/>
              <a:t>Guo</a:t>
            </a:r>
            <a:r>
              <a:rPr lang="en-US" altLang="zh-CN" sz="1200" dirty="0"/>
              <a:t>, </a:t>
            </a:r>
            <a:r>
              <a:rPr lang="en-US" altLang="zh-CN" sz="1200" dirty="0" err="1"/>
              <a:t>Boxun</a:t>
            </a:r>
            <a:r>
              <a:rPr lang="en-US" altLang="zh-CN" sz="1200" dirty="0"/>
              <a:t> Li, </a:t>
            </a:r>
            <a:r>
              <a:rPr lang="en-US" altLang="zh-CN" sz="1200" dirty="0" err="1"/>
              <a:t>Erjin</a:t>
            </a:r>
            <a:r>
              <a:rPr lang="en-US" altLang="zh-CN" sz="1200" dirty="0"/>
              <a:t> Zhou, Jincheng Yu, </a:t>
            </a:r>
            <a:r>
              <a:rPr lang="en-US" altLang="zh-CN" sz="1200" dirty="0" err="1"/>
              <a:t>Tianqi</a:t>
            </a:r>
            <a:r>
              <a:rPr lang="en-US" altLang="zh-CN" sz="1200" dirty="0"/>
              <a:t> Tang, </a:t>
            </a:r>
            <a:r>
              <a:rPr lang="en-US" altLang="zh-CN" sz="1200" dirty="0" err="1"/>
              <a:t>Ningyi</a:t>
            </a:r>
            <a:r>
              <a:rPr lang="en-US" altLang="zh-CN" sz="1200" dirty="0"/>
              <a:t> Xu, Sen Song, Yu Wang, and </a:t>
            </a:r>
            <a:r>
              <a:rPr lang="en-US" altLang="zh-CN" sz="1200" dirty="0" err="1"/>
              <a:t>Huazhong</a:t>
            </a:r>
            <a:r>
              <a:rPr lang="en-US" altLang="zh-CN" sz="1200" dirty="0"/>
              <a:t> Yang. 2016. Going Deeper with Embedded FPGA Platform for Convolutional Neural Network. Association for Computing Machinery, New York, NY, USA, 26–35. </a:t>
            </a:r>
            <a:endParaRPr lang="zh-CN" altLang="en-US" sz="12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76941" y="4309561"/>
            <a:ext cx="1976859" cy="1394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172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40"/>
    </mc:Choice>
    <mc:Fallback xmlns="">
      <p:transition spd="slow" advTm="364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577850" y="1260974"/>
                <a:ext cx="11077856" cy="4698005"/>
              </a:xfrm>
            </p:spPr>
            <p:txBody>
              <a:bodyPr>
                <a:normAutofit/>
              </a:bodyPr>
              <a:lstStyle/>
              <a:p>
                <a:pPr marL="457200" lvl="1" indent="0">
                  <a:buNone/>
                </a:pPr>
                <a:r>
                  <a:rPr lang="en-US" altLang="zh-CN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Network pruning factor</a:t>
                </a:r>
                <a:r>
                  <a:rPr lang="zh-CN" altLang="en-US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，参考论文 </a:t>
                </a:r>
                <a:r>
                  <a:rPr lang="en-US" altLang="zh-CN" dirty="0"/>
                  <a:t>Efficient DNN neuron </a:t>
                </a:r>
                <a:r>
                  <a:rPr lang="en-US" altLang="zh-CN" dirty="0" smtClean="0"/>
                  <a:t>pruning[1]</a:t>
                </a:r>
              </a:p>
              <a:p>
                <a:pPr marL="457200" lvl="1" indent="0">
                  <a:buNone/>
                </a:pPr>
                <a:r>
                  <a:rPr lang="zh-CN" altLang="en-US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按层剪枝（</a:t>
                </a:r>
                <a:r>
                  <a:rPr lang="en-US" altLang="zh-CN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layer-wise</a:t>
                </a:r>
                <a:r>
                  <a:rPr lang="zh-CN" altLang="en-US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）</a:t>
                </a:r>
                <a:r>
                  <a:rPr lang="zh-CN" altLang="en-US" dirty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为每一</a:t>
                </a:r>
                <a:r>
                  <a:rPr lang="zh-CN" altLang="en-US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层</a:t>
                </a:r>
                <a:r>
                  <a:rPr lang="en-US" altLang="zh-CN" dirty="0" err="1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l</a:t>
                </a:r>
                <a:r>
                  <a:rPr lang="zh-CN" altLang="en-US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定义</a:t>
                </a:r>
                <a:r>
                  <a:rPr lang="en-US" altLang="zh-CN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mask</a:t>
                </a:r>
                <a:r>
                  <a:rPr lang="zh-CN" altLang="en-US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m</m:t>
                        </m:r>
                      </m:e>
                      <m:sup>
                        <m:r>
                          <a:rPr lang="en-US" altLang="zh-CN" b="0" i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l</m:t>
                        </m:r>
                        <m:r>
                          <a:rPr lang="en-US" altLang="zh-CN" b="0" i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)</m:t>
                        </m:r>
                      </m:sup>
                    </m:sSup>
                    <m:r>
                      <a:rPr lang="en-US" altLang="zh-CN" b="0" i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=[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m</m:t>
                        </m:r>
                      </m:e>
                      <m:sub>
                        <m:r>
                          <a:rPr lang="en-US" altLang="zh-CN" b="0" i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</m:sub>
                      <m: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l</m:t>
                            </m:r>
                          </m:e>
                        </m:d>
                      </m:sup>
                    </m:sSubSup>
                    <m:r>
                      <a:rPr lang="en-US" altLang="zh-CN" b="0" i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i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m</m:t>
                        </m:r>
                      </m:e>
                      <m:sub>
                        <m:r>
                          <a:rPr lang="en-US" altLang="zh-CN" b="0" i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2</m:t>
                        </m:r>
                      </m:sub>
                      <m: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i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l</m:t>
                            </m:r>
                          </m:e>
                        </m:d>
                      </m:sup>
                    </m:sSubSup>
                    <m:r>
                      <a:rPr lang="en-US" altLang="zh-CN" b="0" i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,…,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i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m</m:t>
                        </m:r>
                      </m:e>
                      <m:sub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N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l</m:t>
                            </m:r>
                          </m:sub>
                        </m:sSub>
                      </m:sub>
                      <m: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i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l</m:t>
                            </m:r>
                          </m:e>
                        </m:d>
                      </m:sup>
                    </m:sSubSup>
                    <m:r>
                      <a:rPr lang="en-US" altLang="zh-CN" b="0" i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]</m:t>
                    </m:r>
                  </m:oMath>
                </a14:m>
                <a:endParaRPr lang="en-US" altLang="zh-CN" dirty="0" smtClean="0">
                  <a:latin typeface="Cambria Math" panose="02040503050406030204" pitchFamily="18" charset="0"/>
                  <a:ea typeface="微软雅黑" panose="020B0503020204020204" pitchFamily="34" charset="-122"/>
                </a:endParaRP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i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m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i</m:t>
                        </m:r>
                      </m:sub>
                      <m: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i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l</m:t>
                            </m:r>
                          </m:e>
                        </m:d>
                      </m:sup>
                    </m:sSubSup>
                    <m:r>
                      <a:rPr lang="en-US" altLang="zh-CN" b="0" i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eqArrPr>
                          <m:e>
                            <m:r>
                              <a:rPr lang="en-US" altLang="zh-CN" i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1,     </m:t>
                            </m:r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not</m:t>
                            </m:r>
                            <m:r>
                              <a:rPr lang="en-US" altLang="zh-CN" b="0" i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pruned</m:t>
                            </m:r>
                          </m:e>
                          <m:e>
                            <m:r>
                              <a:rPr lang="en-US" altLang="zh-CN" i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0,  </m:t>
                            </m:r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pruned</m:t>
                            </m:r>
                          </m:e>
                        </m:eqArr>
                        <m:r>
                          <a:rPr lang="en-US" altLang="zh-CN" b="0" i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i</m:t>
                        </m:r>
                        <m:r>
                          <a:rPr lang="en-US" altLang="zh-CN" b="0" i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∈[1,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N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l</m:t>
                            </m:r>
                          </m:sub>
                        </m:sSub>
                        <m:r>
                          <a:rPr lang="en-US" altLang="zh-CN" b="0" i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]</m:t>
                        </m:r>
                      </m:e>
                    </m:d>
                  </m:oMath>
                </a14:m>
                <a:endParaRPr lang="en-US" altLang="zh-CN" dirty="0" smtClean="0">
                  <a:latin typeface="Cambria Math" panose="02040503050406030204" pitchFamily="18" charset="0"/>
                  <a:ea typeface="微软雅黑" panose="020B0503020204020204" pitchFamily="34" charset="-122"/>
                </a:endParaRPr>
              </a:p>
              <a:p>
                <a:pPr marL="457200" lvl="1" indent="0">
                  <a:buNone/>
                </a:pPr>
                <a:r>
                  <a:rPr lang="zh-CN" altLang="en-US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第</a:t>
                </a:r>
                <a:r>
                  <a:rPr lang="en-US" altLang="zh-CN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L</a:t>
                </a:r>
                <a:r>
                  <a:rPr lang="zh-CN" altLang="en-US" dirty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层</a:t>
                </a:r>
                <a:r>
                  <a:rPr lang="zh-CN" altLang="en-US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的权重矩阵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b="0" i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 i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W</m:t>
                        </m:r>
                      </m:e>
                      <m: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i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l</m:t>
                            </m:r>
                          </m:e>
                        </m:d>
                      </m:sup>
                    </m:sSup>
                  </m:oMath>
                </a14:m>
                <a:endParaRPr lang="en-US" altLang="zh-CN" dirty="0" smtClean="0">
                  <a:latin typeface="Cambria Math" panose="02040503050406030204" pitchFamily="18" charset="0"/>
                  <a:ea typeface="微软雅黑" panose="020B0503020204020204" pitchFamily="34" charset="-122"/>
                </a:endParaRPr>
              </a:p>
              <a:p>
                <a:pPr marL="457200" lvl="1" indent="0">
                  <a:buNone/>
                </a:pPr>
                <a:r>
                  <a:rPr lang="zh-CN" altLang="en-US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定义第</a:t>
                </a:r>
                <a:r>
                  <a:rPr lang="en-US" altLang="zh-CN" dirty="0" err="1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l</a:t>
                </a:r>
                <a:r>
                  <a:rPr lang="zh-CN" altLang="en-US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层剪枝后的输出为</a:t>
                </a:r>
                <a:endParaRPr lang="en-US" altLang="zh-CN" b="0" dirty="0" smtClean="0">
                  <a:latin typeface="Cambria Math" panose="02040503050406030204" pitchFamily="18" charset="0"/>
                  <a:ea typeface="微软雅黑" panose="020B0503020204020204" pitchFamily="34" charset="-122"/>
                </a:endParaRP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𝛼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𝑙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)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𝑊</m:t>
                        </m:r>
                      </m:e>
                      <m: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𝑙</m:t>
                            </m:r>
                          </m:e>
                        </m:d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𝛼</m:t>
                        </m:r>
                      </m:e>
                      <m: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𝑙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−1</m:t>
                            </m:r>
                          </m:e>
                        </m:d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·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𝑚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𝑙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−1)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))</m:t>
                    </m:r>
                  </m:oMath>
                </a14:m>
                <a:endParaRPr lang="en-US" altLang="zh-CN" i="1" dirty="0" smtClean="0">
                  <a:latin typeface="Cambria Math" panose="02040503050406030204" pitchFamily="18" charset="0"/>
                  <a:ea typeface="微软雅黑" panose="020B0503020204020204" pitchFamily="34" charset="-122"/>
                </a:endParaRPr>
              </a:p>
              <a:p>
                <a:pPr marL="457200" lvl="1" indent="0">
                  <a:buNone/>
                </a:pPr>
                <a:r>
                  <a:rPr lang="zh-CN" altLang="en-US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定义剪枝损失</a:t>
                </a:r>
                <a:r>
                  <a:rPr lang="en-US" altLang="zh-CN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(NRE, Nonlinear Reconstruction Error)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𝑝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𝑙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)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r>
                      <m:rPr>
                        <m:lit/>
                      </m:rP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/2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𝑁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𝑙</m:t>
                        </m:r>
                      </m:sub>
                    </m:sSub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𝑜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</a:rPr>
                                          <m:t>𝑙</m:t>
                                        </m:r>
                                      </m:e>
                                    </m:d>
                                  </m:sup>
                                </m:s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𝛼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</a:rPr>
                                          <m:t>𝑙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d>
                          </m:e>
                        </m:d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2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zh-CN" i="1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, </a:t>
                </a:r>
                <a:r>
                  <a:rPr lang="zh-CN" altLang="en-US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其中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λ</m:t>
                    </m:r>
                  </m:oMath>
                </a14:m>
                <a:r>
                  <a:rPr lang="zh-CN" altLang="en-US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是 </a:t>
                </a:r>
                <a:r>
                  <a:rPr lang="en-US" altLang="zh-CN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scaling factor,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N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zh-CN" altLang="en-US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是</a:t>
                </a:r>
                <a:r>
                  <a:rPr lang="en-US" altLang="zh-CN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l</a:t>
                </a:r>
                <a:r>
                  <a:rPr lang="zh-CN" altLang="en-US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层神经元</a:t>
                </a:r>
                <a:r>
                  <a:rPr lang="zh-CN" altLang="en-US" dirty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个数</a:t>
                </a:r>
                <a:endParaRPr lang="en-US" altLang="zh-CN" dirty="0" smtClean="0">
                  <a:latin typeface="Cambria Math" panose="02040503050406030204" pitchFamily="18" charset="0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7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7850" y="1260974"/>
                <a:ext cx="11077856" cy="4698005"/>
              </a:xfrm>
              <a:blipFill rotWithShape="0">
                <a:blip r:embed="rId3"/>
                <a:stretch>
                  <a:fillRect t="-22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Constraints-Accuracy</a:t>
            </a:r>
            <a:endParaRPr lang="zh-CN" altLang="en-US" b="1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C7BA-A18E-41F7-855F-B9281AA705A6}" type="slidenum">
              <a:rPr lang="zh-CN" altLang="en-US" smtClean="0"/>
              <a:t>14</a:t>
            </a:fld>
            <a:endParaRPr lang="zh-CN" altLang="en-US" dirty="0"/>
          </a:p>
        </p:txBody>
      </p:sp>
      <p:pic>
        <p:nvPicPr>
          <p:cNvPr id="12" name="图片 11" descr="31393938393834313b31393939353234333bcbaed6e9d0ce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 flipH="1">
            <a:off x="675472" y="1315099"/>
            <a:ext cx="243205" cy="243205"/>
          </a:xfrm>
          <a:prstGeom prst="rect">
            <a:avLst/>
          </a:prstGeom>
        </p:spPr>
      </p:pic>
      <p:pic>
        <p:nvPicPr>
          <p:cNvPr id="9" name="图片 8" descr="31393938393834313b31393939353234333bcbaed6e9d0ce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 flipH="1">
            <a:off x="675473" y="3383307"/>
            <a:ext cx="243205" cy="24320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797074" y="5499665"/>
            <a:ext cx="1001314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smtClean="0"/>
              <a:t>[</a:t>
            </a:r>
            <a:r>
              <a:rPr lang="en-US" altLang="zh-CN" sz="1200" dirty="0"/>
              <a:t>1</a:t>
            </a:r>
            <a:r>
              <a:rPr lang="en-US" altLang="zh-CN" sz="1200" dirty="0" smtClean="0"/>
              <a:t>]</a:t>
            </a:r>
            <a:r>
              <a:rPr lang="en-US" altLang="zh-CN" sz="1200" dirty="0"/>
              <a:t> Chunhui Jiang, </a:t>
            </a:r>
            <a:r>
              <a:rPr lang="en-US" altLang="zh-CN" sz="1200" dirty="0" err="1"/>
              <a:t>Guiying</a:t>
            </a:r>
            <a:r>
              <a:rPr lang="en-US" altLang="zh-CN" sz="1200" dirty="0"/>
              <a:t> Li, Chao Qian, and </a:t>
            </a:r>
            <a:r>
              <a:rPr lang="en-US" altLang="zh-CN" sz="1200" dirty="0" err="1"/>
              <a:t>Ke</a:t>
            </a:r>
            <a:r>
              <a:rPr lang="en-US" altLang="zh-CN" sz="1200" dirty="0"/>
              <a:t> Tang. 2018. Efficient DNN neuron pruning by minimizing layer-wise nonlinear reconstruction error. In Proceedings of the 27th International Joint Conference on Artificial Intelligence (IJCAI'18). AAAI Press, 2298–2304.</a:t>
            </a:r>
            <a:endParaRPr lang="zh-CN" altLang="en-US" sz="12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66778" y="2169671"/>
            <a:ext cx="4526672" cy="144030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7145825" y="3719039"/>
            <a:ext cx="3368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Fig. layer-wise network pruning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5698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40"/>
    </mc:Choice>
    <mc:Fallback xmlns="">
      <p:transition spd="slow" advTm="364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577850" y="1260974"/>
                <a:ext cx="10515600" cy="4698005"/>
              </a:xfrm>
            </p:spPr>
            <p:txBody>
              <a:bodyPr>
                <a:normAutofit/>
              </a:bodyPr>
              <a:lstStyle/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,…, 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e>
                      </m:d>
                      <m:r>
                        <a:rPr lang="zh-CN" altLang="en-US" i="1">
                          <a:latin typeface="Cambria Math" panose="02040503050406030204" pitchFamily="18" charset="0"/>
                        </a:rPr>
                        <m:t>的计算</m:t>
                      </m:r>
                    </m:oMath>
                  </m:oMathPara>
                </a14:m>
                <a:endPara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457200" lvl="1" indent="0">
                  <a:buNone/>
                </a:pPr>
                <a:r>
                  <a:rPr lang="en-US" altLang="zh-CN" sz="20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* </a:t>
                </a:r>
                <a:r>
                  <a:rPr lang="zh-CN" altLang="en-US" sz="20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参考论文</a:t>
                </a:r>
                <a:r>
                  <a:rPr lang="en-US" altLang="zh-CN" sz="20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</a:t>
                </a:r>
                <a:r>
                  <a:rPr lang="en-US" altLang="zh-CN" sz="2000" dirty="0" err="1" smtClean="0"/>
                  <a:t>ApproxANN</a:t>
                </a:r>
                <a:r>
                  <a:rPr lang="en-US" altLang="zh-CN" sz="2000" baseline="30000" dirty="0" smtClean="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</a:rPr>
                  <a:t>[1</a:t>
                </a:r>
                <a:r>
                  <a:rPr lang="en-US" altLang="zh-CN" sz="2000" baseline="30000" dirty="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</a:rPr>
                  <a:t>]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设</m:t>
                    </m:r>
                    <m:r>
                      <m:rPr>
                        <m:sty m:val="p"/>
                      </m:rPr>
                      <a:rPr lang="en-US" altLang="zh-CN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E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2</m:t>
                        </m:r>
                      </m:den>
                    </m:f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𝑐</m:t>
                        </m:r>
                      </m:sup>
                    </m:sSubSup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 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𝑡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−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𝑧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</m:t>
                    </m:r>
                  </m:oMath>
                </a14:m>
                <a:endParaRPr lang="en-US" altLang="zh-CN" b="0" i="1" dirty="0" smtClean="0">
                  <a:latin typeface="Cambria Math" panose="02040503050406030204" pitchFamily="18" charset="0"/>
                  <a:ea typeface="微软雅黑" panose="020B0503020204020204" pitchFamily="34" charset="-122"/>
                </a:endParaRPr>
              </a:p>
              <a:p>
                <a:pPr marL="457200" lvl="1" indent="0">
                  <a:buNone/>
                </a:pPr>
                <a:r>
                  <a:rPr lang="zh-CN" altLang="en-US" sz="2000" dirty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其中</a:t>
                </a:r>
                <a:r>
                  <a:rPr lang="en-US" altLang="zh-CN" sz="2000" dirty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t</a:t>
                </a:r>
                <a:r>
                  <a:rPr lang="zh-CN" altLang="en-US" sz="2000" dirty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预测目标</a:t>
                </a:r>
                <a:r>
                  <a:rPr lang="en-US" altLang="zh-CN" sz="2000" dirty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(</a:t>
                </a:r>
                <a:r>
                  <a:rPr lang="zh-CN" altLang="en-US" sz="2000" dirty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𝑡𝑎𝑟𝑔𝑒𝑡</a:t>
                </a:r>
                <a:r>
                  <a:rPr lang="en-US" altLang="zh-CN" sz="2000" dirty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), </a:t>
                </a:r>
                <a:r>
                  <a:rPr lang="zh-CN" altLang="en-US" sz="2000" dirty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𝑧是实际输出，</a:t>
                </a:r>
                <a:r>
                  <a:rPr lang="en-US" altLang="zh-CN" sz="2000" dirty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c</a:t>
                </a:r>
                <a:r>
                  <a:rPr lang="zh-CN" altLang="en-US" sz="2000" dirty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是通道个数 </a:t>
                </a:r>
                <a:endParaRPr lang="en-US" altLang="zh-CN" sz="2000" dirty="0" smtClean="0">
                  <a:latin typeface="Cambria Math" panose="02040503050406030204" pitchFamily="18" charset="0"/>
                  <a:ea typeface="微软雅黑" panose="020B0503020204020204" pitchFamily="34" charset="-122"/>
                </a:endParaRPr>
              </a:p>
              <a:p>
                <a:pPr lvl="1"/>
                <a:r>
                  <a:rPr lang="zh-CN" altLang="en-US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分类计算每个神经元（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𝑂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𝑛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）的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𝑠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值</m:t>
                    </m:r>
                  </m:oMath>
                </a14:m>
                <a:endParaRPr lang="en-US" altLang="zh-CN" dirty="0" smtClean="0">
                  <a:latin typeface="Cambria Math" panose="02040503050406030204" pitchFamily="18" charset="0"/>
                  <a:ea typeface="微软雅黑" panose="020B0503020204020204" pitchFamily="34" charset="-122"/>
                </a:endParaRPr>
              </a:p>
              <a:p>
                <a:pPr marL="457200" lvl="1" indent="0">
                  <a:buNone/>
                </a:pPr>
                <a:r>
                  <a:rPr lang="en-US" altLang="zh-CN" sz="2000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(</a:t>
                </a:r>
                <a:r>
                  <a:rPr lang="en-US" altLang="zh-CN" sz="2000" dirty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1) </a:t>
                </a:r>
                <a:r>
                  <a:rPr lang="zh-CN" altLang="en-US" sz="2000" dirty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输出层</a:t>
                </a:r>
                <a:r>
                  <a:rPr lang="en-US" altLang="zh-CN" sz="2000" dirty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neuron</a:t>
                </a: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𝑠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𝑖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𝜕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𝐸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Σ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𝑖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=1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c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t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i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z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i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∗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 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=−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∗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𝑓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′(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𝑂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𝑖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)</m:t>
                      </m:r>
                    </m:oMath>
                  </m:oMathPara>
                </a14:m>
                <a:endParaRPr lang="en-US" altLang="zh-CN" i="1" dirty="0">
                  <a:latin typeface="Cambria Math" panose="02040503050406030204" pitchFamily="18" charset="0"/>
                  <a:ea typeface="微软雅黑" panose="020B0503020204020204" pitchFamily="34" charset="-122"/>
                </a:endParaRPr>
              </a:p>
              <a:p>
                <a:pPr marL="457200" lvl="1" indent="0">
                  <a:buNone/>
                </a:pPr>
                <a:r>
                  <a:rPr lang="en-US" altLang="zh-CN" sz="2000" dirty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(2) </a:t>
                </a:r>
                <a:r>
                  <a:rPr lang="zh-CN" altLang="en-US" sz="2000" dirty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中间层</a:t>
                </a:r>
                <a:r>
                  <a:rPr lang="en-US" altLang="zh-CN" sz="2000" dirty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neuron</a:t>
                </a: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𝑠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𝑖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𝜕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𝐸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𝜕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𝐸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𝑘</m:t>
                                  </m:r>
                                </m:sub>
                              </m:sSub>
                            </m:den>
                          </m:f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∗</m:t>
                          </m:r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𝑘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𝑂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𝑘</m:t>
                                  </m:r>
                                </m:sub>
                              </m:sSub>
                            </m:den>
                          </m:f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∗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𝑂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𝑘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∗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</m:t>
                      </m:r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SupPr>
                        <m:e>
                          <m:r>
                            <a:rPr lang="en-US" altLang="zh-CN" b="0" i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𝑘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𝑐</m:t>
                          </m:r>
                        </m:sup>
                      </m:sSubSup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𝑠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𝑘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∗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𝑘𝑖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𝑓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′(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𝑛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)</m:t>
                      </m:r>
                    </m:oMath>
                  </m:oMathPara>
                </a14:m>
                <a:endParaRPr lang="en-US" altLang="zh-CN" dirty="0">
                  <a:latin typeface="Cambria Math" panose="02040503050406030204" pitchFamily="18" charset="0"/>
                  <a:ea typeface="微软雅黑" panose="020B0503020204020204" pitchFamily="34" charset="-122"/>
                </a:endParaRPr>
              </a:p>
              <a:p>
                <a:pPr lvl="1"/>
                <a:r>
                  <a:rPr lang="zh-CN" altLang="en-US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实现方式：修改</a:t>
                </a:r>
                <a:r>
                  <a:rPr lang="en-US" altLang="zh-CN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2</a:t>
                </a:r>
                <a:r>
                  <a:rPr lang="zh-CN" altLang="en-US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层的</a:t>
                </a:r>
                <a:r>
                  <a:rPr lang="en-US" altLang="zh-CN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GCN</a:t>
                </a:r>
              </a:p>
            </p:txBody>
          </p:sp>
        </mc:Choice>
        <mc:Fallback xmlns="">
          <p:sp>
            <p:nvSpPr>
              <p:cNvPr id="7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7850" y="1260974"/>
                <a:ext cx="10515600" cy="4698005"/>
              </a:xfrm>
              <a:blipFill rotWithShape="0">
                <a:blip r:embed="rId3"/>
                <a:stretch>
                  <a:fillRect t="-6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Constraints-Accuracy</a:t>
            </a:r>
            <a:endParaRPr lang="zh-CN" altLang="en-US" b="1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C7BA-A18E-41F7-855F-B9281AA705A6}" type="slidenum">
              <a:rPr lang="zh-CN" altLang="en-US" smtClean="0"/>
              <a:t>15</a:t>
            </a:fld>
            <a:endParaRPr lang="zh-CN" altLang="en-US" dirty="0"/>
          </a:p>
        </p:txBody>
      </p:sp>
      <p:pic>
        <p:nvPicPr>
          <p:cNvPr id="12" name="图片 11" descr="31393938393834313b31393939353234333bcbaed6e9d0ce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 flipH="1">
            <a:off x="675472" y="1315099"/>
            <a:ext cx="243205" cy="24320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797074" y="5940854"/>
            <a:ext cx="1001314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smtClean="0"/>
              <a:t>[1] Q</a:t>
            </a:r>
            <a:r>
              <a:rPr lang="en-US" altLang="zh-CN" sz="1200" dirty="0"/>
              <a:t>. Zhang, T. Wang, Y. Tian, F. Yuan and Q. Xu, "</a:t>
            </a:r>
            <a:r>
              <a:rPr lang="en-US" altLang="zh-CN" sz="1200" dirty="0" err="1"/>
              <a:t>ApproxANN</a:t>
            </a:r>
            <a:r>
              <a:rPr lang="en-US" altLang="zh-CN" sz="1200" dirty="0"/>
              <a:t>: An approximate computing framework for artificial neural network," 2015 Design, Automation &amp; Test in Europe Conference &amp; Exhibition (DATE), 2015, pp. 701-706.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24145" y="803919"/>
            <a:ext cx="3369305" cy="294566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8268981" y="3860605"/>
            <a:ext cx="3305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Fig. </a:t>
            </a:r>
            <a:r>
              <a:rPr lang="zh-CN" altLang="en-US" dirty="0" smtClean="0"/>
              <a:t>神经元传播关系示意图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3545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40"/>
    </mc:Choice>
    <mc:Fallback xmlns="">
      <p:transition spd="slow" advTm="364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内容占位符 2"/>
          <p:cNvSpPr txBox="1">
            <a:spLocks/>
          </p:cNvSpPr>
          <p:nvPr/>
        </p:nvSpPr>
        <p:spPr>
          <a:xfrm>
            <a:off x="577850" y="119955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zh-CN" altLang="en-US" dirty="0">
                <a:latin typeface="Cambria Math" panose="02040503050406030204" pitchFamily="18" charset="0"/>
              </a:rPr>
              <a:t>内容</a:t>
            </a:r>
            <a:endParaRPr lang="en-US" altLang="zh-CN" dirty="0" smtClean="0">
              <a:latin typeface="Cambria Math" panose="02040503050406030204" pitchFamily="18" charset="0"/>
              <a:cs typeface="Cambria Math" panose="02040503050406030204" pitchFamily="18" charset="0"/>
            </a:endParaRPr>
          </a:p>
          <a:p>
            <a:pPr lvl="1"/>
            <a:r>
              <a:rPr lang="zh-CN" altLang="en-US" dirty="0" smtClean="0">
                <a:latin typeface="Cambria Math" panose="02040503050406030204" pitchFamily="18" charset="0"/>
                <a:cs typeface="Cambria Math" panose="02040503050406030204" pitchFamily="18" charset="0"/>
              </a:rPr>
              <a:t>找论文中的片间数据（</a:t>
            </a:r>
            <a:r>
              <a:rPr lang="en-US" altLang="zh-CN" dirty="0" smtClean="0">
                <a:latin typeface="Cambria Math" panose="02040503050406030204" pitchFamily="18" charset="0"/>
                <a:cs typeface="Cambria Math" panose="02040503050406030204" pitchFamily="18" charset="0"/>
              </a:rPr>
              <a:t>Network Interface</a:t>
            </a:r>
            <a:r>
              <a:rPr lang="zh-CN" altLang="en-US" dirty="0">
                <a:latin typeface="Cambria Math" panose="02040503050406030204" pitchFamily="18" charset="0"/>
                <a:cs typeface="Cambria Math" panose="02040503050406030204" pitchFamily="18" charset="0"/>
              </a:rPr>
              <a:t>：</a:t>
            </a:r>
            <a:r>
              <a:rPr lang="zh-CN" altLang="en-US" dirty="0" smtClean="0">
                <a:latin typeface="Cambria Math" panose="02040503050406030204" pitchFamily="18" charset="0"/>
                <a:cs typeface="Cambria Math" panose="02040503050406030204" pitchFamily="18" charset="0"/>
              </a:rPr>
              <a:t>打包</a:t>
            </a:r>
            <a:r>
              <a:rPr lang="en-US" altLang="zh-CN" dirty="0" smtClean="0">
                <a:latin typeface="Cambria Math" panose="02040503050406030204" pitchFamily="18" charset="0"/>
                <a:cs typeface="Cambria Math" panose="02040503050406030204" pitchFamily="18" charset="0"/>
              </a:rPr>
              <a:t>/</a:t>
            </a:r>
            <a:r>
              <a:rPr lang="zh-CN" altLang="en-US" dirty="0" smtClean="0">
                <a:latin typeface="Cambria Math" panose="02040503050406030204" pitchFamily="18" charset="0"/>
                <a:cs typeface="Cambria Math" panose="02040503050406030204" pitchFamily="18" charset="0"/>
              </a:rPr>
              <a:t>解包时间，传输时间）</a:t>
            </a:r>
            <a:endParaRPr lang="en-US" altLang="zh-CN" dirty="0" smtClean="0">
              <a:latin typeface="Cambria Math" panose="02040503050406030204" pitchFamily="18" charset="0"/>
              <a:cs typeface="Cambria Math" panose="02040503050406030204" pitchFamily="18" charset="0"/>
            </a:endParaRPr>
          </a:p>
          <a:p>
            <a:pPr lvl="1"/>
            <a:r>
              <a:rPr lang="zh-CN" altLang="en-US" dirty="0" smtClean="0">
                <a:latin typeface="Cambria Math" panose="02040503050406030204" pitchFamily="18" charset="0"/>
                <a:cs typeface="Cambria Math" panose="02040503050406030204" pitchFamily="18" charset="0"/>
              </a:rPr>
              <a:t>整理决策变量和约束，给出可计算的优化目标</a:t>
            </a:r>
            <a:endParaRPr lang="en-US" altLang="zh-CN" dirty="0" smtClean="0">
              <a:latin typeface="Cambria Math" panose="02040503050406030204" pitchFamily="18" charset="0"/>
              <a:cs typeface="Cambria Math" panose="02040503050406030204" pitchFamily="18" charset="0"/>
            </a:endParaRPr>
          </a:p>
          <a:p>
            <a:pPr lvl="1"/>
            <a:r>
              <a:rPr lang="zh-CN" altLang="en-US" dirty="0" smtClean="0">
                <a:latin typeface="Cambria Math" panose="02040503050406030204" pitchFamily="18" charset="0"/>
                <a:cs typeface="Cambria Math" panose="02040503050406030204" pitchFamily="18" charset="0"/>
              </a:rPr>
              <a:t>看</a:t>
            </a:r>
            <a:r>
              <a:rPr lang="en-US" altLang="zh-CN" dirty="0" smtClean="0">
                <a:latin typeface="Cambria Math" panose="02040503050406030204" pitchFamily="18" charset="0"/>
                <a:cs typeface="Cambria Math" panose="02040503050406030204" pitchFamily="18" charset="0"/>
              </a:rPr>
              <a:t>GCN</a:t>
            </a:r>
            <a:r>
              <a:rPr lang="zh-CN" altLang="en-US" dirty="0" smtClean="0">
                <a:latin typeface="Cambria Math" panose="02040503050406030204" pitchFamily="18" charset="0"/>
                <a:cs typeface="Cambria Math" panose="02040503050406030204" pitchFamily="18" charset="0"/>
              </a:rPr>
              <a:t>代码，求精度损失  </a:t>
            </a:r>
            <a:endParaRPr lang="en-US" altLang="zh-CN" dirty="0" smtClean="0">
              <a:latin typeface="Cambria Math" panose="02040503050406030204" pitchFamily="18" charset="0"/>
              <a:cs typeface="Cambria Math" panose="02040503050406030204" pitchFamily="18" charset="0"/>
            </a:endParaRPr>
          </a:p>
          <a:p>
            <a:pPr marL="457200" lvl="1" indent="0">
              <a:buNone/>
            </a:pPr>
            <a:endParaRPr lang="en-US" altLang="zh-CN" dirty="0">
              <a:latin typeface="Cambria Math" panose="02040503050406030204" pitchFamily="18" charset="0"/>
              <a:cs typeface="Cambria Math" panose="02040503050406030204" pitchFamily="18" charset="0"/>
            </a:endParaRPr>
          </a:p>
          <a:p>
            <a:pPr marL="457200" lvl="1" indent="0">
              <a:buNone/>
            </a:pPr>
            <a:r>
              <a:rPr lang="zh-CN" altLang="en-US" dirty="0" smtClean="0">
                <a:latin typeface="Cambria Math" panose="02040503050406030204" pitchFamily="18" charset="0"/>
                <a:cs typeface="Cambria Math" panose="02040503050406030204" pitchFamily="18" charset="0"/>
              </a:rPr>
              <a:t>问题</a:t>
            </a:r>
            <a:endParaRPr lang="en-US" altLang="zh-CN" dirty="0">
              <a:latin typeface="Cambria Math" panose="02040503050406030204" pitchFamily="18" charset="0"/>
              <a:cs typeface="Cambria Math" panose="02040503050406030204" pitchFamily="18" charset="0"/>
            </a:endParaRPr>
          </a:p>
          <a:p>
            <a:pPr lvl="1"/>
            <a:r>
              <a:rPr lang="zh-CN" altLang="en-US" dirty="0" smtClean="0">
                <a:latin typeface="Cambria Math" panose="02040503050406030204" pitchFamily="18" charset="0"/>
                <a:cs typeface="Cambria Math" panose="02040503050406030204" pitchFamily="18" charset="0"/>
              </a:rPr>
              <a:t>网络剪枝使用阈值控制</a:t>
            </a:r>
            <a:r>
              <a:rPr lang="en-US" altLang="zh-CN" dirty="0" smtClean="0">
                <a:latin typeface="Cambria Math" panose="02040503050406030204" pitchFamily="18" charset="0"/>
                <a:cs typeface="Cambria Math" panose="02040503050406030204" pitchFamily="18" charset="0"/>
              </a:rPr>
              <a:t>mask</a:t>
            </a:r>
            <a:r>
              <a:rPr lang="zh-CN" altLang="en-US" dirty="0" smtClean="0">
                <a:latin typeface="Cambria Math" panose="02040503050406030204" pitchFamily="18" charset="0"/>
                <a:cs typeface="Cambria Math" panose="02040503050406030204" pitchFamily="18" charset="0"/>
              </a:rPr>
              <a:t>？剪枝和</a:t>
            </a:r>
            <a:r>
              <a:rPr lang="en-US" altLang="zh-CN" dirty="0" smtClean="0">
                <a:latin typeface="Cambria Math" panose="02040503050406030204" pitchFamily="18" charset="0"/>
                <a:cs typeface="Cambria Math" panose="02040503050406030204" pitchFamily="18" charset="0"/>
              </a:rPr>
              <a:t>dropout</a:t>
            </a:r>
          </a:p>
          <a:p>
            <a:pPr lvl="1"/>
            <a:r>
              <a:rPr lang="zh-CN" altLang="en-US" dirty="0">
                <a:latin typeface="Cambria Math" panose="02040503050406030204" pitchFamily="18" charset="0"/>
                <a:cs typeface="Cambria Math" panose="02040503050406030204" pitchFamily="18" charset="0"/>
              </a:rPr>
              <a:t>还</a:t>
            </a:r>
            <a:r>
              <a:rPr lang="zh-CN" altLang="en-US" dirty="0" smtClean="0">
                <a:latin typeface="Cambria Math" panose="02040503050406030204" pitchFamily="18" charset="0"/>
                <a:cs typeface="Cambria Math" panose="02040503050406030204" pitchFamily="18" charset="0"/>
              </a:rPr>
              <a:t>缺少的数据？</a:t>
            </a:r>
            <a:endParaRPr lang="en-US" altLang="zh-CN" dirty="0" smtClean="0">
              <a:latin typeface="Cambria Math" panose="02040503050406030204" pitchFamily="18" charset="0"/>
              <a:cs typeface="Cambria Math" panose="02040503050406030204" pitchFamily="18" charset="0"/>
            </a:endParaRPr>
          </a:p>
          <a:p>
            <a:pPr lvl="1"/>
            <a:r>
              <a:rPr lang="zh-CN" altLang="en-US" dirty="0" smtClean="0">
                <a:latin typeface="Cambria Math" panose="02040503050406030204" pitchFamily="18" charset="0"/>
                <a:cs typeface="Cambria Math" panose="02040503050406030204" pitchFamily="18" charset="0"/>
              </a:rPr>
              <a:t>论文翻译</a:t>
            </a:r>
            <a:endParaRPr lang="en-US" altLang="zh-CN" dirty="0" smtClean="0">
              <a:latin typeface="Cambria Math" panose="02040503050406030204" pitchFamily="18" charset="0"/>
              <a:cs typeface="Cambria Math" panose="02040503050406030204" pitchFamily="18" charset="0"/>
            </a:endParaRPr>
          </a:p>
          <a:p>
            <a:pPr marL="457200" lvl="1" indent="0">
              <a:buNone/>
            </a:pPr>
            <a:endParaRPr lang="en-US" altLang="zh-CN" dirty="0" smtClean="0">
              <a:latin typeface="Cambria Math" panose="02040503050406030204" pitchFamily="18" charset="0"/>
              <a:cs typeface="Cambria Math" panose="020405030504060302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本周工作</a:t>
            </a:r>
            <a:endParaRPr lang="en-US" altLang="zh-CN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C7BA-A18E-41F7-855F-B9281AA705A6}" type="slidenum">
              <a:rPr lang="zh-CN" altLang="en-US" smtClean="0"/>
              <a:t>16</a:t>
            </a:fld>
            <a:endParaRPr lang="zh-CN" altLang="en-US" dirty="0"/>
          </a:p>
        </p:txBody>
      </p:sp>
      <p:pic>
        <p:nvPicPr>
          <p:cNvPr id="12" name="图片 11" descr="31393938393834313b31393939353234333bcbaed6e9d0ce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658873" y="1293074"/>
            <a:ext cx="243205" cy="243205"/>
          </a:xfrm>
          <a:prstGeom prst="rect">
            <a:avLst/>
          </a:prstGeom>
        </p:spPr>
      </p:pic>
      <p:pic>
        <p:nvPicPr>
          <p:cNvPr id="6" name="图片 5" descr="31393938393834313b31393939353234333bcbaed6e9d0ce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658872" y="3253621"/>
            <a:ext cx="243205" cy="24320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21971" y="4093018"/>
            <a:ext cx="4625741" cy="2263336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023439" y="6352147"/>
            <a:ext cx="4143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Fig. dropout </a:t>
            </a:r>
            <a:r>
              <a:rPr lang="zh-CN" altLang="en-US" dirty="0" smtClean="0"/>
              <a:t>的实现</a:t>
            </a:r>
            <a:endParaRPr lang="zh-CN" altLang="en-US" sz="2400" baseline="30000" dirty="0">
              <a:solidFill>
                <a:schemeClr val="dk1">
                  <a:hueOff val="0"/>
                  <a:satOff val="0"/>
                  <a:lumOff val="0"/>
                  <a:alphaOff val="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6561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40"/>
    </mc:Choice>
    <mc:Fallback xmlns="">
      <p:transition spd="slow" advTm="364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577850" y="1260974"/>
                <a:ext cx="10515600" cy="469800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*Intra-chip data</a:t>
                </a:r>
              </a:p>
              <a:p>
                <a:pPr marL="0" indent="0">
                  <a:buNone/>
                </a:pP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Area</a:t>
                </a:r>
                <a:r>
                  <a:rPr lang="en-US" altLang="zh-CN" sz="2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𝑡𝑖𝑙𝑒</m:t>
                        </m:r>
                      </m:sub>
                      <m: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𝑇𝑜𝑡</m:t>
                        </m:r>
                      </m:sup>
                    </m:sSubSup>
                  </m:oMath>
                </a14:m>
                <a:endParaRPr lang="en-US" altLang="zh-CN" sz="22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2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𝑟𝑜𝑢𝑡𝑒𝑟</m:t>
                        </m:r>
                      </m:sub>
                      <m: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𝑇𝑜𝑡</m:t>
                        </m:r>
                      </m:sup>
                    </m:sSubSup>
                  </m:oMath>
                </a14:m>
                <a:endParaRPr lang="en-US" altLang="zh-CN" sz="2200" dirty="0" smtClean="0">
                  <a:latin typeface="微软雅黑" panose="020B0503020204020204" pitchFamily="34" charset="-122"/>
                </a:endParaRPr>
              </a:p>
              <a:p>
                <a:pPr lvl="1"/>
                <a:r>
                  <a:rPr lang="en-US" altLang="zh-CN" sz="2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𝑝𝑒𝑟𝑖𝑝h𝑒𝑟𝑦</m:t>
                        </m:r>
                      </m:sub>
                      <m: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𝑇𝑜𝑡</m:t>
                        </m:r>
                      </m:sup>
                    </m:sSubSup>
                  </m:oMath>
                </a14:m>
                <a:endParaRPr lang="en-US" altLang="zh-CN" sz="22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457200" lvl="1" indent="0">
                  <a:buNone/>
                </a:pP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Power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200" i="1">
                            <a:latin typeface="Cambria Math" panose="02040503050406030204" pitchFamily="18" charset="0"/>
                          </a:rPr>
                          <m:t>tile</m:t>
                        </m:r>
                      </m:sub>
                      <m:sup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m:rPr>
                            <m:sty m:val="p"/>
                          </m:rPr>
                          <a:rPr lang="en-US" altLang="zh-CN" sz="2200" i="1">
                            <a:latin typeface="Cambria Math" panose="02040503050406030204" pitchFamily="18" charset="0"/>
                          </a:rPr>
                          <m:t>ot</m:t>
                        </m:r>
                      </m:sup>
                    </m:sSubSup>
                  </m:oMath>
                </a14:m>
                <a:endParaRPr lang="en-US" altLang="zh-CN" sz="2200" i="1" dirty="0" smtClean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𝑟𝑜𝑢𝑡𝑒𝑟</m:t>
                        </m:r>
                      </m:sub>
                      <m:sup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m:rPr>
                            <m:sty m:val="p"/>
                          </m:rPr>
                          <a:rPr lang="en-US" altLang="zh-CN" sz="2200" i="1">
                            <a:latin typeface="Cambria Math" panose="02040503050406030204" pitchFamily="18" charset="0"/>
                          </a:rPr>
                          <m:t>ot</m:t>
                        </m:r>
                      </m:sup>
                    </m:sSubSup>
                  </m:oMath>
                </a14:m>
                <a:endParaRPr lang="en-US" altLang="zh-CN" sz="2200" i="1" dirty="0" smtClean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𝑝𝑒𝑟𝑖𝑝h𝑒𝑟𝑦</m:t>
                        </m:r>
                      </m:sub>
                      <m: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𝑇𝑜𝑡</m:t>
                        </m:r>
                      </m:sup>
                    </m:sSubSup>
                  </m:oMath>
                </a14:m>
                <a:endParaRPr lang="en-US" altLang="zh-CN" sz="2200" b="0" i="1" dirty="0" smtClean="0">
                  <a:latin typeface="Cambria Math" panose="02040503050406030204" pitchFamily="18" charset="0"/>
                </a:endParaRPr>
              </a:p>
              <a:p>
                <a:pPr lvl="1"/>
                <a:endParaRPr lang="en-US" altLang="zh-CN" sz="2200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Font typeface="Arial" panose="020B0604020202020204" pitchFamily="34" charset="0"/>
                  <a:buNone/>
                </a:pPr>
                <a:endParaRPr lang="en-US" altLang="zh-CN" sz="22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7850" y="1260974"/>
                <a:ext cx="10515600" cy="4698005"/>
              </a:xfrm>
              <a:blipFill rotWithShape="0">
                <a:blip r:embed="rId3"/>
                <a:stretch>
                  <a:fillRect t="-23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Data for Constant Values</a:t>
            </a:r>
            <a:endParaRPr lang="zh-CN" altLang="en-US" b="1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C7BA-A18E-41F7-855F-B9281AA705A6}" type="slidenum">
              <a:rPr lang="zh-CN" altLang="en-US" smtClean="0"/>
              <a:t>17</a:t>
            </a:fld>
            <a:endParaRPr lang="zh-CN" altLang="en-US" dirty="0"/>
          </a:p>
        </p:txBody>
      </p:sp>
      <p:pic>
        <p:nvPicPr>
          <p:cNvPr id="12" name="图片 11" descr="31393938393834313b31393939353234333bcbaed6e9d0ce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 flipH="1">
            <a:off x="676275" y="1780188"/>
            <a:ext cx="243205" cy="243205"/>
          </a:xfrm>
          <a:prstGeom prst="rect">
            <a:avLst/>
          </a:prstGeom>
        </p:spPr>
      </p:pic>
      <p:pic>
        <p:nvPicPr>
          <p:cNvPr id="9" name="图片 8" descr="31393938393834313b31393939353234333bcbaed6e9d0ce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 flipH="1">
            <a:off x="676274" y="3473684"/>
            <a:ext cx="243205" cy="24320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37085" y="973259"/>
            <a:ext cx="2393977" cy="2768496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3763923" y="3740290"/>
            <a:ext cx="4143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Fig. information from </a:t>
            </a:r>
            <a:r>
              <a:rPr lang="en-US" altLang="zh-CN" dirty="0" err="1" smtClean="0"/>
              <a:t>dsent</a:t>
            </a:r>
            <a:r>
              <a:rPr lang="en-US" altLang="zh-CN" dirty="0" smtClean="0"/>
              <a:t> for routers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39573" y="527144"/>
            <a:ext cx="4769770" cy="3125023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7794495" y="3718652"/>
            <a:ext cx="4397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Fig. configuration information for IMC</a:t>
            </a:r>
            <a:r>
              <a:rPr lang="en-US" altLang="zh-CN" sz="2400" baseline="30000" dirty="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rPr>
              <a:t>[1]</a:t>
            </a:r>
            <a:endParaRPr lang="zh-CN" altLang="en-US" sz="2400" baseline="30000" dirty="0">
              <a:solidFill>
                <a:schemeClr val="dk1">
                  <a:hueOff val="0"/>
                  <a:satOff val="0"/>
                  <a:lumOff val="0"/>
                  <a:alphaOff val="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73276" y="4242592"/>
            <a:ext cx="4892464" cy="1478408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3763923" y="5745072"/>
            <a:ext cx="4143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Fig. information from cacti for SRAM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09882" y="4120919"/>
            <a:ext cx="3999461" cy="1792862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8353520" y="5877362"/>
            <a:ext cx="4143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Fig. information for RRAM</a:t>
            </a:r>
            <a:r>
              <a:rPr lang="en-US" altLang="zh-CN" sz="2400" baseline="30000" dirty="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rPr>
              <a:t>[2]</a:t>
            </a:r>
            <a:endParaRPr lang="zh-CN" altLang="en-US" sz="2400" baseline="30000" dirty="0">
              <a:solidFill>
                <a:schemeClr val="dk1">
                  <a:hueOff val="0"/>
                  <a:satOff val="0"/>
                  <a:lumOff val="0"/>
                  <a:alphaOff val="0"/>
                </a:schemeClr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797876" y="6198416"/>
            <a:ext cx="99767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latin typeface="+mj-lt"/>
              </a:rPr>
              <a:t>[1] A Case for Emerging Memories in DNN Accelerators</a:t>
            </a:r>
          </a:p>
          <a:p>
            <a:r>
              <a:rPr lang="en-US" altLang="zh-CN" sz="1200" dirty="0">
                <a:latin typeface="+mj-lt"/>
              </a:rPr>
              <a:t>[2]A Customized </a:t>
            </a:r>
            <a:r>
              <a:rPr lang="en-US" altLang="zh-CN" sz="1200" dirty="0" err="1">
                <a:latin typeface="+mj-lt"/>
              </a:rPr>
              <a:t>NoC</a:t>
            </a:r>
            <a:r>
              <a:rPr lang="en-US" altLang="zh-CN" sz="1200" dirty="0">
                <a:latin typeface="+mj-lt"/>
              </a:rPr>
              <a:t> Architecture to Enable Highly Localized Computing-On-the-Move DNN Dataflow</a:t>
            </a:r>
            <a:endParaRPr lang="zh-CN" altLang="en-US" sz="1200" dirty="0">
              <a:latin typeface="+mj-lt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97876" y="4981796"/>
            <a:ext cx="184108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i="1" dirty="0">
                <a:latin typeface="Cambria Math" panose="02040503050406030204" pitchFamily="18" charset="0"/>
              </a:rPr>
              <a:t> DRAM power: 9.75pJ/bit</a:t>
            </a:r>
            <a:endParaRPr lang="zh-CN" altLang="en-US" sz="1200" dirty="0"/>
          </a:p>
        </p:txBody>
      </p:sp>
      <p:sp>
        <p:nvSpPr>
          <p:cNvPr id="10" name="矩形 9"/>
          <p:cNvSpPr/>
          <p:nvPr/>
        </p:nvSpPr>
        <p:spPr>
          <a:xfrm>
            <a:off x="1547264" y="2188478"/>
            <a:ext cx="6096000" cy="430887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en-US" altLang="zh-CN" sz="1100" i="1" dirty="0">
                <a:latin typeface="Cambria Math" panose="02040503050406030204" pitchFamily="18" charset="0"/>
              </a:rPr>
              <a:t>* MAC of different precision</a:t>
            </a:r>
          </a:p>
          <a:p>
            <a:pPr lvl="1"/>
            <a:r>
              <a:rPr lang="en-US" altLang="zh-CN" sz="1100" i="1" dirty="0">
                <a:latin typeface="Cambria Math" panose="02040503050406030204" pitchFamily="18" charset="0"/>
              </a:rPr>
              <a:t>8-bit MAC : 135.1um2, 0.024pJ/op</a:t>
            </a:r>
          </a:p>
        </p:txBody>
      </p:sp>
    </p:spTree>
    <p:extLst>
      <p:ext uri="{BB962C8B-B14F-4D97-AF65-F5344CB8AC3E}">
        <p14:creationId xmlns:p14="http://schemas.microsoft.com/office/powerpoint/2010/main" val="152023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40"/>
    </mc:Choice>
    <mc:Fallback xmlns="">
      <p:transition spd="slow" advTm="364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Data for Constant Values</a:t>
            </a:r>
            <a:endParaRPr lang="zh-CN" altLang="en-US" b="1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C7BA-A18E-41F7-855F-B9281AA705A6}" type="slidenum">
              <a:rPr lang="zh-CN" altLang="en-US" smtClean="0"/>
              <a:t>18</a:t>
            </a:fld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3111" y="2347021"/>
            <a:ext cx="4433638" cy="2806779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800437" y="5929045"/>
            <a:ext cx="98565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smtClean="0">
                <a:latin typeface="+mj-lt"/>
              </a:rPr>
              <a:t>[1] NN-Baton</a:t>
            </a:r>
            <a:r>
              <a:rPr lang="en-US" altLang="zh-CN" sz="1200" dirty="0">
                <a:latin typeface="+mj-lt"/>
              </a:rPr>
              <a:t>: DNN Workload Orchestration and </a:t>
            </a:r>
            <a:r>
              <a:rPr lang="en-US" altLang="zh-CN" sz="1200" dirty="0" err="1">
                <a:latin typeface="+mj-lt"/>
              </a:rPr>
              <a:t>Chiplet</a:t>
            </a:r>
            <a:r>
              <a:rPr lang="en-US" altLang="zh-CN" sz="1200" dirty="0">
                <a:latin typeface="+mj-lt"/>
              </a:rPr>
              <a:t> Granularity Exploration for Multichip </a:t>
            </a:r>
            <a:r>
              <a:rPr lang="en-US" altLang="zh-CN" sz="1200" dirty="0" smtClean="0">
                <a:latin typeface="+mj-lt"/>
              </a:rPr>
              <a:t>Accelerators</a:t>
            </a:r>
          </a:p>
          <a:p>
            <a:r>
              <a:rPr lang="en-US" altLang="zh-CN" sz="1200" dirty="0" smtClean="0">
                <a:latin typeface="+mj-lt"/>
              </a:rPr>
              <a:t>[2] S</a:t>
            </a:r>
            <a:r>
              <a:rPr lang="en-US" altLang="zh-CN" sz="1200" dirty="0">
                <a:latin typeface="+mj-lt"/>
              </a:rPr>
              <a:t>. </a:t>
            </a:r>
            <a:r>
              <a:rPr lang="en-US" altLang="zh-CN" sz="1200" dirty="0" err="1">
                <a:latin typeface="+mj-lt"/>
              </a:rPr>
              <a:t>Jangam</a:t>
            </a:r>
            <a:r>
              <a:rPr lang="en-US" altLang="zh-CN" sz="1200" dirty="0">
                <a:latin typeface="+mj-lt"/>
              </a:rPr>
              <a:t>, S. Pal, A. </a:t>
            </a:r>
            <a:r>
              <a:rPr lang="en-US" altLang="zh-CN" sz="1200" dirty="0" err="1">
                <a:latin typeface="+mj-lt"/>
              </a:rPr>
              <a:t>Bajwa</a:t>
            </a:r>
            <a:r>
              <a:rPr lang="en-US" altLang="zh-CN" sz="1200" dirty="0">
                <a:latin typeface="+mj-lt"/>
              </a:rPr>
              <a:t>, S. </a:t>
            </a:r>
            <a:r>
              <a:rPr lang="en-US" altLang="zh-CN" sz="1200" dirty="0" err="1">
                <a:latin typeface="+mj-lt"/>
              </a:rPr>
              <a:t>Pamarti</a:t>
            </a:r>
            <a:r>
              <a:rPr lang="en-US" altLang="zh-CN" sz="1200" dirty="0">
                <a:latin typeface="+mj-lt"/>
              </a:rPr>
              <a:t>, P. Gupta and S. S. </a:t>
            </a:r>
            <a:r>
              <a:rPr lang="en-US" altLang="zh-CN" sz="1200" dirty="0" err="1">
                <a:latin typeface="+mj-lt"/>
              </a:rPr>
              <a:t>Iyer</a:t>
            </a:r>
            <a:r>
              <a:rPr lang="en-US" altLang="zh-CN" sz="1200" dirty="0">
                <a:latin typeface="+mj-lt"/>
              </a:rPr>
              <a:t>, "Latency, Bandwidth and Power Benefits of the </a:t>
            </a:r>
            <a:r>
              <a:rPr lang="en-US" altLang="zh-CN" sz="1200" dirty="0" err="1">
                <a:latin typeface="+mj-lt"/>
              </a:rPr>
              <a:t>SuperCHIPS</a:t>
            </a:r>
            <a:r>
              <a:rPr lang="en-US" altLang="zh-CN" sz="1200" dirty="0">
                <a:latin typeface="+mj-lt"/>
              </a:rPr>
              <a:t> Integration Scheme," 2017 IEEE 67th Electronic Components and Technology Conference (ECTC), </a:t>
            </a:r>
            <a:r>
              <a:rPr lang="en-US" altLang="zh-CN" sz="1200" dirty="0" smtClean="0">
                <a:latin typeface="+mj-lt"/>
              </a:rPr>
              <a:t>2017</a:t>
            </a:r>
            <a:endParaRPr lang="zh-CN" altLang="en-US" sz="1200" dirty="0">
              <a:latin typeface="+mj-lt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493295" y="5095512"/>
            <a:ext cx="4143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Fig. information from </a:t>
            </a:r>
            <a:r>
              <a:rPr lang="en-US" altLang="zh-CN" dirty="0" err="1" smtClean="0"/>
              <a:t>NNBaton</a:t>
            </a:r>
            <a:r>
              <a:rPr lang="en-US" altLang="zh-CN" sz="2400" baseline="30000" dirty="0" smtClean="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rPr>
              <a:t>[1]</a:t>
            </a:r>
            <a:endParaRPr lang="zh-CN" altLang="en-US" dirty="0"/>
          </a:p>
        </p:txBody>
      </p:sp>
      <p:sp>
        <p:nvSpPr>
          <p:cNvPr id="18" name="内容占位符 2"/>
          <p:cNvSpPr txBox="1">
            <a:spLocks/>
          </p:cNvSpPr>
          <p:nvPr/>
        </p:nvSpPr>
        <p:spPr>
          <a:xfrm>
            <a:off x="797876" y="1058495"/>
            <a:ext cx="5244109" cy="46980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* Inter-chip data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zh-CN" sz="2200" dirty="0" smtClean="0">
                <a:latin typeface="Cambria Math" panose="02040503050406030204" pitchFamily="18" charset="0"/>
              </a:rPr>
              <a:t>Energy:</a:t>
            </a:r>
            <a:r>
              <a:rPr lang="en-US" altLang="zh-CN" sz="2200" i="1" dirty="0" smtClean="0">
                <a:latin typeface="Cambria Math" panose="02040503050406030204" pitchFamily="18" charset="0"/>
              </a:rPr>
              <a:t> </a:t>
            </a:r>
          </a:p>
          <a:p>
            <a:pPr lvl="1"/>
            <a:r>
              <a:rPr lang="en-US" altLang="zh-CN" sz="2200" dirty="0" smtClean="0">
                <a:latin typeface="Cambria Math" panose="02040503050406030204" pitchFamily="18" charset="0"/>
              </a:rPr>
              <a:t>L1/L2/DRAM access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zh-CN" sz="2200" i="1" dirty="0">
              <a:latin typeface="Cambria Math" panose="02040503050406030204" pitchFamily="18" charset="0"/>
            </a:endParaRPr>
          </a:p>
        </p:txBody>
      </p:sp>
      <p:pic>
        <p:nvPicPr>
          <p:cNvPr id="12" name="图片 11" descr="31393938393834313b31393939353234333bcbaed6e9d0ce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 flipH="1">
            <a:off x="907234" y="1417709"/>
            <a:ext cx="243205" cy="243205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25507" y="1539311"/>
            <a:ext cx="4770186" cy="3949204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6225507" y="1125373"/>
            <a:ext cx="413895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200" dirty="0" smtClean="0">
                <a:latin typeface="Cambria Math" panose="02040503050406030204" pitchFamily="18" charset="0"/>
              </a:rPr>
              <a:t>Energy per bit: &lt;0.4pJ/bit</a:t>
            </a:r>
            <a:endParaRPr lang="en-US" altLang="zh-CN" sz="2200" dirty="0">
              <a:latin typeface="Cambria Math" panose="02040503050406030204" pitchFamily="18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852239" y="5522377"/>
            <a:ext cx="4143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Fig. information from </a:t>
            </a:r>
            <a:r>
              <a:rPr lang="en-US" altLang="zh-CN" dirty="0" err="1" smtClean="0"/>
              <a:t>SuperCHIPs</a:t>
            </a:r>
            <a:r>
              <a:rPr lang="en-US" altLang="zh-CN" sz="2400" baseline="30000" dirty="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rPr>
              <a:t>[2]</a:t>
            </a:r>
            <a:endParaRPr lang="zh-CN" altLang="en-US" sz="2400" baseline="30000" dirty="0">
              <a:solidFill>
                <a:schemeClr val="dk1">
                  <a:hueOff val="0"/>
                  <a:satOff val="0"/>
                  <a:lumOff val="0"/>
                  <a:alphaOff val="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1602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40"/>
    </mc:Choice>
    <mc:Fallback xmlns="">
      <p:transition spd="slow" advTm="364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Data for Constant Values</a:t>
            </a:r>
            <a:endParaRPr lang="zh-CN" altLang="en-US" b="1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C7BA-A18E-41F7-855F-B9281AA705A6}" type="slidenum">
              <a:rPr lang="zh-CN" altLang="en-US" smtClean="0"/>
              <a:t>19</a:t>
            </a:fld>
            <a:endParaRPr lang="zh-CN" altLang="en-US" dirty="0"/>
          </a:p>
        </p:txBody>
      </p:sp>
      <p:sp>
        <p:nvSpPr>
          <p:cNvPr id="18" name="内容占位符 2"/>
          <p:cNvSpPr txBox="1">
            <a:spLocks/>
          </p:cNvSpPr>
          <p:nvPr/>
        </p:nvSpPr>
        <p:spPr>
          <a:xfrm>
            <a:off x="885878" y="952821"/>
            <a:ext cx="5244109" cy="46980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* Inter-chip data</a:t>
            </a:r>
          </a:p>
          <a:p>
            <a:pPr marL="457200" lvl="1" indent="0">
              <a:buNone/>
            </a:pPr>
            <a:r>
              <a:rPr lang="en-US" altLang="zh-CN" sz="2200" dirty="0">
                <a:latin typeface="Cambria Math" panose="02040503050406030204" pitchFamily="18" charset="0"/>
              </a:rPr>
              <a:t>Delay(/cycle</a:t>
            </a:r>
            <a:r>
              <a:rPr lang="en-US" altLang="zh-CN" sz="2200" dirty="0" smtClean="0">
                <a:latin typeface="Cambria Math" panose="02040503050406030204" pitchFamily="18" charset="0"/>
              </a:rPr>
              <a:t>)</a:t>
            </a:r>
          </a:p>
          <a:p>
            <a:pPr marL="457200" lvl="1" indent="0">
              <a:buNone/>
            </a:pPr>
            <a:r>
              <a:rPr lang="en-US" altLang="zh-CN" sz="2200" dirty="0" smtClean="0">
                <a:latin typeface="Cambria Math" panose="02040503050406030204" pitchFamily="18" charset="0"/>
              </a:rPr>
              <a:t>=</a:t>
            </a:r>
            <a:r>
              <a:rPr lang="zh-CN" altLang="en-US" sz="2200" dirty="0" smtClean="0">
                <a:latin typeface="Cambria Math" panose="02040503050406030204" pitchFamily="18" charset="0"/>
              </a:rPr>
              <a:t>打包</a:t>
            </a:r>
            <a:r>
              <a:rPr lang="en-US" altLang="zh-CN" sz="2200" dirty="0" smtClean="0">
                <a:latin typeface="Cambria Math" panose="02040503050406030204" pitchFamily="18" charset="0"/>
              </a:rPr>
              <a:t>/</a:t>
            </a:r>
            <a:r>
              <a:rPr lang="zh-CN" altLang="en-US" sz="2200" dirty="0" smtClean="0">
                <a:latin typeface="Cambria Math" panose="02040503050406030204" pitchFamily="18" charset="0"/>
              </a:rPr>
              <a:t>解包</a:t>
            </a:r>
            <a:r>
              <a:rPr lang="en-US" altLang="zh-CN" sz="2200" dirty="0" smtClean="0">
                <a:latin typeface="Cambria Math" panose="02040503050406030204" pitchFamily="18" charset="0"/>
              </a:rPr>
              <a:t>+</a:t>
            </a:r>
            <a:r>
              <a:rPr lang="zh-CN" altLang="en-US" sz="2200" dirty="0" smtClean="0">
                <a:latin typeface="Cambria Math" panose="02040503050406030204" pitchFamily="18" charset="0"/>
              </a:rPr>
              <a:t>传输</a:t>
            </a:r>
            <a:r>
              <a:rPr lang="en-US" altLang="zh-CN" sz="2200" dirty="0" smtClean="0">
                <a:latin typeface="Cambria Math" panose="02040503050406030204" pitchFamily="18" charset="0"/>
              </a:rPr>
              <a:t>+</a:t>
            </a:r>
            <a:r>
              <a:rPr lang="zh-CN" altLang="en-US" sz="2200" dirty="0" smtClean="0">
                <a:latin typeface="Cambria Math" panose="02040503050406030204" pitchFamily="18" charset="0"/>
              </a:rPr>
              <a:t>收发延迟</a:t>
            </a:r>
            <a:endParaRPr lang="en-US" altLang="zh-CN" sz="2200" dirty="0">
              <a:latin typeface="Cambria Math" panose="02040503050406030204" pitchFamily="18" charset="0"/>
            </a:endParaRPr>
          </a:p>
          <a:p>
            <a:pPr lvl="1"/>
            <a:r>
              <a:rPr lang="zh-CN" altLang="en-US" sz="1800" dirty="0" smtClean="0">
                <a:latin typeface="Cambria Math" panose="02040503050406030204" pitchFamily="18" charset="0"/>
              </a:rPr>
              <a:t>收发延迟 </a:t>
            </a:r>
            <a:r>
              <a:rPr lang="en-US" altLang="zh-CN" sz="1800" dirty="0" smtClean="0">
                <a:latin typeface="Cambria Math" panose="02040503050406030204" pitchFamily="18" charset="0"/>
              </a:rPr>
              <a:t>from </a:t>
            </a:r>
            <a:r>
              <a:rPr lang="en-US" altLang="zh-CN" sz="1800" dirty="0" err="1" smtClean="0">
                <a:latin typeface="Cambria Math" panose="02040503050406030204" pitchFamily="18" charset="0"/>
              </a:rPr>
              <a:t>UCIe</a:t>
            </a:r>
            <a:r>
              <a:rPr lang="zh-CN" altLang="en-US" sz="1800" dirty="0">
                <a:latin typeface="Cambria Math" panose="02040503050406030204" pitchFamily="18" charset="0"/>
              </a:rPr>
              <a:t>：</a:t>
            </a:r>
            <a:r>
              <a:rPr lang="en-US" altLang="zh-CN" sz="1800" dirty="0" err="1" smtClean="0">
                <a:latin typeface="Cambria Math" panose="02040503050406030204" pitchFamily="18" charset="0"/>
              </a:rPr>
              <a:t>Tx+Rx</a:t>
            </a:r>
            <a:r>
              <a:rPr lang="en-US" altLang="zh-CN" sz="1800" dirty="0" smtClean="0">
                <a:latin typeface="Cambria Math" panose="02040503050406030204" pitchFamily="18" charset="0"/>
              </a:rPr>
              <a:t> &lt; 2ns</a:t>
            </a:r>
          </a:p>
          <a:p>
            <a:pPr lvl="1"/>
            <a:r>
              <a:rPr lang="zh-CN" altLang="en-US" sz="1800" dirty="0" smtClean="0">
                <a:latin typeface="Cambria Math" panose="02040503050406030204" pitchFamily="18" charset="0"/>
              </a:rPr>
              <a:t>传输：</a:t>
            </a:r>
            <a:r>
              <a:rPr lang="en-US" altLang="zh-CN" sz="1800" dirty="0" smtClean="0">
                <a:latin typeface="Cambria Math" panose="02040503050406030204" pitchFamily="18" charset="0"/>
              </a:rPr>
              <a:t>L1-L2 </a:t>
            </a:r>
            <a:r>
              <a:rPr lang="en-US" altLang="zh-CN" sz="1800" dirty="0">
                <a:latin typeface="Cambria Math" panose="02040503050406030204" pitchFamily="18" charset="0"/>
              </a:rPr>
              <a:t>7.2ns(1.25GHz)</a:t>
            </a:r>
          </a:p>
          <a:p>
            <a:pPr lvl="1"/>
            <a:r>
              <a:rPr lang="en-US" altLang="zh-CN" sz="1800" dirty="0">
                <a:latin typeface="Cambria Math" panose="02040503050406030204" pitchFamily="18" charset="0"/>
              </a:rPr>
              <a:t>L2-L3 traffic 0.6ns/mm</a:t>
            </a:r>
          </a:p>
          <a:p>
            <a:pPr marL="457200" lvl="1" indent="0">
              <a:buNone/>
            </a:pPr>
            <a:endParaRPr lang="en-US" altLang="zh-CN" sz="2200" dirty="0">
              <a:latin typeface="Cambria Math" panose="02040503050406030204" pitchFamily="18" charset="0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zh-CN" sz="2200" i="1" dirty="0" smtClean="0">
              <a:latin typeface="Cambria Math" panose="02040503050406030204" pitchFamily="18" charset="0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zh-CN" sz="2200" i="1" dirty="0">
              <a:latin typeface="Cambria Math" panose="02040503050406030204" pitchFamily="18" charset="0"/>
            </a:endParaRPr>
          </a:p>
        </p:txBody>
      </p:sp>
      <p:pic>
        <p:nvPicPr>
          <p:cNvPr id="12" name="图片 11" descr="31393938393834313b31393939353234333bcbaed6e9d0ce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 flipH="1">
            <a:off x="968447" y="1429284"/>
            <a:ext cx="243205" cy="243205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6926313" y="5958650"/>
            <a:ext cx="5182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Fig. information from ISSCC paper section 2.3</a:t>
            </a:r>
            <a:endParaRPr lang="zh-CN" altLang="en-US" dirty="0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92973" y="1108058"/>
            <a:ext cx="6215449" cy="487644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42484" y="3079934"/>
            <a:ext cx="4069433" cy="58679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8"/>
          <a:srcRect t="9063"/>
          <a:stretch/>
        </p:blipFill>
        <p:spPr>
          <a:xfrm>
            <a:off x="220730" y="3831151"/>
            <a:ext cx="5755821" cy="258129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744204" y="6327982"/>
            <a:ext cx="5182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Fig. information from </a:t>
            </a:r>
            <a:r>
              <a:rPr lang="en-US" altLang="zh-CN" dirty="0" err="1" smtClean="0"/>
              <a:t>UCIe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7943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40"/>
    </mc:Choice>
    <mc:Fallback xmlns="">
      <p:transition spd="slow" advTm="364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C7BA-A18E-41F7-855F-B9281AA705A6}" type="slidenum">
              <a:rPr lang="zh-CN" altLang="en-US" sz="20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fld>
            <a:endParaRPr lang="zh-CN" altLang="en-US" sz="2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空心弧 4"/>
          <p:cNvSpPr/>
          <p:nvPr/>
        </p:nvSpPr>
        <p:spPr>
          <a:xfrm rot="5400000">
            <a:off x="2181225" y="1711331"/>
            <a:ext cx="3448051" cy="3435351"/>
          </a:xfrm>
          <a:prstGeom prst="blockArc">
            <a:avLst>
              <a:gd name="adj1" fmla="val 10897210"/>
              <a:gd name="adj2" fmla="val 6953"/>
              <a:gd name="adj3" fmla="val 1246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6" rIns="91431" bIns="45716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376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3765" algn="l" defTabSz="91376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0965" algn="l" defTabSz="91376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7530" algn="l" defTabSz="91376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4730" algn="l" defTabSz="91376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1295" algn="l" defTabSz="91376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198495" algn="l" defTabSz="91376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5060" algn="l" defTabSz="91376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CN" altLang="en-US" sz="28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6" name="组合 39"/>
          <p:cNvGrpSpPr/>
          <p:nvPr/>
        </p:nvGrpSpPr>
        <p:grpSpPr bwMode="auto">
          <a:xfrm>
            <a:off x="4253057" y="1488281"/>
            <a:ext cx="4859339" cy="693739"/>
            <a:chOff x="736574" y="3188466"/>
            <a:chExt cx="8755769" cy="1338083"/>
          </a:xfrm>
        </p:grpSpPr>
        <p:sp>
          <p:nvSpPr>
            <p:cNvPr id="7" name="圆角矩形 14"/>
            <p:cNvSpPr/>
            <p:nvPr/>
          </p:nvSpPr>
          <p:spPr>
            <a:xfrm flipH="1">
              <a:off x="1019757" y="3307884"/>
              <a:ext cx="8472586" cy="113293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bg1"/>
                </a:gs>
                <a:gs pos="100000">
                  <a:srgbClr val="E0E0E0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81000" dist="254000" dir="1026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3765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0965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7530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4730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1295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8495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5060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800"/>
            </a:p>
          </p:txBody>
        </p:sp>
        <p:grpSp>
          <p:nvGrpSpPr>
            <p:cNvPr id="8" name="组合 64"/>
            <p:cNvGrpSpPr/>
            <p:nvPr/>
          </p:nvGrpSpPr>
          <p:grpSpPr bwMode="auto">
            <a:xfrm>
              <a:off x="736574" y="3188466"/>
              <a:ext cx="1338679" cy="1338083"/>
              <a:chOff x="3567744" y="3971974"/>
              <a:chExt cx="1338678" cy="1338084"/>
            </a:xfrm>
          </p:grpSpPr>
          <p:grpSp>
            <p:nvGrpSpPr>
              <p:cNvPr id="11" name="组合 67"/>
              <p:cNvGrpSpPr/>
              <p:nvPr/>
            </p:nvGrpSpPr>
            <p:grpSpPr bwMode="auto">
              <a:xfrm>
                <a:off x="3567744" y="3971974"/>
                <a:ext cx="1338678" cy="1338084"/>
                <a:chOff x="5213600" y="2517129"/>
                <a:chExt cx="2024571" cy="2023672"/>
              </a:xfrm>
            </p:grpSpPr>
            <p:sp>
              <p:nvSpPr>
                <p:cNvPr id="13" name="椭圆 12"/>
                <p:cNvSpPr/>
                <p:nvPr/>
              </p:nvSpPr>
              <p:spPr>
                <a:xfrm>
                  <a:off x="5213600" y="2517129"/>
                  <a:ext cx="2024574" cy="202367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/>
                    </a:gs>
                    <a:gs pos="100000">
                      <a:srgbClr val="E0E0E0"/>
                    </a:gs>
                  </a:gsLst>
                  <a:lin ang="5400000" scaled="1"/>
                  <a:tileRect/>
                </a:gradFill>
                <a:ln>
                  <a:noFill/>
                </a:ln>
                <a:effectLst>
                  <a:outerShdw blurRad="279400" dist="2540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zh-CN">
                      <a:solidFill>
                        <a:schemeClr val="lt1"/>
                      </a:solidFill>
                    </a:defRPr>
                  </a:defPPr>
                  <a:lvl1pPr marL="0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3765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0965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7530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4730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1295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198495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5060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defRPr/>
                  </a:pPr>
                  <a:endParaRPr lang="zh-CN" altLang="en-US" sz="2800"/>
                </a:p>
              </p:txBody>
            </p:sp>
            <p:sp>
              <p:nvSpPr>
                <p:cNvPr id="14" name="椭圆 13"/>
                <p:cNvSpPr/>
                <p:nvPr/>
              </p:nvSpPr>
              <p:spPr>
                <a:xfrm>
                  <a:off x="5252535" y="2526391"/>
                  <a:ext cx="1929401" cy="1931055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/>
                    </a:gs>
                    <a:gs pos="100000">
                      <a:srgbClr val="DDDEDD"/>
                    </a:gs>
                  </a:gsLst>
                  <a:lin ang="189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zh-CN">
                      <a:solidFill>
                        <a:schemeClr val="lt1"/>
                      </a:solidFill>
                    </a:defRPr>
                  </a:defPPr>
                  <a:lvl1pPr marL="0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3765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0965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7530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4730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1295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198495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5060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defRPr/>
                  </a:pPr>
                  <a:endParaRPr lang="zh-CN" altLang="en-US" sz="2800"/>
                </a:p>
              </p:txBody>
            </p:sp>
          </p:grpSp>
          <p:sp>
            <p:nvSpPr>
              <p:cNvPr id="12" name="椭圆 11"/>
              <p:cNvSpPr/>
              <p:nvPr/>
            </p:nvSpPr>
            <p:spPr>
              <a:xfrm>
                <a:off x="3696464" y="4100577"/>
                <a:ext cx="1081241" cy="1080878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zh-CN" altLang="en-US" sz="2800"/>
              </a:p>
            </p:txBody>
          </p:sp>
        </p:grpSp>
        <p:sp>
          <p:nvSpPr>
            <p:cNvPr id="9" name="文本框 77"/>
            <p:cNvSpPr txBox="1">
              <a:spLocks noChangeArrowheads="1"/>
            </p:cNvSpPr>
            <p:nvPr/>
          </p:nvSpPr>
          <p:spPr bwMode="auto">
            <a:xfrm>
              <a:off x="958714" y="3352640"/>
              <a:ext cx="878819" cy="10091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91313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defTabSz="91313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defTabSz="91313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defTabSz="91313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defTabSz="91313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273300" indent="127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730500" indent="127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187700" indent="127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644900" indent="127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</a:p>
          </p:txBody>
        </p:sp>
        <p:sp>
          <p:nvSpPr>
            <p:cNvPr id="10" name="TextBox 72"/>
            <p:cNvSpPr txBox="1"/>
            <p:nvPr/>
          </p:nvSpPr>
          <p:spPr>
            <a:xfrm>
              <a:off x="2673088" y="3384432"/>
              <a:ext cx="5492019" cy="1009186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431800">
                <a:defRPr/>
              </a:pPr>
              <a:r>
                <a:rPr lang="zh-CN" altLang="en-US" sz="2800" b="1" kern="0" dirty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    </a:t>
              </a:r>
              <a:r>
                <a:rPr lang="en-US" altLang="zh-CN" sz="2800" b="1" kern="0" dirty="0" smtClean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Background</a:t>
              </a:r>
              <a:endParaRPr lang="en-US" altLang="zh-CN" sz="2800" b="1" kern="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15" name="组合 40"/>
          <p:cNvGrpSpPr/>
          <p:nvPr/>
        </p:nvGrpSpPr>
        <p:grpSpPr bwMode="auto">
          <a:xfrm>
            <a:off x="5163982" y="2464596"/>
            <a:ext cx="4859337" cy="693739"/>
            <a:chOff x="736575" y="3188469"/>
            <a:chExt cx="8755767" cy="1338084"/>
          </a:xfrm>
        </p:grpSpPr>
        <p:sp>
          <p:nvSpPr>
            <p:cNvPr id="16" name="圆角矩形 25"/>
            <p:cNvSpPr/>
            <p:nvPr/>
          </p:nvSpPr>
          <p:spPr>
            <a:xfrm flipH="1">
              <a:off x="1019756" y="3307887"/>
              <a:ext cx="8472586" cy="1132931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bg1"/>
                </a:gs>
                <a:gs pos="100000">
                  <a:srgbClr val="E0E0E0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81000" dist="254000" dir="1026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3765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0965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7530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4730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1295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8495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5060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800"/>
            </a:p>
          </p:txBody>
        </p:sp>
        <p:grpSp>
          <p:nvGrpSpPr>
            <p:cNvPr id="17" name="组合 56"/>
            <p:cNvGrpSpPr/>
            <p:nvPr/>
          </p:nvGrpSpPr>
          <p:grpSpPr bwMode="auto">
            <a:xfrm>
              <a:off x="736575" y="3188469"/>
              <a:ext cx="1338084" cy="1338084"/>
              <a:chOff x="3567745" y="3971974"/>
              <a:chExt cx="1338084" cy="1338084"/>
            </a:xfrm>
          </p:grpSpPr>
          <p:grpSp>
            <p:nvGrpSpPr>
              <p:cNvPr id="20" name="组合 59"/>
              <p:cNvGrpSpPr/>
              <p:nvPr/>
            </p:nvGrpSpPr>
            <p:grpSpPr bwMode="auto">
              <a:xfrm>
                <a:off x="3567745" y="3971974"/>
                <a:ext cx="1338084" cy="1338084"/>
                <a:chOff x="5213600" y="2517129"/>
                <a:chExt cx="2023672" cy="2023672"/>
              </a:xfrm>
            </p:grpSpPr>
            <p:sp>
              <p:nvSpPr>
                <p:cNvPr id="22" name="椭圆 21"/>
                <p:cNvSpPr/>
                <p:nvPr/>
              </p:nvSpPr>
              <p:spPr>
                <a:xfrm>
                  <a:off x="5213600" y="2517129"/>
                  <a:ext cx="2024574" cy="202367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/>
                    </a:gs>
                    <a:gs pos="100000">
                      <a:srgbClr val="E0E0E0"/>
                    </a:gs>
                  </a:gsLst>
                  <a:lin ang="5400000" scaled="1"/>
                  <a:tileRect/>
                </a:gradFill>
                <a:ln>
                  <a:noFill/>
                </a:ln>
                <a:effectLst>
                  <a:outerShdw blurRad="279400" dist="2540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zh-CN">
                      <a:solidFill>
                        <a:schemeClr val="lt1"/>
                      </a:solidFill>
                    </a:defRPr>
                  </a:defPPr>
                  <a:lvl1pPr marL="0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3765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0965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7530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4730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1295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198495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5060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defRPr/>
                  </a:pPr>
                  <a:endParaRPr lang="zh-CN" altLang="en-US" sz="2800"/>
                </a:p>
              </p:txBody>
            </p:sp>
            <p:sp>
              <p:nvSpPr>
                <p:cNvPr id="23" name="椭圆 22"/>
                <p:cNvSpPr/>
                <p:nvPr/>
              </p:nvSpPr>
              <p:spPr>
                <a:xfrm>
                  <a:off x="5261185" y="2563437"/>
                  <a:ext cx="1929402" cy="1931055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/>
                    </a:gs>
                    <a:gs pos="100000">
                      <a:srgbClr val="DDDEDD"/>
                    </a:gs>
                  </a:gsLst>
                  <a:lin ang="189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zh-CN">
                      <a:solidFill>
                        <a:schemeClr val="lt1"/>
                      </a:solidFill>
                    </a:defRPr>
                  </a:defPPr>
                  <a:lvl1pPr marL="0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3765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0965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7530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4730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1295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198495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5060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defRPr/>
                  </a:pPr>
                  <a:endParaRPr lang="zh-CN" altLang="en-US" sz="2800"/>
                </a:p>
              </p:txBody>
            </p:sp>
          </p:grpSp>
          <p:sp>
            <p:nvSpPr>
              <p:cNvPr id="21" name="椭圆 20"/>
              <p:cNvSpPr/>
              <p:nvPr/>
            </p:nvSpPr>
            <p:spPr>
              <a:xfrm>
                <a:off x="3696463" y="4100577"/>
                <a:ext cx="1081242" cy="1080878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zh-CN" altLang="en-US" sz="2800"/>
              </a:p>
            </p:txBody>
          </p:sp>
        </p:grpSp>
        <p:sp>
          <p:nvSpPr>
            <p:cNvPr id="18" name="文本框 77"/>
            <p:cNvSpPr txBox="1">
              <a:spLocks noChangeArrowheads="1"/>
            </p:cNvSpPr>
            <p:nvPr/>
          </p:nvSpPr>
          <p:spPr bwMode="auto">
            <a:xfrm>
              <a:off x="971364" y="3300201"/>
              <a:ext cx="878822" cy="1009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91313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defTabSz="91313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defTabSz="91313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defTabSz="91313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defTabSz="91313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273300" indent="127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730500" indent="127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187700" indent="127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644900" indent="127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</a:p>
          </p:txBody>
        </p:sp>
        <p:sp>
          <p:nvSpPr>
            <p:cNvPr id="19" name="TextBox 72"/>
            <p:cNvSpPr txBox="1"/>
            <p:nvPr/>
          </p:nvSpPr>
          <p:spPr>
            <a:xfrm>
              <a:off x="2195393" y="3402807"/>
              <a:ext cx="6827841" cy="1006776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431800">
                <a:defRPr/>
              </a:pPr>
              <a:r>
                <a:rPr lang="zh-CN" altLang="en-US" sz="2800" b="1" kern="0" dirty="0" smtClean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 </a:t>
              </a:r>
              <a:r>
                <a:rPr lang="en-US" altLang="zh-CN" sz="2800" b="1" kern="0" dirty="0" smtClean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Related Work</a:t>
              </a:r>
              <a:endParaRPr lang="en-US" altLang="zh-CN" sz="2800" b="1" kern="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24" name="组合 41"/>
          <p:cNvGrpSpPr/>
          <p:nvPr/>
        </p:nvGrpSpPr>
        <p:grpSpPr bwMode="auto">
          <a:xfrm>
            <a:off x="5157913" y="3593875"/>
            <a:ext cx="5048252" cy="692151"/>
            <a:chOff x="736575" y="3188469"/>
            <a:chExt cx="8755768" cy="1338084"/>
          </a:xfrm>
        </p:grpSpPr>
        <p:sp>
          <p:nvSpPr>
            <p:cNvPr id="25" name="圆角矩形 43"/>
            <p:cNvSpPr/>
            <p:nvPr/>
          </p:nvSpPr>
          <p:spPr>
            <a:xfrm flipH="1">
              <a:off x="1020175" y="3308161"/>
              <a:ext cx="8472168" cy="113246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bg1"/>
                </a:gs>
                <a:gs pos="100000">
                  <a:srgbClr val="E0E0E0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81000" dist="254000" dir="1026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3765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0965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7530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4730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1295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8495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5060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800"/>
            </a:p>
          </p:txBody>
        </p:sp>
        <p:grpSp>
          <p:nvGrpSpPr>
            <p:cNvPr id="26" name="组合 48"/>
            <p:cNvGrpSpPr/>
            <p:nvPr/>
          </p:nvGrpSpPr>
          <p:grpSpPr bwMode="auto">
            <a:xfrm>
              <a:off x="736575" y="3188469"/>
              <a:ext cx="1338145" cy="1338084"/>
              <a:chOff x="3567745" y="3971974"/>
              <a:chExt cx="1338145" cy="1338084"/>
            </a:xfrm>
          </p:grpSpPr>
          <p:grpSp>
            <p:nvGrpSpPr>
              <p:cNvPr id="29" name="组合 51"/>
              <p:cNvGrpSpPr/>
              <p:nvPr/>
            </p:nvGrpSpPr>
            <p:grpSpPr bwMode="auto">
              <a:xfrm>
                <a:off x="3567745" y="3971974"/>
                <a:ext cx="1338145" cy="1338084"/>
                <a:chOff x="5213600" y="2517129"/>
                <a:chExt cx="2023764" cy="2023672"/>
              </a:xfrm>
            </p:grpSpPr>
            <p:sp>
              <p:nvSpPr>
                <p:cNvPr id="31" name="椭圆 30"/>
                <p:cNvSpPr/>
                <p:nvPr/>
              </p:nvSpPr>
              <p:spPr>
                <a:xfrm>
                  <a:off x="5213600" y="2517129"/>
                  <a:ext cx="2023764" cy="202367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/>
                    </a:gs>
                    <a:gs pos="100000">
                      <a:srgbClr val="E0E0E0"/>
                    </a:gs>
                  </a:gsLst>
                  <a:lin ang="5400000" scaled="1"/>
                  <a:tileRect/>
                </a:gradFill>
                <a:ln>
                  <a:noFill/>
                </a:ln>
                <a:effectLst>
                  <a:outerShdw blurRad="279400" dist="2540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zh-CN">
                      <a:solidFill>
                        <a:schemeClr val="lt1"/>
                      </a:solidFill>
                    </a:defRPr>
                  </a:defPPr>
                  <a:lvl1pPr marL="0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3765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0965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7530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4730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1295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198495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5060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defRPr/>
                  </a:pPr>
                  <a:endParaRPr lang="zh-CN" altLang="en-US" sz="2800"/>
                </a:p>
              </p:txBody>
            </p:sp>
            <p:sp>
              <p:nvSpPr>
                <p:cNvPr id="32" name="椭圆 31"/>
                <p:cNvSpPr/>
                <p:nvPr/>
              </p:nvSpPr>
              <p:spPr>
                <a:xfrm>
                  <a:off x="5259407" y="2563543"/>
                  <a:ext cx="1932153" cy="1930843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/>
                    </a:gs>
                    <a:gs pos="100000">
                      <a:srgbClr val="DDDEDD"/>
                    </a:gs>
                  </a:gsLst>
                  <a:lin ang="189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zh-CN">
                      <a:solidFill>
                        <a:schemeClr val="lt1"/>
                      </a:solidFill>
                    </a:defRPr>
                  </a:defPPr>
                  <a:lvl1pPr marL="0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3765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0965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7530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4730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1295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198495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5060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defRPr/>
                  </a:pPr>
                  <a:endParaRPr lang="zh-CN" altLang="en-US" sz="2800"/>
                </a:p>
              </p:txBody>
            </p:sp>
          </p:grpSp>
          <p:sp>
            <p:nvSpPr>
              <p:cNvPr id="30" name="椭圆 29"/>
              <p:cNvSpPr/>
              <p:nvPr/>
            </p:nvSpPr>
            <p:spPr>
              <a:xfrm>
                <a:off x="3694401" y="4097804"/>
                <a:ext cx="1084833" cy="1086426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zh-CN" altLang="en-US" sz="2800"/>
              </a:p>
            </p:txBody>
          </p:sp>
        </p:grpSp>
        <p:sp>
          <p:nvSpPr>
            <p:cNvPr id="27" name="文本框 77"/>
            <p:cNvSpPr txBox="1">
              <a:spLocks noChangeArrowheads="1"/>
            </p:cNvSpPr>
            <p:nvPr/>
          </p:nvSpPr>
          <p:spPr bwMode="auto">
            <a:xfrm>
              <a:off x="972506" y="3418647"/>
              <a:ext cx="878816" cy="10115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91313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defTabSz="91313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defTabSz="91313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defTabSz="91313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defTabSz="91313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273300" indent="127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730500" indent="127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187700" indent="127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644900" indent="127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</a:p>
          </p:txBody>
        </p:sp>
        <p:sp>
          <p:nvSpPr>
            <p:cNvPr id="28" name="TextBox 72"/>
            <p:cNvSpPr txBox="1"/>
            <p:nvPr/>
          </p:nvSpPr>
          <p:spPr>
            <a:xfrm>
              <a:off x="1997625" y="3412507"/>
              <a:ext cx="6979834" cy="1011502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431800">
                <a:defRPr/>
              </a:pPr>
              <a:r>
                <a:rPr lang="zh-CN" altLang="en-US" sz="2800" b="1" kern="0" dirty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  </a:t>
              </a:r>
              <a:r>
                <a:rPr lang="en-US" altLang="zh-CN" sz="2800" b="1" kern="0" dirty="0" smtClean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Problem Definition</a:t>
              </a:r>
              <a:endParaRPr lang="en-US" altLang="zh-CN" sz="2800" b="1" kern="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33" name="组合 42"/>
          <p:cNvGrpSpPr/>
          <p:nvPr/>
        </p:nvGrpSpPr>
        <p:grpSpPr bwMode="auto">
          <a:xfrm>
            <a:off x="2735263" y="2282832"/>
            <a:ext cx="2189163" cy="2051051"/>
            <a:chOff x="907313" y="1636536"/>
            <a:chExt cx="1864487" cy="1870428"/>
          </a:xfrm>
        </p:grpSpPr>
        <p:grpSp>
          <p:nvGrpSpPr>
            <p:cNvPr id="34" name="组合 43"/>
            <p:cNvGrpSpPr/>
            <p:nvPr/>
          </p:nvGrpSpPr>
          <p:grpSpPr>
            <a:xfrm flipH="1">
              <a:off x="907313" y="1636536"/>
              <a:ext cx="1864487" cy="1870428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36" name="同心圆 55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376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3765" algn="l" defTabSz="91376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0965" algn="l" defTabSz="91376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7530" algn="l" defTabSz="91376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4730" algn="l" defTabSz="91376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1295" algn="l" defTabSz="91376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198495" algn="l" defTabSz="91376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5060" algn="l" defTabSz="91376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zh-CN" altLang="en-US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椭圆 36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376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3765" algn="l" defTabSz="91376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0965" algn="l" defTabSz="91376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7530" algn="l" defTabSz="91376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4730" algn="l" defTabSz="91376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1295" algn="l" defTabSz="91376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198495" algn="l" defTabSz="91376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5060" algn="l" defTabSz="91376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zh-CN" altLang="en-US" sz="2400"/>
              </a:p>
            </p:txBody>
          </p:sp>
        </p:grpSp>
        <p:sp>
          <p:nvSpPr>
            <p:cNvPr id="35" name="TextBox 53"/>
            <p:cNvSpPr txBox="1">
              <a:spLocks noChangeArrowheads="1"/>
            </p:cNvSpPr>
            <p:nvPr/>
          </p:nvSpPr>
          <p:spPr bwMode="auto">
            <a:xfrm>
              <a:off x="1177349" y="2281822"/>
              <a:ext cx="1296144" cy="6455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91313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defTabSz="91313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defTabSz="91313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defTabSz="91313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defTabSz="91313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273300" indent="127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730500" indent="127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187700" indent="127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644900" indent="127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4000" b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  录</a:t>
              </a:r>
            </a:p>
          </p:txBody>
        </p:sp>
      </p:grpSp>
      <p:grpSp>
        <p:nvGrpSpPr>
          <p:cNvPr id="38" name="组合 40"/>
          <p:cNvGrpSpPr/>
          <p:nvPr/>
        </p:nvGrpSpPr>
        <p:grpSpPr bwMode="auto">
          <a:xfrm>
            <a:off x="4253064" y="4704093"/>
            <a:ext cx="4859337" cy="693739"/>
            <a:chOff x="736575" y="3188469"/>
            <a:chExt cx="8755767" cy="1338084"/>
          </a:xfrm>
        </p:grpSpPr>
        <p:sp>
          <p:nvSpPr>
            <p:cNvPr id="39" name="圆角矩形 25"/>
            <p:cNvSpPr/>
            <p:nvPr/>
          </p:nvSpPr>
          <p:spPr>
            <a:xfrm flipH="1">
              <a:off x="1019756" y="3307887"/>
              <a:ext cx="8472586" cy="1132931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bg1"/>
                </a:gs>
                <a:gs pos="100000">
                  <a:srgbClr val="E0E0E0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81000" dist="254000" dir="1026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3765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0965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7530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4730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1295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8495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5060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800"/>
            </a:p>
          </p:txBody>
        </p:sp>
        <p:grpSp>
          <p:nvGrpSpPr>
            <p:cNvPr id="40" name="组合 56"/>
            <p:cNvGrpSpPr/>
            <p:nvPr/>
          </p:nvGrpSpPr>
          <p:grpSpPr bwMode="auto">
            <a:xfrm>
              <a:off x="736575" y="3188469"/>
              <a:ext cx="1338084" cy="1338084"/>
              <a:chOff x="3567745" y="3971974"/>
              <a:chExt cx="1338084" cy="1338084"/>
            </a:xfrm>
          </p:grpSpPr>
          <p:grpSp>
            <p:nvGrpSpPr>
              <p:cNvPr id="43" name="组合 59"/>
              <p:cNvGrpSpPr/>
              <p:nvPr/>
            </p:nvGrpSpPr>
            <p:grpSpPr bwMode="auto">
              <a:xfrm>
                <a:off x="3567745" y="3971974"/>
                <a:ext cx="1338084" cy="1338084"/>
                <a:chOff x="5213600" y="2517129"/>
                <a:chExt cx="2023672" cy="2023672"/>
              </a:xfrm>
            </p:grpSpPr>
            <p:sp>
              <p:nvSpPr>
                <p:cNvPr id="45" name="椭圆 44"/>
                <p:cNvSpPr/>
                <p:nvPr/>
              </p:nvSpPr>
              <p:spPr>
                <a:xfrm>
                  <a:off x="5213600" y="2517129"/>
                  <a:ext cx="2024574" cy="202367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/>
                    </a:gs>
                    <a:gs pos="100000">
                      <a:srgbClr val="E0E0E0"/>
                    </a:gs>
                  </a:gsLst>
                  <a:lin ang="5400000" scaled="1"/>
                  <a:tileRect/>
                </a:gradFill>
                <a:ln>
                  <a:noFill/>
                </a:ln>
                <a:effectLst>
                  <a:outerShdw blurRad="279400" dist="2540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zh-CN">
                      <a:solidFill>
                        <a:schemeClr val="lt1"/>
                      </a:solidFill>
                    </a:defRPr>
                  </a:defPPr>
                  <a:lvl1pPr marL="0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3765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0965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7530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4730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1295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198495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5060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defRPr/>
                  </a:pPr>
                  <a:endParaRPr lang="zh-CN" altLang="en-US" sz="2800"/>
                </a:p>
              </p:txBody>
            </p:sp>
            <p:sp>
              <p:nvSpPr>
                <p:cNvPr id="46" name="椭圆 45"/>
                <p:cNvSpPr/>
                <p:nvPr/>
              </p:nvSpPr>
              <p:spPr>
                <a:xfrm>
                  <a:off x="5261185" y="2563437"/>
                  <a:ext cx="1929402" cy="1931055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/>
                    </a:gs>
                    <a:gs pos="100000">
                      <a:srgbClr val="DDDEDD"/>
                    </a:gs>
                  </a:gsLst>
                  <a:lin ang="189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zh-CN">
                      <a:solidFill>
                        <a:schemeClr val="lt1"/>
                      </a:solidFill>
                    </a:defRPr>
                  </a:defPPr>
                  <a:lvl1pPr marL="0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3765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0965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7530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4730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1295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198495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5060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defRPr/>
                  </a:pPr>
                  <a:endParaRPr lang="zh-CN" altLang="en-US" sz="2800"/>
                </a:p>
              </p:txBody>
            </p:sp>
          </p:grpSp>
          <p:sp>
            <p:nvSpPr>
              <p:cNvPr id="44" name="椭圆 43"/>
              <p:cNvSpPr/>
              <p:nvPr/>
            </p:nvSpPr>
            <p:spPr>
              <a:xfrm>
                <a:off x="3696463" y="4092003"/>
                <a:ext cx="1081242" cy="1080878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zh-CN" altLang="en-US" sz="2800">
                  <a:ln>
                    <a:solidFill>
                      <a:sysClr val="windowText" lastClr="000000"/>
                    </a:solidFill>
                  </a:ln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41" name="文本框 77"/>
            <p:cNvSpPr txBox="1">
              <a:spLocks noChangeArrowheads="1"/>
            </p:cNvSpPr>
            <p:nvPr/>
          </p:nvSpPr>
          <p:spPr bwMode="auto">
            <a:xfrm>
              <a:off x="961066" y="3344294"/>
              <a:ext cx="878822" cy="1009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91313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defTabSz="91313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defTabSz="91313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defTabSz="91313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defTabSz="91313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273300" indent="127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730500" indent="127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187700" indent="127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644900" indent="127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</a:p>
          </p:txBody>
        </p:sp>
        <p:sp>
          <p:nvSpPr>
            <p:cNvPr id="42" name="TextBox 72"/>
            <p:cNvSpPr txBox="1"/>
            <p:nvPr/>
          </p:nvSpPr>
          <p:spPr>
            <a:xfrm>
              <a:off x="1875017" y="3402807"/>
              <a:ext cx="6827841" cy="1009187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431800">
                <a:defRPr/>
              </a:pPr>
              <a:r>
                <a:rPr lang="zh-CN" altLang="en-US" sz="2800" b="1" kern="0" dirty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       </a:t>
              </a:r>
              <a:endParaRPr lang="en-US" altLang="zh-CN" sz="2800" b="1" kern="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Data for Constant Values</a:t>
            </a:r>
            <a:endParaRPr lang="zh-CN" altLang="en-US" b="1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C7BA-A18E-41F7-855F-B9281AA705A6}" type="slidenum">
              <a:rPr lang="zh-CN" altLang="en-US" smtClean="0"/>
              <a:t>20</a:t>
            </a:fld>
            <a:endParaRPr lang="zh-CN" altLang="en-US" dirty="0"/>
          </a:p>
        </p:txBody>
      </p:sp>
      <p:sp>
        <p:nvSpPr>
          <p:cNvPr id="18" name="内容占位符 2"/>
          <p:cNvSpPr txBox="1">
            <a:spLocks/>
          </p:cNvSpPr>
          <p:nvPr/>
        </p:nvSpPr>
        <p:spPr>
          <a:xfrm>
            <a:off x="797876" y="1058495"/>
            <a:ext cx="5244109" cy="46980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* Inter-chip data</a:t>
            </a:r>
          </a:p>
          <a:p>
            <a:pPr marL="457200" lvl="1" indent="0">
              <a:buNone/>
            </a:pPr>
            <a:r>
              <a:rPr lang="en-US" altLang="zh-CN" sz="2200" dirty="0">
                <a:latin typeface="Cambria Math" panose="02040503050406030204" pitchFamily="18" charset="0"/>
              </a:rPr>
              <a:t>Delay(/cycle</a:t>
            </a:r>
            <a:r>
              <a:rPr lang="en-US" altLang="zh-CN" sz="2200" dirty="0" smtClean="0">
                <a:latin typeface="Cambria Math" panose="02040503050406030204" pitchFamily="18" charset="0"/>
              </a:rPr>
              <a:t>)</a:t>
            </a:r>
            <a:endParaRPr lang="en-US" altLang="zh-CN" sz="2200" dirty="0">
              <a:latin typeface="Cambria Math" panose="02040503050406030204" pitchFamily="18" charset="0"/>
            </a:endParaRPr>
          </a:p>
          <a:p>
            <a:pPr lvl="1"/>
            <a:r>
              <a:rPr lang="zh-CN" altLang="en-US" sz="1800" dirty="0" smtClean="0">
                <a:latin typeface="Cambria Math" panose="02040503050406030204" pitchFamily="18" charset="0"/>
              </a:rPr>
              <a:t>打包</a:t>
            </a:r>
            <a:r>
              <a:rPr lang="en-US" altLang="zh-CN" sz="1800" dirty="0" smtClean="0">
                <a:latin typeface="Cambria Math" panose="02040503050406030204" pitchFamily="18" charset="0"/>
              </a:rPr>
              <a:t>/</a:t>
            </a:r>
            <a:r>
              <a:rPr lang="zh-CN" altLang="en-US" sz="1800" dirty="0" smtClean="0">
                <a:latin typeface="Cambria Math" panose="02040503050406030204" pitchFamily="18" charset="0"/>
              </a:rPr>
              <a:t>解包</a:t>
            </a:r>
            <a:endParaRPr lang="en-US" altLang="zh-CN" sz="1800" dirty="0" smtClean="0">
              <a:latin typeface="Cambria Math" panose="02040503050406030204" pitchFamily="18" charset="0"/>
            </a:endParaRPr>
          </a:p>
          <a:p>
            <a:pPr lvl="1"/>
            <a:r>
              <a:rPr lang="en-US" altLang="zh-CN" sz="1800" dirty="0" smtClean="0">
                <a:latin typeface="Cambria Math" panose="02040503050406030204" pitchFamily="18" charset="0"/>
              </a:rPr>
              <a:t>Latency of network interface</a:t>
            </a:r>
          </a:p>
          <a:p>
            <a:pPr lvl="1"/>
            <a:r>
              <a:rPr lang="en-US" altLang="zh-CN" sz="1800" dirty="0" smtClean="0">
                <a:latin typeface="Cambria Math" panose="02040503050406030204" pitchFamily="18" charset="0"/>
              </a:rPr>
              <a:t>50ns</a:t>
            </a:r>
          </a:p>
          <a:p>
            <a:pPr marL="457200" lvl="1" indent="0">
              <a:buNone/>
            </a:pPr>
            <a:endParaRPr lang="en-US" altLang="zh-CN" sz="2200" dirty="0">
              <a:latin typeface="Cambria Math" panose="02040503050406030204" pitchFamily="18" charset="0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zh-CN" sz="2200" i="1" dirty="0" smtClean="0">
              <a:latin typeface="Cambria Math" panose="02040503050406030204" pitchFamily="18" charset="0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zh-CN" sz="2200" i="1" dirty="0">
              <a:latin typeface="Cambria Math" panose="02040503050406030204" pitchFamily="18" charset="0"/>
            </a:endParaRPr>
          </a:p>
        </p:txBody>
      </p:sp>
      <p:pic>
        <p:nvPicPr>
          <p:cNvPr id="12" name="图片 11" descr="31393938393834313b31393939353234333bcbaed6e9d0ce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 flipH="1">
            <a:off x="907234" y="1533456"/>
            <a:ext cx="243205" cy="243205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1438972" y="4783641"/>
            <a:ext cx="9521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Fig. </a:t>
            </a:r>
            <a:r>
              <a:rPr lang="en-US" altLang="zh-CN" dirty="0"/>
              <a:t>One-way network latency breakdown for packets of various sizes when using a </a:t>
            </a:r>
            <a:r>
              <a:rPr lang="en-US" altLang="zh-CN" dirty="0" err="1"/>
              <a:t>PCIe</a:t>
            </a:r>
            <a:r>
              <a:rPr lang="en-US" altLang="zh-CN" dirty="0"/>
              <a:t> NIC (left), an integrated NIC (middle), and </a:t>
            </a:r>
            <a:r>
              <a:rPr lang="en-US" altLang="zh-CN" dirty="0" err="1"/>
              <a:t>NetDIMM</a:t>
            </a:r>
            <a:r>
              <a:rPr lang="en-US" altLang="zh-CN" dirty="0"/>
              <a:t> (left)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6137033" y="2343029"/>
            <a:ext cx="5182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Fig. power &amp; latency of 2 types of NI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81624" y="911184"/>
            <a:ext cx="4256324" cy="1404796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12777" y="875099"/>
            <a:ext cx="2449987" cy="155991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8"/>
          <a:srcRect t="8008" b="24389"/>
          <a:stretch/>
        </p:blipFill>
        <p:spPr>
          <a:xfrm>
            <a:off x="1150439" y="2907256"/>
            <a:ext cx="9845893" cy="1828801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702828" y="5655475"/>
            <a:ext cx="1039062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smtClean="0">
                <a:latin typeface="+mj-lt"/>
              </a:rPr>
              <a:t>[1] Mohammad </a:t>
            </a:r>
            <a:r>
              <a:rPr lang="en-US" altLang="zh-CN" sz="1200" dirty="0" err="1">
                <a:latin typeface="+mj-lt"/>
              </a:rPr>
              <a:t>Alian</a:t>
            </a:r>
            <a:r>
              <a:rPr lang="en-US" altLang="zh-CN" sz="1200" dirty="0">
                <a:latin typeface="+mj-lt"/>
              </a:rPr>
              <a:t> and Nam Sung Kim. 2019. </a:t>
            </a:r>
            <a:r>
              <a:rPr lang="en-US" altLang="zh-CN" sz="1200" dirty="0" err="1">
                <a:latin typeface="+mj-lt"/>
              </a:rPr>
              <a:t>NetDIMM</a:t>
            </a:r>
            <a:r>
              <a:rPr lang="en-US" altLang="zh-CN" sz="1200" dirty="0">
                <a:latin typeface="+mj-lt"/>
              </a:rPr>
              <a:t>: Low-Latency Near-Memory Network Interface Architecture. In Proceedings of the 52nd Annual IEEE/ACM International Symposium on Microarchitecture (MICRO '52). Association for Computing Machinery, New York, NY, USA, 699–711. </a:t>
            </a:r>
            <a:endParaRPr lang="en-US" altLang="zh-CN" sz="1200" dirty="0" smtClean="0">
              <a:latin typeface="+mj-lt"/>
            </a:endParaRPr>
          </a:p>
          <a:p>
            <a:r>
              <a:rPr lang="en-US" altLang="zh-CN" sz="1200" dirty="0" smtClean="0">
                <a:latin typeface="+mj-lt"/>
              </a:rPr>
              <a:t>[2] B</a:t>
            </a:r>
            <a:r>
              <a:rPr lang="en-US" altLang="zh-CN" sz="1200" dirty="0">
                <a:latin typeface="+mj-lt"/>
              </a:rPr>
              <a:t>. </a:t>
            </a:r>
            <a:r>
              <a:rPr lang="en-US" altLang="zh-CN" sz="1200" dirty="0" err="1">
                <a:latin typeface="+mj-lt"/>
              </a:rPr>
              <a:t>Attia</a:t>
            </a:r>
            <a:r>
              <a:rPr lang="en-US" altLang="zh-CN" sz="1200" dirty="0">
                <a:latin typeface="+mj-lt"/>
              </a:rPr>
              <a:t>, W. </a:t>
            </a:r>
            <a:r>
              <a:rPr lang="en-US" altLang="zh-CN" sz="1200" dirty="0" err="1">
                <a:latin typeface="+mj-lt"/>
              </a:rPr>
              <a:t>Chouchene</a:t>
            </a:r>
            <a:r>
              <a:rPr lang="en-US" altLang="zh-CN" sz="1200" dirty="0">
                <a:latin typeface="+mj-lt"/>
              </a:rPr>
              <a:t>, A. </a:t>
            </a:r>
            <a:r>
              <a:rPr lang="en-US" altLang="zh-CN" sz="1200" dirty="0" err="1">
                <a:latin typeface="+mj-lt"/>
              </a:rPr>
              <a:t>Zitouni</a:t>
            </a:r>
            <a:r>
              <a:rPr lang="en-US" altLang="zh-CN" sz="1200" dirty="0">
                <a:latin typeface="+mj-lt"/>
              </a:rPr>
              <a:t>, A. </a:t>
            </a:r>
            <a:r>
              <a:rPr lang="en-US" altLang="zh-CN" sz="1200" dirty="0" err="1">
                <a:latin typeface="+mj-lt"/>
              </a:rPr>
              <a:t>Nourdin</a:t>
            </a:r>
            <a:r>
              <a:rPr lang="en-US" altLang="zh-CN" sz="1200" dirty="0">
                <a:latin typeface="+mj-lt"/>
              </a:rPr>
              <a:t> and R. </a:t>
            </a:r>
            <a:r>
              <a:rPr lang="en-US" altLang="zh-CN" sz="1200" dirty="0" err="1">
                <a:latin typeface="+mj-lt"/>
              </a:rPr>
              <a:t>Tourki</a:t>
            </a:r>
            <a:r>
              <a:rPr lang="en-US" altLang="zh-CN" sz="1200" dirty="0">
                <a:latin typeface="+mj-lt"/>
              </a:rPr>
              <a:t>, "Design and implementation of low latency network interface for network on chip," 2010 5th International Design and Test Workshop, 2010, pp. 37-42, </a:t>
            </a:r>
            <a:r>
              <a:rPr lang="en-US" altLang="zh-CN" sz="1200" dirty="0" err="1">
                <a:latin typeface="+mj-lt"/>
              </a:rPr>
              <a:t>doi</a:t>
            </a:r>
            <a:r>
              <a:rPr lang="en-US" altLang="zh-CN" sz="1200" dirty="0">
                <a:latin typeface="+mj-lt"/>
              </a:rPr>
              <a:t>: 10.1109/IDT.2010.5724404.</a:t>
            </a:r>
            <a:endParaRPr lang="zh-CN" altLang="en-US" sz="1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34719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40"/>
    </mc:Choice>
    <mc:Fallback xmlns="">
      <p:transition spd="slow" advTm="3640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577850" y="1260974"/>
                <a:ext cx="10515600" cy="4698005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Area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200" i="1">
                        <a:latin typeface="Cambria Math" panose="02040503050406030204" pitchFamily="18" charset="0"/>
                      </a:rPr>
                      <m:t>= </m:t>
                    </m:r>
                    <m:sSubSup>
                      <m:sSubSup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200" i="1">
                            <a:latin typeface="Cambria Math" panose="02040503050406030204" pitchFamily="18" charset="0"/>
                          </a:rPr>
                          <m:t>tile</m:t>
                        </m:r>
                      </m:sub>
                      <m:sup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m:rPr>
                            <m:sty m:val="p"/>
                          </m:rPr>
                          <a:rPr lang="en-US" altLang="zh-CN" sz="2200" i="1">
                            <a:latin typeface="Cambria Math" panose="02040503050406030204" pitchFamily="18" charset="0"/>
                          </a:rPr>
                          <m:t>ot</m:t>
                        </m:r>
                      </m:sup>
                    </m:sSubSup>
                    <m:r>
                      <a:rPr lang="en-US" altLang="zh-CN" sz="2200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𝑟𝑜𝑢𝑡𝑒𝑟</m:t>
                        </m:r>
                      </m:sub>
                      <m:sup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m:rPr>
                            <m:sty m:val="p"/>
                          </m:rPr>
                          <a:rPr lang="en-US" altLang="zh-CN" sz="2200" i="1">
                            <a:latin typeface="Cambria Math" panose="02040503050406030204" pitchFamily="18" charset="0"/>
                          </a:rPr>
                          <m:t>ot</m:t>
                        </m:r>
                      </m:sup>
                    </m:sSubSup>
                    <m:r>
                      <a:rPr lang="en-US" altLang="zh-CN" sz="22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𝑝𝑒𝑟𝑖𝑝h𝑒𝑟𝑦</m:t>
                        </m:r>
                      </m:sub>
                    </m:sSub>
                  </m:oMath>
                </a14:m>
                <a:endParaRPr lang="en-US" altLang="zh-CN" sz="2200" i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457200" lvl="1" indent="0">
                  <a:buNone/>
                </a:pPr>
                <a:r>
                  <a:rPr lang="en-US" altLang="zh-CN" sz="2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zh-CN" sz="2200"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US" altLang="zh-CN" sz="22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sz="22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sz="2200" i="1" baseline="-2500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𝑡𝑖𝑙𝑒</m:t>
                        </m:r>
                      </m:sub>
                    </m:sSub>
                  </m:oMath>
                </a14:m>
                <a:r>
                  <a:rPr lang="en-US" altLang="zh-CN" sz="2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sz="22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sz="2200" i="1" baseline="-2500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𝑟𝑜𝑢𝑡𝑒𝑟</m:t>
                        </m:r>
                      </m:sub>
                    </m:sSub>
                  </m:oMath>
                </a14:m>
                <a:r>
                  <a:rPr lang="en-US" altLang="zh-CN" sz="2200" i="1" baseline="-25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𝑝𝑒𝑟𝑖𝑝h𝑒𝑟𝑦</m:t>
                        </m:r>
                      </m:sub>
                    </m:sSub>
                  </m:oMath>
                </a14:m>
                <a:endParaRPr lang="en-US" altLang="zh-CN" sz="2200" i="1" dirty="0" smtClean="0">
                  <a:latin typeface="微软雅黑" panose="020B0503020204020204" pitchFamily="34" charset="-122"/>
                </a:endParaRPr>
              </a:p>
              <a:p>
                <a:pPr marL="457200" lvl="1" indent="0">
                  <a:buNone/>
                </a:pPr>
                <a:r>
                  <a:rPr lang="en-US" altLang="zh-CN" sz="2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	 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sz="22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sz="2200" i="1" baseline="-2500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CN" sz="2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168.96∗</m:t>
                        </m:r>
                        <m:sSup>
                          <m:sSupPr>
                            <m:ctrlP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−6</m:t>
                            </m:r>
                          </m:sup>
                        </m:sSup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sz="22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sz="2200" i="1" baseline="-2500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7.131∗</m:t>
                    </m:r>
                    <m:sSup>
                      <m:sSup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−8</m:t>
                        </m:r>
                      </m:sup>
                    </m:sSup>
                  </m:oMath>
                </a14:m>
                <a:r>
                  <a:rPr lang="en-US" altLang="zh-CN" sz="2200" i="1" baseline="-25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5.8∗</m:t>
                    </m:r>
                    <m:sSup>
                      <m:sSup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−8</m:t>
                        </m:r>
                      </m:sup>
                    </m:sSup>
                    <m:r>
                      <a:rPr lang="en-US" altLang="zh-CN" sz="2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2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</m:t>
                        </m:r>
                      </m:e>
                      <m:sup>
                        <m:r>
                          <a:rPr lang="en-US" altLang="zh-CN" sz="22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457200" lvl="1" indent="0">
                  <a:buNone/>
                </a:pP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Accuracy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𝜖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𝑙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𝐿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𝜖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𝑙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𝑙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𝐿</m:t>
                        </m:r>
                      </m:sup>
                    </m:sSubSup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𝑙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∗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=1</m:t>
                        </m:r>
                      </m:sub>
                      <m:sup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𝑙</m:t>
                            </m:r>
                          </m:sub>
                        </m:sSub>
                      </m:sup>
                    </m:sSubSup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f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𝑙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∗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𝑙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 L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是层数，</a:t>
                </a:r>
                <a:r>
                  <a:rPr lang="en-US" altLang="zh-CN" dirty="0" err="1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Nl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是第</a:t>
                </a:r>
                <a:r>
                  <a:rPr lang="en-US" altLang="zh-CN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l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层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的神经元个数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是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第</a:t>
                </a:r>
                <a:r>
                  <a:rPr lang="en-US" altLang="zh-CN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l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层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的剪枝误差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𝒔</m:t>
                    </m:r>
                    <m:r>
                      <a:rPr lang="en-US" altLang="zh-CN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,…, 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𝑁</m:t>
                                </m:r>
                              </m:sub>
                            </m:sSub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𝑙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是排序向量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f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𝑙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是与量化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q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有关的误差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>
                  <a:buNone/>
                </a:pP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Power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:r>
                  <a:rPr lang="en-US" altLang="zh-CN" sz="2200" i="1" dirty="0">
                    <a:latin typeface="Cambria Math" panose="02040503050406030204" pitchFamily="18" charset="0"/>
                  </a:rPr>
                  <a:t>P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</a:rPr>
                      <m:t> = </m:t>
                    </m:r>
                    <m:sSubSup>
                      <m:sSubSup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200" i="1">
                            <a:latin typeface="Cambria Math" panose="02040503050406030204" pitchFamily="18" charset="0"/>
                          </a:rPr>
                          <m:t>tile</m:t>
                        </m:r>
                      </m:sub>
                      <m:sup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m:rPr>
                            <m:sty m:val="p"/>
                          </m:rPr>
                          <a:rPr lang="en-US" altLang="zh-CN" sz="2200" i="1">
                            <a:latin typeface="Cambria Math" panose="02040503050406030204" pitchFamily="18" charset="0"/>
                          </a:rPr>
                          <m:t>ot</m:t>
                        </m:r>
                      </m:sup>
                    </m:sSubSup>
                    <m:r>
                      <a:rPr lang="en-US" altLang="zh-CN" sz="2200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𝑟𝑜𝑢𝑡𝑒𝑟</m:t>
                        </m:r>
                      </m:sub>
                      <m:sup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m:rPr>
                            <m:sty m:val="p"/>
                          </m:rPr>
                          <a:rPr lang="en-US" altLang="zh-CN" sz="2200" i="1">
                            <a:latin typeface="Cambria Math" panose="02040503050406030204" pitchFamily="18" charset="0"/>
                          </a:rPr>
                          <m:t>ot</m:t>
                        </m:r>
                      </m:sup>
                    </m:sSubSup>
                    <m:r>
                      <a:rPr lang="en-US" altLang="zh-CN" sz="22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𝑝𝑒𝑟𝑖𝑝h𝑒𝑟𝑦</m:t>
                        </m:r>
                      </m:sub>
                    </m:sSub>
                  </m:oMath>
                </a14:m>
                <a:endParaRPr lang="en-US" altLang="zh-CN" sz="2200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Font typeface="Arial" panose="020B0604020202020204" pitchFamily="34" charset="0"/>
                  <a:buNone/>
                </a:pPr>
                <a:r>
                  <a:rPr lang="en-US" altLang="zh-CN" sz="2200" i="1" dirty="0">
                    <a:latin typeface="Cambria Math" panose="02040503050406030204" pitchFamily="18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</a:rPr>
                      <m:t>    =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zh-CN" sz="2200" i="1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2200" i="1" smtClean="0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altLang="zh-CN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𝑡𝑖𝑙𝑒</m:t>
                        </m:r>
                      </m:sub>
                    </m:sSub>
                  </m:oMath>
                </a14:m>
                <a:r>
                  <a:rPr lang="en-US" altLang="zh-CN" sz="2200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zh-CN" sz="2200" i="1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2200" i="1">
                        <a:latin typeface="Cambria Math" panose="02040503050406030204" pitchFamily="18" charset="0"/>
                      </a:rPr>
                      <m:t> ×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3.188∗</m:t>
                    </m:r>
                    <m:sSup>
                      <m:sSup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altLang="zh-CN" sz="2200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𝑝𝑒𝑟𝑖𝑝h𝑒𝑟𝑦</m:t>
                        </m:r>
                      </m:sub>
                    </m:sSub>
                  </m:oMath>
                </a14:m>
                <a:r>
                  <a:rPr lang="en-US" altLang="zh-CN" sz="2200" dirty="0" smtClean="0">
                    <a:latin typeface="Cambria Math" panose="02040503050406030204" pitchFamily="18" charset="0"/>
                  </a:rPr>
                  <a:t> (J/s)</a:t>
                </a:r>
                <a:endParaRPr lang="en-US" altLang="zh-CN" sz="22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7850" y="1260974"/>
                <a:ext cx="10515600" cy="4698005"/>
              </a:xfrm>
              <a:blipFill rotWithShape="0">
                <a:blip r:embed="rId3"/>
                <a:stretch>
                  <a:fillRect t="-3243" b="-3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Constraints</a:t>
            </a:r>
            <a:endParaRPr lang="zh-CN" altLang="en-US" b="1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C7BA-A18E-41F7-855F-B9281AA705A6}" type="slidenum">
              <a:rPr lang="zh-CN" altLang="en-US" smtClean="0"/>
              <a:t>21</a:t>
            </a:fld>
            <a:endParaRPr lang="zh-CN" altLang="en-US" dirty="0"/>
          </a:p>
        </p:txBody>
      </p:sp>
      <p:pic>
        <p:nvPicPr>
          <p:cNvPr id="12" name="图片 11" descr="31393938393834313b31393939353234333bcbaed6e9d0ce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 flipH="1">
            <a:off x="675473" y="1376728"/>
            <a:ext cx="243205" cy="243205"/>
          </a:xfrm>
          <a:prstGeom prst="rect">
            <a:avLst/>
          </a:prstGeom>
        </p:spPr>
      </p:pic>
      <p:pic>
        <p:nvPicPr>
          <p:cNvPr id="9" name="图片 8" descr="31393938393834313b31393939353234333bcbaed6e9d0ce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 flipH="1">
            <a:off x="675473" y="2773639"/>
            <a:ext cx="243205" cy="243205"/>
          </a:xfrm>
          <a:prstGeom prst="rect">
            <a:avLst/>
          </a:prstGeom>
        </p:spPr>
      </p:pic>
      <p:pic>
        <p:nvPicPr>
          <p:cNvPr id="8" name="图片 7" descr="31393938393834313b31393939353234333bcbaed6e9d0ce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 flipH="1">
            <a:off x="675473" y="4784289"/>
            <a:ext cx="243205" cy="243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562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40"/>
    </mc:Choice>
    <mc:Fallback xmlns="">
      <p:transition spd="slow" advTm="3640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5" name="内容占位符 2"/>
              <p:cNvSpPr txBox="1">
                <a:spLocks/>
              </p:cNvSpPr>
              <p:nvPr/>
            </p:nvSpPr>
            <p:spPr>
              <a:xfrm>
                <a:off x="577850" y="1199555"/>
                <a:ext cx="10515600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altLang="zh-CN" dirty="0" smtClean="0"/>
                  <a:t>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𝑎𝑟𝑔</m:t>
                        </m:r>
                      </m:fName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e>
                    </m:func>
                    <m:d>
                      <m:d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D</m:t>
                        </m:r>
                        <m:d>
                          <m:dPr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dirty="0" smtClean="0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en-US" altLang="zh-CN" i="1" dirty="0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altLang="zh-CN" i="1" dirty="0" smtClean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. </m:t>
                        </m:r>
                      </m:fName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𝐴𝑐𝑐</m:t>
                        </m:r>
                        <m:d>
                          <m:dPr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altLang="zh-CN" dirty="0"/>
                              <m:t>Gnet</m:t>
                            </m:r>
                            <m:r>
                              <m:rPr>
                                <m:nor/>
                              </m:rPr>
                              <a:rPr lang="en-US" altLang="zh-CN" dirty="0"/>
                              <m:t>(</m:t>
                            </m:r>
                            <m:r>
                              <m:rPr>
                                <m:nor/>
                              </m:rPr>
                              <a:rPr lang="en-US" altLang="zh-CN" dirty="0"/>
                              <m:t>B</m:t>
                            </m:r>
                            <m:r>
                              <m:rPr>
                                <m:nor/>
                              </m:rPr>
                              <a:rPr lang="en-US" altLang="zh-CN" dirty="0"/>
                              <m:t>,</m:t>
                            </m:r>
                            <m:r>
                              <m:rPr>
                                <m:nor/>
                              </m:rPr>
                              <a:rPr lang="en-US" altLang="zh-CN" dirty="0"/>
                              <m:t>D</m:t>
                            </m:r>
                            <m:r>
                              <m:rPr>
                                <m:nor/>
                              </m:rPr>
                              <a:rPr lang="en-US" altLang="zh-CN" dirty="0"/>
                              <m:t>, </m:t>
                            </m:r>
                            <m:r>
                              <m:rPr>
                                <m:nor/>
                              </m:rPr>
                              <a:rPr lang="en-US" altLang="zh-CN" dirty="0"/>
                              <m:t>ACT</m:t>
                            </m:r>
                            <m:r>
                              <m:rPr>
                                <m:nor/>
                              </m:rPr>
                              <a:rPr lang="en-US" altLang="zh-CN" dirty="0"/>
                              <m:t>, </m:t>
                            </m:r>
                            <m:r>
                              <m:rPr>
                                <m:nor/>
                              </m:rPr>
                              <a:rPr lang="en-US" altLang="zh-CN" dirty="0"/>
                              <m:t>AGG</m:t>
                            </m:r>
                            <m:r>
                              <m:rPr>
                                <m:nor/>
                              </m:rPr>
                              <a:rPr lang="en-US" altLang="zh-CN" dirty="0"/>
                              <m:t>), </m:t>
                            </m:r>
                            <m:r>
                              <m:rPr>
                                <m:nor/>
                              </m:rPr>
                              <a:rPr lang="en-US" altLang="zh-CN" dirty="0"/>
                              <m:t>q</m:t>
                            </m:r>
                          </m:e>
                        </m:d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𝐴𝑐</m:t>
                        </m:r>
                        <m:sSub>
                          <m:sSubPr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≤</m:t>
                        </m:r>
                        <m:sSub>
                          <m:sSubPr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≤</m:t>
                        </m:r>
                        <m:sSub>
                          <m:sSubPr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func>
                  </m:oMath>
                </a14:m>
                <a:endParaRPr lang="en-US" altLang="zh-CN" dirty="0" smtClean="0"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zh-CN" altLang="en-US" dirty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 </a:t>
                </a:r>
                <a:r>
                  <a:rPr lang="zh-CN" altLang="en-US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    解释</a:t>
                </a:r>
                <a:endParaRPr lang="en-US" altLang="zh-CN" dirty="0" smtClean="0"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  <a:p>
                <a:pPr lvl="1"/>
                <a:r>
                  <a:rPr lang="zh-CN" altLang="en-US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生成</a:t>
                </a:r>
                <a:r>
                  <a:rPr lang="zh-CN" altLang="en-US" dirty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任务图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G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mtClean="0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mtClean="0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mtClean="0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（可计算方法）</a:t>
                </a:r>
                <a:endParaRPr lang="en-US" altLang="zh-CN" dirty="0"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i="1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zh-CN" altLang="en-US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的权重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i="1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为任务计算时间</a:t>
                </a:r>
                <a:r>
                  <a:rPr lang="en-US" altLang="zh-CN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i="1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∗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𝑓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i="1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i="1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,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𝑞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  <a:p>
                <a:pPr lvl="2"/>
                <a:r>
                  <a:rPr lang="zh-CN" altLang="en-US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两点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之间的权重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zh-CN" altLang="en-US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为节点之间的传输时间</a:t>
                </a:r>
                <a:r>
                  <a:rPr lang="en-US" altLang="zh-CN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∗(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, </a:t>
                </a:r>
              </a:p>
              <a:p>
                <a:pPr lvl="2"/>
                <a:r>
                  <a:rPr lang="en-US" altLang="zh-CN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t0</a:t>
                </a:r>
                <a:r>
                  <a:rPr lang="zh-CN" altLang="en-US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是发送</a:t>
                </a:r>
                <a:r>
                  <a:rPr lang="en-US" altLang="zh-CN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&amp;</a:t>
                </a:r>
                <a:r>
                  <a:rPr lang="zh-CN" altLang="en-US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接收时间</a:t>
                </a:r>
                <a:r>
                  <a:rPr lang="en-US" altLang="zh-CN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+</a:t>
                </a:r>
                <a:r>
                  <a:rPr lang="zh-CN" altLang="en-US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打包时间，</a:t>
                </a:r>
                <a:r>
                  <a:rPr lang="en-US" altLang="zh-CN" dirty="0" err="1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tb</a:t>
                </a:r>
                <a:r>
                  <a:rPr lang="zh-CN" altLang="en-US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是单位</a:t>
                </a:r>
                <a:r>
                  <a:rPr lang="en-US" altLang="zh-CN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bit</a:t>
                </a:r>
                <a:r>
                  <a:rPr lang="zh-CN" altLang="en-US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传输时间</a:t>
                </a:r>
                <a:r>
                  <a:rPr lang="zh-CN" altLang="en-US" dirty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，</a:t>
                </a:r>
                <a:r>
                  <a:rPr lang="en-US" altLang="zh-CN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V</a:t>
                </a:r>
                <a:r>
                  <a:rPr lang="zh-CN" altLang="en-US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是</a:t>
                </a:r>
                <a:r>
                  <a:rPr lang="en-US" altLang="zh-CN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data volume(</a:t>
                </a:r>
                <a:r>
                  <a:rPr lang="zh-CN" altLang="en-US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单位为</a:t>
                </a:r>
                <a:r>
                  <a:rPr lang="en-US" altLang="zh-CN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bit)</a:t>
                </a:r>
                <a:endParaRPr lang="en-US" altLang="zh-CN" dirty="0"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  <a:p>
                <a:pPr lvl="1"/>
                <a:r>
                  <a:rPr lang="zh-CN" altLang="en-US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求</a:t>
                </a:r>
                <a:r>
                  <a:rPr lang="zh-CN" altLang="en-US" dirty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最长路，即图</a:t>
                </a:r>
                <a:r>
                  <a:rPr lang="en-US" altLang="zh-CN" dirty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G</a:t>
                </a:r>
                <a:r>
                  <a:rPr lang="zh-CN" altLang="en-US" dirty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的直径为总</a:t>
                </a:r>
                <a:r>
                  <a:rPr lang="zh-CN" altLang="en-US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时间</a:t>
                </a:r>
                <a:endParaRPr lang="en-US" altLang="zh-CN" i="1" dirty="0" smtClean="0">
                  <a:latin typeface="Cambria Math" panose="02040503050406030204" pitchFamily="18" charset="0"/>
                </a:endParaRPr>
              </a:p>
              <a:p>
                <a:pPr lvl="2"/>
                <a:r>
                  <a:rPr lang="zh-CN" altLang="en-US" dirty="0" smtClean="0"/>
                  <a:t>其中</a:t>
                </a:r>
                <a:r>
                  <a:rPr lang="en-US" altLang="zh-CN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D</a:t>
                </a:r>
                <a:r>
                  <a:rPr lang="zh-CN" altLang="en-US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为最长路径算法函数</a:t>
                </a:r>
                <a:r>
                  <a:rPr lang="en-US" altLang="zh-CN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, s</a:t>
                </a:r>
                <a:r>
                  <a:rPr lang="zh-CN" altLang="en-US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是最长路径</a:t>
                </a:r>
                <a:r>
                  <a:rPr lang="en-US" altLang="zh-CN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P</a:t>
                </a:r>
                <a:r>
                  <a:rPr lang="zh-CN" altLang="en-US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上的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mtClean="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 smtClean="0"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𝐺𝑛𝑒𝑡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𝑜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𝐿𝑟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</m:d>
                    <m:r>
                      <a:rPr lang="en-US" altLang="zh-CN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zh-CN" altLang="en-US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其中</a:t>
                </a:r>
                <a:r>
                  <a:rPr lang="en-US" altLang="zh-CN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opi</a:t>
                </a:r>
                <a:r>
                  <a:rPr lang="zh-CN" altLang="en-US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为第</a:t>
                </a:r>
                <a:r>
                  <a:rPr lang="en-US" altLang="zh-CN" dirty="0" err="1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i</a:t>
                </a:r>
                <a:r>
                  <a:rPr lang="zh-CN" altLang="en-US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层的操作，</a:t>
                </a:r>
                <a:r>
                  <a:rPr lang="en-US" altLang="zh-CN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C</a:t>
                </a:r>
                <a:r>
                  <a:rPr lang="zh-CN" altLang="en-US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是层间连接类型，</a:t>
                </a:r>
                <a:r>
                  <a:rPr lang="en-US" altLang="zh-CN" dirty="0" err="1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lr</a:t>
                </a:r>
                <a:r>
                  <a:rPr lang="zh-CN" altLang="en-US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是学习率，</a:t>
                </a:r>
                <a:r>
                  <a:rPr lang="en-US" altLang="zh-CN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O</a:t>
                </a:r>
                <a:r>
                  <a:rPr lang="zh-CN" altLang="en-US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是优化器选择</a:t>
                </a:r>
                <a:endParaRPr lang="en-US" altLang="zh-CN" dirty="0" smtClean="0"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  <a:p>
                <a:pPr lvl="2"/>
                <a:r>
                  <a:rPr lang="en-US" altLang="zh-CN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H = {q, </a:t>
                </a:r>
                <a:r>
                  <a:rPr lang="en-US" altLang="zh-CN" dirty="0" err="1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Nt</a:t>
                </a:r>
                <a:r>
                  <a:rPr lang="en-US" altLang="zh-CN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, </a:t>
                </a:r>
                <a:r>
                  <a:rPr lang="en-US" altLang="zh-CN" dirty="0" err="1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Nc</a:t>
                </a:r>
                <a:r>
                  <a:rPr lang="en-US" altLang="zh-CN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, </a:t>
                </a:r>
                <a:r>
                  <a:rPr lang="en-US" altLang="zh-CN" dirty="0" err="1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buf</a:t>
                </a:r>
                <a:r>
                  <a:rPr lang="en-US" altLang="zh-CN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, T}, </a:t>
                </a:r>
                <a:r>
                  <a:rPr lang="zh-CN" altLang="en-US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其中</a:t>
                </a:r>
                <a:r>
                  <a:rPr lang="en-US" altLang="zh-CN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q</a:t>
                </a:r>
                <a:r>
                  <a:rPr lang="zh-CN" altLang="en-US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是</a:t>
                </a:r>
                <a:r>
                  <a:rPr lang="en-US" altLang="zh-CN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quantization rate</a:t>
                </a:r>
                <a:r>
                  <a:rPr lang="zh-CN" altLang="en-US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，</a:t>
                </a:r>
                <a:r>
                  <a:rPr lang="en-US" altLang="zh-CN" dirty="0" err="1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Nt</a:t>
                </a:r>
                <a:r>
                  <a:rPr lang="zh-CN" altLang="en-US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、</a:t>
                </a:r>
                <a:r>
                  <a:rPr lang="en-US" altLang="zh-CN" dirty="0" err="1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Nc</a:t>
                </a:r>
                <a:r>
                  <a:rPr lang="zh-CN" altLang="en-US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是</a:t>
                </a:r>
                <a:r>
                  <a:rPr lang="en-US" altLang="zh-CN" dirty="0" err="1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chiplet</a:t>
                </a:r>
                <a:r>
                  <a:rPr lang="zh-CN" altLang="en-US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个数和大小，</a:t>
                </a:r>
                <a:r>
                  <a:rPr lang="en-US" altLang="zh-CN" dirty="0" err="1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buf</a:t>
                </a:r>
                <a:r>
                  <a:rPr lang="zh-CN" altLang="en-US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是</a:t>
                </a:r>
                <a:r>
                  <a:rPr lang="en-US" altLang="zh-CN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buffer size, T</a:t>
                </a:r>
                <a:r>
                  <a:rPr lang="zh-CN" altLang="en-US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是硬件拓扑结构</a:t>
                </a:r>
                <a:endParaRPr lang="en-US" altLang="zh-CN" dirty="0" smtClean="0"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850" y="1199555"/>
                <a:ext cx="10515600" cy="4351338"/>
              </a:xfrm>
              <a:prstGeom prst="rect">
                <a:avLst/>
              </a:prstGeom>
              <a:blipFill rotWithShape="0">
                <a:blip r:embed="rId3"/>
                <a:stretch>
                  <a:fillRect r="-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Objective Function</a:t>
            </a:r>
            <a:endParaRPr lang="zh-CN" altLang="en-US" b="1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C7BA-A18E-41F7-855F-B9281AA705A6}" type="slidenum">
              <a:rPr lang="zh-CN" altLang="en-US" smtClean="0"/>
              <a:t>22</a:t>
            </a:fld>
            <a:endParaRPr lang="zh-CN" altLang="en-US" dirty="0"/>
          </a:p>
        </p:txBody>
      </p:sp>
      <p:pic>
        <p:nvPicPr>
          <p:cNvPr id="12" name="图片 11" descr="31393938393834313b31393939353234333bcbaed6e9d0ce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 flipH="1">
            <a:off x="676275" y="1247746"/>
            <a:ext cx="243205" cy="243205"/>
          </a:xfrm>
          <a:prstGeom prst="rect">
            <a:avLst/>
          </a:prstGeom>
        </p:spPr>
      </p:pic>
      <p:pic>
        <p:nvPicPr>
          <p:cNvPr id="16" name="图片 15" descr="31393938393834313b31393939353234333bcbaed6e9d0ce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 flipH="1">
            <a:off x="684297" y="2021514"/>
            <a:ext cx="243205" cy="243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324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40"/>
    </mc:Choice>
    <mc:Fallback xmlns="">
      <p:transition spd="slow" advTm="3640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827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11497" y="1908692"/>
            <a:ext cx="12192000" cy="241594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lnSpc>
                <a:spcPct val="150000"/>
              </a:lnSpc>
            </a:pP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373367" y="1908706"/>
            <a:ext cx="9745120" cy="2291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lnSpc>
                <a:spcPct val="130000"/>
              </a:lnSpc>
            </a:pPr>
            <a:r>
              <a:rPr lang="zh-CN" altLang="en-US" sz="55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谢谢！</a:t>
            </a:r>
          </a:p>
          <a:p>
            <a:pPr algn="ctr" fontAlgn="auto">
              <a:lnSpc>
                <a:spcPct val="130000"/>
              </a:lnSpc>
            </a:pPr>
            <a:r>
              <a:rPr lang="zh-CN" altLang="en-US" sz="55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敬请批评指正！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311"/>
    </mc:Choice>
    <mc:Fallback xmlns="">
      <p:transition spd="slow" advTm="12311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C7BA-A18E-41F7-855F-B9281AA705A6}" type="slidenum">
              <a:rPr lang="zh-CN" altLang="en-US" sz="20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fld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0" y="2636838"/>
            <a:ext cx="12192000" cy="1538287"/>
          </a:xfrm>
          <a:prstGeom prst="rect">
            <a:avLst/>
          </a:prstGeom>
          <a:solidFill>
            <a:srgbClr val="4F81BD">
              <a:lumMod val="7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lIns="75605" tIns="37802" rIns="75605" bIns="37802" anchor="ctr"/>
          <a:lstStyle/>
          <a:p>
            <a:pPr marL="0" marR="0" lvl="0" indent="0" algn="ctr" defTabSz="6858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6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</a:t>
            </a:r>
            <a:r>
              <a:rPr lang="en-US" altLang="zh-CN" sz="6600" kern="0" noProof="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Background</a:t>
            </a:r>
            <a:endParaRPr kumimoji="0" lang="zh-CN" altLang="en-US" sz="8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8" name="平行四边形 47"/>
          <p:cNvSpPr/>
          <p:nvPr/>
        </p:nvSpPr>
        <p:spPr>
          <a:xfrm>
            <a:off x="479425" y="2420938"/>
            <a:ext cx="2406650" cy="1916112"/>
          </a:xfrm>
          <a:prstGeom prst="parallelogram">
            <a:avLst>
              <a:gd name="adj" fmla="val 50196"/>
            </a:avLst>
          </a:prstGeom>
          <a:solidFill>
            <a:srgbClr val="4BACC6">
              <a:lumMod val="50000"/>
            </a:srgbClr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lIns="75605" tIns="37802" rIns="75605" bIns="37802" anchor="ctr"/>
          <a:lstStyle/>
          <a:p>
            <a:pPr marL="0" marR="0" lvl="0" indent="0" algn="ctr" defTabSz="6858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8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</a:t>
            </a:r>
            <a:endParaRPr kumimoji="0" lang="zh-CN" altLang="en-US" sz="8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 18"/>
          <p:cNvSpPr/>
          <p:nvPr/>
        </p:nvSpPr>
        <p:spPr>
          <a:xfrm>
            <a:off x="587375" y="2495718"/>
            <a:ext cx="11372883" cy="1931212"/>
          </a:xfrm>
          <a:custGeom>
            <a:avLst/>
            <a:gdLst>
              <a:gd name="connsiteX0" fmla="*/ 0 w 7243168"/>
              <a:gd name="connsiteY0" fmla="*/ 0 h 2116800"/>
              <a:gd name="connsiteX1" fmla="*/ 7243168 w 7243168"/>
              <a:gd name="connsiteY1" fmla="*/ 0 h 2116800"/>
              <a:gd name="connsiteX2" fmla="*/ 7243168 w 7243168"/>
              <a:gd name="connsiteY2" fmla="*/ 2116800 h 2116800"/>
              <a:gd name="connsiteX3" fmla="*/ 0 w 7243168"/>
              <a:gd name="connsiteY3" fmla="*/ 2116800 h 2116800"/>
              <a:gd name="connsiteX4" fmla="*/ 0 w 7243168"/>
              <a:gd name="connsiteY4" fmla="*/ 0 h 211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43168" h="2116800">
                <a:moveTo>
                  <a:pt x="0" y="0"/>
                </a:moveTo>
                <a:lnTo>
                  <a:pt x="7243168" y="0"/>
                </a:lnTo>
                <a:lnTo>
                  <a:pt x="7243168" y="2116800"/>
                </a:lnTo>
                <a:lnTo>
                  <a:pt x="0" y="21168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62150" tIns="666496" rIns="562150" bIns="142240" numCol="1" spcCol="1270" anchor="t" anchorCtr="0">
            <a:noAutofit/>
          </a:bodyPr>
          <a:lstStyle/>
          <a:p>
            <a:pPr indent="0" fontAlgn="auto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 find both GNN architectures with highest accuracy and hardware design with guaranteed performance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(accuracy &amp;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efficiency)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7375" y="271491"/>
            <a:ext cx="10515600" cy="540039"/>
          </a:xfrm>
        </p:spPr>
        <p:txBody>
          <a:bodyPr/>
          <a:lstStyle/>
          <a:p>
            <a:r>
              <a:rPr lang="en-US" altLang="zh-CN" b="1" dirty="0" smtClean="0"/>
              <a:t>Background</a:t>
            </a:r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C7BA-A18E-41F7-855F-B9281AA705A6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5" name="任意多边形 4"/>
          <p:cNvSpPr/>
          <p:nvPr/>
        </p:nvSpPr>
        <p:spPr>
          <a:xfrm>
            <a:off x="273685" y="884022"/>
            <a:ext cx="11372883" cy="1822450"/>
          </a:xfrm>
          <a:custGeom>
            <a:avLst/>
            <a:gdLst>
              <a:gd name="connsiteX0" fmla="*/ 0 w 7243168"/>
              <a:gd name="connsiteY0" fmla="*/ 0 h 2116800"/>
              <a:gd name="connsiteX1" fmla="*/ 7243168 w 7243168"/>
              <a:gd name="connsiteY1" fmla="*/ 0 h 2116800"/>
              <a:gd name="connsiteX2" fmla="*/ 7243168 w 7243168"/>
              <a:gd name="connsiteY2" fmla="*/ 2116800 h 2116800"/>
              <a:gd name="connsiteX3" fmla="*/ 0 w 7243168"/>
              <a:gd name="connsiteY3" fmla="*/ 2116800 h 2116800"/>
              <a:gd name="connsiteX4" fmla="*/ 0 w 7243168"/>
              <a:gd name="connsiteY4" fmla="*/ 0 h 211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43168" h="2116800">
                <a:moveTo>
                  <a:pt x="0" y="0"/>
                </a:moveTo>
                <a:lnTo>
                  <a:pt x="7243168" y="0"/>
                </a:lnTo>
                <a:lnTo>
                  <a:pt x="7243168" y="2116800"/>
                </a:lnTo>
                <a:lnTo>
                  <a:pt x="0" y="21168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62150" tIns="666496" rIns="562150" bIns="142240" numCol="1" spcCol="1270" anchor="t" anchorCtr="0">
            <a:noAutofit/>
          </a:bodyPr>
          <a:lstStyle/>
          <a:p>
            <a:pPr indent="0" fontAlgn="auto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400" b="1" dirty="0" smtClean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High computational cost of GNN: 19G FLOPs on Reddit </a:t>
            </a:r>
            <a:r>
              <a:rPr lang="en-US" altLang="zh-CN" sz="2400" dirty="0"/>
              <a:t>dataset</a:t>
            </a:r>
            <a:r>
              <a:rPr lang="en-US" altLang="zh-CN" sz="2400" baseline="30000" dirty="0"/>
              <a:t>[1</a:t>
            </a:r>
            <a:r>
              <a:rPr lang="en-US" altLang="zh-CN" sz="2400" baseline="30000" dirty="0" smtClean="0"/>
              <a:t>]</a:t>
            </a:r>
          </a:p>
          <a:p>
            <a:pPr indent="0" fontAlgn="auto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The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success of CNN co-optimization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任意多边形 5"/>
          <p:cNvSpPr/>
          <p:nvPr/>
        </p:nvSpPr>
        <p:spPr>
          <a:xfrm>
            <a:off x="657225" y="961707"/>
            <a:ext cx="2412499" cy="600075"/>
          </a:xfrm>
          <a:custGeom>
            <a:avLst/>
            <a:gdLst>
              <a:gd name="connsiteX0" fmla="*/ 0 w 5070217"/>
              <a:gd name="connsiteY0" fmla="*/ 101833 h 610983"/>
              <a:gd name="connsiteX1" fmla="*/ 101833 w 5070217"/>
              <a:gd name="connsiteY1" fmla="*/ 0 h 610983"/>
              <a:gd name="connsiteX2" fmla="*/ 4968384 w 5070217"/>
              <a:gd name="connsiteY2" fmla="*/ 0 h 610983"/>
              <a:gd name="connsiteX3" fmla="*/ 5070217 w 5070217"/>
              <a:gd name="connsiteY3" fmla="*/ 101833 h 610983"/>
              <a:gd name="connsiteX4" fmla="*/ 5070217 w 5070217"/>
              <a:gd name="connsiteY4" fmla="*/ 509150 h 610983"/>
              <a:gd name="connsiteX5" fmla="*/ 4968384 w 5070217"/>
              <a:gd name="connsiteY5" fmla="*/ 610983 h 610983"/>
              <a:gd name="connsiteX6" fmla="*/ 101833 w 5070217"/>
              <a:gd name="connsiteY6" fmla="*/ 610983 h 610983"/>
              <a:gd name="connsiteX7" fmla="*/ 0 w 5070217"/>
              <a:gd name="connsiteY7" fmla="*/ 509150 h 610983"/>
              <a:gd name="connsiteX8" fmla="*/ 0 w 5070217"/>
              <a:gd name="connsiteY8" fmla="*/ 101833 h 610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070217" h="610983">
                <a:moveTo>
                  <a:pt x="0" y="101833"/>
                </a:moveTo>
                <a:cubicBezTo>
                  <a:pt x="0" y="45592"/>
                  <a:pt x="45592" y="0"/>
                  <a:pt x="101833" y="0"/>
                </a:cubicBezTo>
                <a:lnTo>
                  <a:pt x="4968384" y="0"/>
                </a:lnTo>
                <a:cubicBezTo>
                  <a:pt x="5024625" y="0"/>
                  <a:pt x="5070217" y="45592"/>
                  <a:pt x="5070217" y="101833"/>
                </a:cubicBezTo>
                <a:lnTo>
                  <a:pt x="5070217" y="509150"/>
                </a:lnTo>
                <a:cubicBezTo>
                  <a:pt x="5070217" y="565391"/>
                  <a:pt x="5024625" y="610983"/>
                  <a:pt x="4968384" y="610983"/>
                </a:cubicBezTo>
                <a:lnTo>
                  <a:pt x="101833" y="610983"/>
                </a:lnTo>
                <a:cubicBezTo>
                  <a:pt x="45592" y="610983"/>
                  <a:pt x="0" y="565391"/>
                  <a:pt x="0" y="509150"/>
                </a:cubicBezTo>
                <a:lnTo>
                  <a:pt x="0" y="101833"/>
                </a:lnTo>
                <a:close/>
              </a:path>
            </a:pathLst>
          </a:custGeom>
          <a:solidFill>
            <a:srgbClr val="2C4C72"/>
          </a:solidFill>
          <a:ln w="2540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250416" tIns="29826" rIns="250416" bIns="29826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24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Motivation</a:t>
            </a:r>
            <a:endParaRPr lang="zh-CN" altLang="en-US" sz="2400" b="1" kern="12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任意多边形 13"/>
          <p:cNvSpPr/>
          <p:nvPr/>
        </p:nvSpPr>
        <p:spPr>
          <a:xfrm>
            <a:off x="273685" y="4649180"/>
            <a:ext cx="10038715" cy="1669455"/>
          </a:xfrm>
          <a:custGeom>
            <a:avLst/>
            <a:gdLst>
              <a:gd name="connsiteX0" fmla="*/ 0 w 7243168"/>
              <a:gd name="connsiteY0" fmla="*/ 0 h 1764000"/>
              <a:gd name="connsiteX1" fmla="*/ 7243168 w 7243168"/>
              <a:gd name="connsiteY1" fmla="*/ 0 h 1764000"/>
              <a:gd name="connsiteX2" fmla="*/ 7243168 w 7243168"/>
              <a:gd name="connsiteY2" fmla="*/ 1764000 h 1764000"/>
              <a:gd name="connsiteX3" fmla="*/ 0 w 7243168"/>
              <a:gd name="connsiteY3" fmla="*/ 1764000 h 1764000"/>
              <a:gd name="connsiteX4" fmla="*/ 0 w 7243168"/>
              <a:gd name="connsiteY4" fmla="*/ 0 h 176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43168" h="1764000">
                <a:moveTo>
                  <a:pt x="0" y="0"/>
                </a:moveTo>
                <a:lnTo>
                  <a:pt x="7243168" y="0"/>
                </a:lnTo>
                <a:lnTo>
                  <a:pt x="7243168" y="1764000"/>
                </a:lnTo>
                <a:lnTo>
                  <a:pt x="0" y="1764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3">
              <a:hueOff val="2710599"/>
              <a:satOff val="100000"/>
              <a:lumOff val="-14704"/>
              <a:alphaOff val="0"/>
            </a:schemeClr>
          </a:lnRef>
          <a:fillRef idx="1">
            <a:scrgbClr r="0" g="0" b="0"/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61600" tIns="0" rIns="562150" bIns="0" numCol="1" spcCol="1270" anchor="t" anchorCtr="0">
            <a:noAutofit/>
          </a:bodyPr>
          <a:lstStyle/>
          <a:p>
            <a:pPr indent="0" fontAlgn="auto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Large search space</a:t>
            </a:r>
          </a:p>
          <a:p>
            <a:pPr indent="0" fontAlgn="auto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Co-optimization strategy for DNN is not suitable for GNN</a:t>
            </a:r>
          </a:p>
          <a:p>
            <a:pPr>
              <a:lnSpc>
                <a:spcPct val="12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eg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 FLOP efficiency of GNNs is 35% lower than </a:t>
            </a:r>
            <a:r>
              <a:rPr lang="en-US" altLang="zh-CN" sz="2000" dirty="0"/>
              <a:t>VGG</a:t>
            </a:r>
            <a:r>
              <a:rPr lang="en-US" altLang="zh-CN" sz="2000" baseline="30000" dirty="0"/>
              <a:t>[2]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fontAlgn="auto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任意多边形 14"/>
          <p:cNvSpPr/>
          <p:nvPr/>
        </p:nvSpPr>
        <p:spPr>
          <a:xfrm>
            <a:off x="657224" y="2553201"/>
            <a:ext cx="2412499" cy="538624"/>
          </a:xfrm>
          <a:custGeom>
            <a:avLst/>
            <a:gdLst>
              <a:gd name="connsiteX0" fmla="*/ 0 w 5070217"/>
              <a:gd name="connsiteY0" fmla="*/ 101655 h 609916"/>
              <a:gd name="connsiteX1" fmla="*/ 101655 w 5070217"/>
              <a:gd name="connsiteY1" fmla="*/ 0 h 609916"/>
              <a:gd name="connsiteX2" fmla="*/ 4968562 w 5070217"/>
              <a:gd name="connsiteY2" fmla="*/ 0 h 609916"/>
              <a:gd name="connsiteX3" fmla="*/ 5070217 w 5070217"/>
              <a:gd name="connsiteY3" fmla="*/ 101655 h 609916"/>
              <a:gd name="connsiteX4" fmla="*/ 5070217 w 5070217"/>
              <a:gd name="connsiteY4" fmla="*/ 508261 h 609916"/>
              <a:gd name="connsiteX5" fmla="*/ 4968562 w 5070217"/>
              <a:gd name="connsiteY5" fmla="*/ 609916 h 609916"/>
              <a:gd name="connsiteX6" fmla="*/ 101655 w 5070217"/>
              <a:gd name="connsiteY6" fmla="*/ 609916 h 609916"/>
              <a:gd name="connsiteX7" fmla="*/ 0 w 5070217"/>
              <a:gd name="connsiteY7" fmla="*/ 508261 h 609916"/>
              <a:gd name="connsiteX8" fmla="*/ 0 w 5070217"/>
              <a:gd name="connsiteY8" fmla="*/ 101655 h 609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070217" h="609916">
                <a:moveTo>
                  <a:pt x="0" y="101655"/>
                </a:moveTo>
                <a:cubicBezTo>
                  <a:pt x="0" y="45512"/>
                  <a:pt x="45512" y="0"/>
                  <a:pt x="101655" y="0"/>
                </a:cubicBezTo>
                <a:lnTo>
                  <a:pt x="4968562" y="0"/>
                </a:lnTo>
                <a:cubicBezTo>
                  <a:pt x="5024705" y="0"/>
                  <a:pt x="5070217" y="45512"/>
                  <a:pt x="5070217" y="101655"/>
                </a:cubicBezTo>
                <a:lnTo>
                  <a:pt x="5070217" y="508261"/>
                </a:lnTo>
                <a:cubicBezTo>
                  <a:pt x="5070217" y="564404"/>
                  <a:pt x="5024705" y="609916"/>
                  <a:pt x="4968562" y="609916"/>
                </a:cubicBezTo>
                <a:lnTo>
                  <a:pt x="101655" y="609916"/>
                </a:lnTo>
                <a:cubicBezTo>
                  <a:pt x="45512" y="609916"/>
                  <a:pt x="0" y="564404"/>
                  <a:pt x="0" y="508261"/>
                </a:cubicBezTo>
                <a:lnTo>
                  <a:pt x="0" y="101655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3">
              <a:hueOff val="2710599"/>
              <a:satOff val="100000"/>
              <a:lumOff val="-14704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1416" tIns="29774" rIns="221416" bIns="29774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Target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 descr="31393938393834313b31393939353234333bcbaed6e9d0ce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 flipH="1">
            <a:off x="657225" y="1769110"/>
            <a:ext cx="243205" cy="243205"/>
          </a:xfrm>
          <a:prstGeom prst="rect">
            <a:avLst/>
          </a:prstGeom>
        </p:spPr>
      </p:pic>
      <p:pic>
        <p:nvPicPr>
          <p:cNvPr id="11" name="图片 10" descr="31393938393834313b31393939353234333bcbaed6e9d0ce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 flipH="1">
            <a:off x="668020" y="4820285"/>
            <a:ext cx="243205" cy="243205"/>
          </a:xfrm>
          <a:prstGeom prst="rect">
            <a:avLst/>
          </a:prstGeom>
        </p:spPr>
      </p:pic>
      <p:pic>
        <p:nvPicPr>
          <p:cNvPr id="12" name="图片 11" descr="31393938393834313b31393939353234333bcbaed6e9d0ce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 flipH="1">
            <a:off x="668020" y="5275580"/>
            <a:ext cx="243205" cy="243205"/>
          </a:xfrm>
          <a:prstGeom prst="rect">
            <a:avLst/>
          </a:prstGeom>
        </p:spPr>
      </p:pic>
      <p:sp>
        <p:nvSpPr>
          <p:cNvPr id="17" name="任意多边形 16"/>
          <p:cNvSpPr/>
          <p:nvPr/>
        </p:nvSpPr>
        <p:spPr>
          <a:xfrm>
            <a:off x="657223" y="4044616"/>
            <a:ext cx="2412500" cy="563579"/>
          </a:xfrm>
          <a:custGeom>
            <a:avLst/>
            <a:gdLst>
              <a:gd name="connsiteX0" fmla="*/ 0 w 5070217"/>
              <a:gd name="connsiteY0" fmla="*/ 101655 h 609916"/>
              <a:gd name="connsiteX1" fmla="*/ 101655 w 5070217"/>
              <a:gd name="connsiteY1" fmla="*/ 0 h 609916"/>
              <a:gd name="connsiteX2" fmla="*/ 4968562 w 5070217"/>
              <a:gd name="connsiteY2" fmla="*/ 0 h 609916"/>
              <a:gd name="connsiteX3" fmla="*/ 5070217 w 5070217"/>
              <a:gd name="connsiteY3" fmla="*/ 101655 h 609916"/>
              <a:gd name="connsiteX4" fmla="*/ 5070217 w 5070217"/>
              <a:gd name="connsiteY4" fmla="*/ 508261 h 609916"/>
              <a:gd name="connsiteX5" fmla="*/ 4968562 w 5070217"/>
              <a:gd name="connsiteY5" fmla="*/ 609916 h 609916"/>
              <a:gd name="connsiteX6" fmla="*/ 101655 w 5070217"/>
              <a:gd name="connsiteY6" fmla="*/ 609916 h 609916"/>
              <a:gd name="connsiteX7" fmla="*/ 0 w 5070217"/>
              <a:gd name="connsiteY7" fmla="*/ 508261 h 609916"/>
              <a:gd name="connsiteX8" fmla="*/ 0 w 5070217"/>
              <a:gd name="connsiteY8" fmla="*/ 101655 h 609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070217" h="609916">
                <a:moveTo>
                  <a:pt x="0" y="101655"/>
                </a:moveTo>
                <a:cubicBezTo>
                  <a:pt x="0" y="45512"/>
                  <a:pt x="45512" y="0"/>
                  <a:pt x="101655" y="0"/>
                </a:cubicBezTo>
                <a:lnTo>
                  <a:pt x="4968562" y="0"/>
                </a:lnTo>
                <a:cubicBezTo>
                  <a:pt x="5024705" y="0"/>
                  <a:pt x="5070217" y="45512"/>
                  <a:pt x="5070217" y="101655"/>
                </a:cubicBezTo>
                <a:lnTo>
                  <a:pt x="5070217" y="508261"/>
                </a:lnTo>
                <a:cubicBezTo>
                  <a:pt x="5070217" y="564404"/>
                  <a:pt x="5024705" y="609916"/>
                  <a:pt x="4968562" y="609916"/>
                </a:cubicBezTo>
                <a:lnTo>
                  <a:pt x="101655" y="609916"/>
                </a:lnTo>
                <a:cubicBezTo>
                  <a:pt x="45512" y="609916"/>
                  <a:pt x="0" y="564404"/>
                  <a:pt x="0" y="508261"/>
                </a:cubicBezTo>
                <a:lnTo>
                  <a:pt x="0" y="101655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3">
              <a:hueOff val="2710599"/>
              <a:satOff val="100000"/>
              <a:lumOff val="-14704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1416" tIns="29774" rIns="221416" bIns="29774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Challenges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" name="图片 19" descr="31393938393834313b31393939353234333bcbaed6e9d0ce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 flipH="1">
            <a:off x="657225" y="2226310"/>
            <a:ext cx="243205" cy="243205"/>
          </a:xfrm>
          <a:prstGeom prst="rect">
            <a:avLst/>
          </a:prstGeom>
        </p:spPr>
      </p:pic>
      <p:pic>
        <p:nvPicPr>
          <p:cNvPr id="21" name="图片 20" descr="31393938393834313b31393939353234333bcbaed6e9d0ce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 flipH="1">
            <a:off x="694116" y="3269062"/>
            <a:ext cx="243205" cy="243205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719516" y="6011818"/>
            <a:ext cx="11240069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>
                <a:sym typeface="+mn-ea"/>
              </a:rPr>
              <a:t>[1] </a:t>
            </a:r>
            <a:r>
              <a:rPr lang="zh-CN" altLang="en-US" sz="1100" dirty="0">
                <a:sym typeface="+mn-ea"/>
              </a:rPr>
              <a:t>Zhang Y ,  You H ,  Fu Y , et al. G-CoS: GNN-Accelerator Co-Search Towards Both Better Accuracy and Efficiency[J].  2021</a:t>
            </a:r>
            <a:r>
              <a:rPr lang="zh-CN" altLang="en-US" sz="1100" dirty="0" smtClean="0">
                <a:sym typeface="+mn-ea"/>
              </a:rPr>
              <a:t>.</a:t>
            </a:r>
            <a:endParaRPr lang="en-US" altLang="zh-CN" sz="1100" dirty="0" smtClean="0">
              <a:sym typeface="+mn-ea"/>
            </a:endParaRPr>
          </a:p>
          <a:p>
            <a:r>
              <a:rPr lang="en-US" altLang="zh-CN" sz="1100" dirty="0">
                <a:sym typeface="+mn-ea"/>
              </a:rPr>
              <a:t>[2] </a:t>
            </a:r>
            <a:r>
              <a:rPr lang="en-US" altLang="zh-CN" sz="1100" dirty="0" err="1">
                <a:hlinkClick r:id="rId4"/>
              </a:rPr>
              <a:t>Zhihui</a:t>
            </a:r>
            <a:r>
              <a:rPr lang="en-US" altLang="zh-CN" sz="1100" dirty="0">
                <a:hlinkClick r:id="rId4"/>
              </a:rPr>
              <a:t> Zhang</a:t>
            </a:r>
            <a:r>
              <a:rPr lang="en-US" altLang="zh-CN" sz="1100" dirty="0"/>
              <a:t>, </a:t>
            </a:r>
            <a:r>
              <a:rPr lang="en-US" altLang="zh-CN" sz="1100" dirty="0" err="1">
                <a:hlinkClick r:id="rId5"/>
              </a:rPr>
              <a:t>Jingwen</a:t>
            </a:r>
            <a:r>
              <a:rPr lang="en-US" altLang="zh-CN" sz="1100" dirty="0">
                <a:hlinkClick r:id="rId5"/>
              </a:rPr>
              <a:t> </a:t>
            </a:r>
            <a:r>
              <a:rPr lang="en-US" altLang="zh-CN" sz="1100" dirty="0" err="1">
                <a:hlinkClick r:id="rId5"/>
              </a:rPr>
              <a:t>Leng</a:t>
            </a:r>
            <a:r>
              <a:rPr lang="en-US" altLang="zh-CN" sz="1100" dirty="0"/>
              <a:t>, </a:t>
            </a:r>
            <a:r>
              <a:rPr lang="en-US" altLang="zh-CN" sz="1100" dirty="0" err="1">
                <a:hlinkClick r:id="rId6"/>
              </a:rPr>
              <a:t>Shuwen</a:t>
            </a:r>
            <a:r>
              <a:rPr lang="en-US" altLang="zh-CN" sz="1100" dirty="0">
                <a:hlinkClick r:id="rId6"/>
              </a:rPr>
              <a:t> Lu</a:t>
            </a:r>
            <a:r>
              <a:rPr lang="en-US" altLang="zh-CN" sz="1100" dirty="0"/>
              <a:t>, </a:t>
            </a:r>
            <a:r>
              <a:rPr lang="en-US" altLang="zh-CN" sz="1100" dirty="0" err="1">
                <a:hlinkClick r:id="rId7"/>
              </a:rPr>
              <a:t>Youshan</a:t>
            </a:r>
            <a:r>
              <a:rPr lang="en-US" altLang="zh-CN" sz="1100" dirty="0">
                <a:hlinkClick r:id="rId7"/>
              </a:rPr>
              <a:t> Miao</a:t>
            </a:r>
            <a:r>
              <a:rPr lang="en-US" altLang="zh-CN" sz="1100" dirty="0"/>
              <a:t>, </a:t>
            </a:r>
            <a:r>
              <a:rPr lang="en-US" altLang="zh-CN" sz="1100" dirty="0" err="1">
                <a:hlinkClick r:id="rId8"/>
              </a:rPr>
              <a:t>Yijia</a:t>
            </a:r>
            <a:r>
              <a:rPr lang="en-US" altLang="zh-CN" sz="1100" dirty="0">
                <a:hlinkClick r:id="rId8"/>
              </a:rPr>
              <a:t> </a:t>
            </a:r>
            <a:r>
              <a:rPr lang="en-US" altLang="zh-CN" sz="1100" dirty="0" err="1">
                <a:hlinkClick r:id="rId8"/>
              </a:rPr>
              <a:t>Diao</a:t>
            </a:r>
            <a:r>
              <a:rPr lang="en-US" altLang="zh-CN" sz="1100" dirty="0"/>
              <a:t>, </a:t>
            </a:r>
            <a:r>
              <a:rPr lang="en-US" altLang="zh-CN" sz="1100" dirty="0" err="1">
                <a:hlinkClick r:id="rId9"/>
              </a:rPr>
              <a:t>Minyi</a:t>
            </a:r>
            <a:r>
              <a:rPr lang="en-US" altLang="zh-CN" sz="1100" dirty="0">
                <a:hlinkClick r:id="rId9"/>
              </a:rPr>
              <a:t> </a:t>
            </a:r>
            <a:r>
              <a:rPr lang="en-US" altLang="zh-CN" sz="1100" dirty="0" err="1">
                <a:hlinkClick r:id="rId9"/>
              </a:rPr>
              <a:t>Guo</a:t>
            </a:r>
            <a:r>
              <a:rPr lang="en-US" altLang="zh-CN" sz="1100" dirty="0"/>
              <a:t>, </a:t>
            </a:r>
            <a:r>
              <a:rPr lang="en-US" altLang="zh-CN" sz="1100" dirty="0">
                <a:hlinkClick r:id="rId10"/>
              </a:rPr>
              <a:t>Chao Li</a:t>
            </a:r>
            <a:r>
              <a:rPr lang="en-US" altLang="zh-CN" sz="1100" dirty="0"/>
              <a:t>, </a:t>
            </a:r>
            <a:r>
              <a:rPr lang="en-US" altLang="zh-CN" sz="1100" dirty="0" err="1">
                <a:hlinkClick r:id="rId11"/>
              </a:rPr>
              <a:t>Yuhao</a:t>
            </a:r>
            <a:r>
              <a:rPr lang="en-US" altLang="zh-CN" sz="1100" dirty="0">
                <a:hlinkClick r:id="rId11"/>
              </a:rPr>
              <a:t> Zhu</a:t>
            </a:r>
            <a:r>
              <a:rPr lang="en-US" altLang="zh-CN" sz="1100" dirty="0"/>
              <a:t>:</a:t>
            </a:r>
            <a:br>
              <a:rPr lang="en-US" altLang="zh-CN" sz="1100" dirty="0"/>
            </a:br>
            <a:r>
              <a:rPr lang="en-US" altLang="zh-CN" sz="1100" dirty="0"/>
              <a:t>ZIPPER: Exploiting Tile- and Operator-level Parallelism for General and Scalable Graph Neural Network Acceleration. </a:t>
            </a:r>
            <a:r>
              <a:rPr lang="en-US" altLang="zh-CN" sz="1100" dirty="0" err="1">
                <a:hlinkClick r:id="rId12"/>
              </a:rPr>
              <a:t>CoRR</a:t>
            </a:r>
            <a:r>
              <a:rPr lang="en-US" altLang="zh-CN" sz="1100" dirty="0">
                <a:hlinkClick r:id="rId12"/>
              </a:rPr>
              <a:t> abs/2107.08709</a:t>
            </a:r>
            <a:r>
              <a:rPr lang="en-US" altLang="zh-CN" sz="1100" dirty="0"/>
              <a:t> (2021)</a:t>
            </a:r>
            <a:endParaRPr lang="zh-CN" altLang="en-US" sz="11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994"/>
    </mc:Choice>
    <mc:Fallback xmlns="">
      <p:transition spd="slow" advTm="20994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C7BA-A18E-41F7-855F-B9281AA705A6}" type="slidenum">
              <a:rPr lang="zh-CN" altLang="en-US" sz="20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fld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0" y="2636838"/>
            <a:ext cx="12192000" cy="1538287"/>
          </a:xfrm>
          <a:prstGeom prst="rect">
            <a:avLst/>
          </a:prstGeom>
          <a:solidFill>
            <a:srgbClr val="4F81BD">
              <a:lumMod val="7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lIns="75605" tIns="37802" rIns="75605" bIns="37802" anchor="ctr"/>
          <a:lstStyle/>
          <a:p>
            <a:pPr marL="0" marR="0" lvl="0" indent="0" algn="ctr" defTabSz="6858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6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</a:t>
            </a:r>
            <a:r>
              <a:rPr lang="en-US" altLang="zh-CN" sz="6600" kern="0" noProof="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Related Work</a:t>
            </a:r>
            <a:endParaRPr kumimoji="0" lang="zh-CN" altLang="en-US" sz="8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8" name="平行四边形 47"/>
          <p:cNvSpPr/>
          <p:nvPr/>
        </p:nvSpPr>
        <p:spPr>
          <a:xfrm>
            <a:off x="479425" y="2420938"/>
            <a:ext cx="2406650" cy="1916112"/>
          </a:xfrm>
          <a:prstGeom prst="parallelogram">
            <a:avLst>
              <a:gd name="adj" fmla="val 50196"/>
            </a:avLst>
          </a:prstGeom>
          <a:solidFill>
            <a:srgbClr val="4BACC6">
              <a:lumMod val="50000"/>
            </a:srgbClr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lIns="75605" tIns="37802" rIns="75605" bIns="37802" anchor="ctr"/>
          <a:lstStyle/>
          <a:p>
            <a:pPr marL="0" marR="0" lvl="0" indent="0" algn="ctr" defTabSz="6858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8800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kumimoji="0" lang="zh-CN" altLang="en-US" sz="8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66676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7375" y="271491"/>
            <a:ext cx="10515600" cy="540039"/>
          </a:xfrm>
        </p:spPr>
        <p:txBody>
          <a:bodyPr/>
          <a:lstStyle/>
          <a:p>
            <a:r>
              <a:rPr lang="en-US" altLang="zh-CN" b="1" dirty="0" smtClean="0"/>
              <a:t>Related Work Reference</a:t>
            </a:r>
            <a:endParaRPr lang="zh-CN" altLang="en-US" b="1" dirty="0"/>
          </a:p>
        </p:txBody>
      </p:sp>
      <p:sp>
        <p:nvSpPr>
          <p:cNvPr id="25" name="内容占位符 2"/>
          <p:cNvSpPr>
            <a:spLocks noGrp="1"/>
          </p:cNvSpPr>
          <p:nvPr>
            <p:ph idx="1"/>
          </p:nvPr>
        </p:nvSpPr>
        <p:spPr>
          <a:xfrm>
            <a:off x="587375" y="1065721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/>
              <a:t>   </a:t>
            </a:r>
            <a:r>
              <a:rPr lang="en-US" altLang="zh-CN" sz="2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GNN </a:t>
            </a:r>
            <a:r>
              <a:rPr lang="en-US" altLang="zh-CN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inference accelerators</a:t>
            </a:r>
          </a:p>
          <a:p>
            <a:pPr lvl="1"/>
            <a:r>
              <a:rPr lang="en-US" altLang="zh-CN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BoostGCN</a:t>
            </a:r>
            <a:r>
              <a:rPr lang="en-US" altLang="zh-CN" sz="2000" baseline="30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[1]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designed for certain GNN structure, and based on FPGA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G-NAS (GNN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Network Architecture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Search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lvl="1"/>
            <a:r>
              <a:rPr lang="en-US" altLang="zh-CN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GraphNAS</a:t>
            </a:r>
            <a:r>
              <a:rPr lang="en-US" altLang="zh-CN" sz="2000" baseline="30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[2]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based on Reinforcement Learning (only latency considered)</a:t>
            </a:r>
          </a:p>
          <a:p>
            <a:pPr lvl="1"/>
            <a:r>
              <a:rPr lang="en-US" altLang="zh-CN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EvlovingGCN</a:t>
            </a:r>
            <a:r>
              <a:rPr lang="en-US" altLang="zh-CN" sz="2000" baseline="30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[3]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based on Evolutionary Algorithm (only latency considered)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Hardware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aware G-NAS</a:t>
            </a:r>
          </a:p>
          <a:p>
            <a:pPr lvl="1"/>
            <a:r>
              <a:rPr lang="en-US" altLang="zh-CN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FBNet</a:t>
            </a:r>
            <a:r>
              <a:rPr lang="en-US" altLang="zh-CN" sz="2000" baseline="30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[4]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high hardware cost</a:t>
            </a:r>
          </a:p>
          <a:p>
            <a:pPr lvl="1"/>
            <a:r>
              <a:rPr lang="en-US" altLang="zh-CN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Deepburning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-g</a:t>
            </a:r>
            <a:r>
              <a:rPr lang="en-US" altLang="zh-CN" sz="2000" baseline="30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[5]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GNN network architecture not considered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Hardware-Software Co-Optimization</a:t>
            </a:r>
          </a:p>
          <a:p>
            <a:pPr lvl="1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G-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CoS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[6]: only considered accuracy as metrics</a:t>
            </a: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87375" y="5086464"/>
            <a:ext cx="1100488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smtClean="0">
                <a:solidFill>
                  <a:srgbClr val="333333"/>
                </a:solidFill>
                <a:latin typeface="+mj-lt"/>
              </a:rPr>
              <a:t>[1] </a:t>
            </a:r>
            <a:r>
              <a:rPr lang="en-US" altLang="zh-CN" sz="1200" dirty="0">
                <a:latin typeface="+mj-lt"/>
              </a:rPr>
              <a:t>B. Zhang, R. Kannan and V. </a:t>
            </a:r>
            <a:r>
              <a:rPr lang="en-US" altLang="zh-CN" sz="1200" dirty="0" err="1">
                <a:latin typeface="+mj-lt"/>
              </a:rPr>
              <a:t>Prasanna</a:t>
            </a:r>
            <a:r>
              <a:rPr lang="en-US" altLang="zh-CN" sz="1200" dirty="0">
                <a:latin typeface="+mj-lt"/>
              </a:rPr>
              <a:t>, "</a:t>
            </a:r>
            <a:r>
              <a:rPr lang="en-US" altLang="zh-CN" sz="1200" dirty="0" err="1">
                <a:latin typeface="+mj-lt"/>
              </a:rPr>
              <a:t>BoostGCN</a:t>
            </a:r>
            <a:r>
              <a:rPr lang="en-US" altLang="zh-CN" sz="1200" dirty="0">
                <a:latin typeface="+mj-lt"/>
              </a:rPr>
              <a:t>: A Framework for Optimizing GCN Inference on FPGA," </a:t>
            </a:r>
            <a:r>
              <a:rPr lang="en-US" altLang="zh-CN" sz="1200" i="1" dirty="0">
                <a:latin typeface="+mj-lt"/>
              </a:rPr>
              <a:t>2021 IEEE 29th Annual International Symposium on </a:t>
            </a:r>
            <a:r>
              <a:rPr lang="en-US" altLang="zh-CN" sz="1200" i="1" dirty="0" smtClean="0">
                <a:latin typeface="+mj-lt"/>
              </a:rPr>
              <a:t>FCCM</a:t>
            </a:r>
            <a:r>
              <a:rPr lang="en-US" altLang="zh-CN" sz="1200" dirty="0" smtClean="0">
                <a:latin typeface="+mj-lt"/>
              </a:rPr>
              <a:t>, 2021</a:t>
            </a:r>
          </a:p>
          <a:p>
            <a:r>
              <a:rPr lang="zh-CN" altLang="en-US" sz="1200" dirty="0" smtClean="0">
                <a:latin typeface="+mj-lt"/>
                <a:sym typeface="+mn-ea"/>
              </a:rPr>
              <a:t>[2] </a:t>
            </a:r>
            <a:r>
              <a:rPr lang="en-US" altLang="zh-CN" sz="1200" dirty="0">
                <a:latin typeface="+mj-lt"/>
              </a:rPr>
              <a:t>Y. Gao et al., “</a:t>
            </a:r>
            <a:r>
              <a:rPr lang="en-US" altLang="zh-CN" sz="1200" dirty="0" err="1">
                <a:latin typeface="+mj-lt"/>
              </a:rPr>
              <a:t>Graphnas</a:t>
            </a:r>
            <a:r>
              <a:rPr lang="en-US" altLang="zh-CN" sz="1200" dirty="0">
                <a:latin typeface="+mj-lt"/>
              </a:rPr>
              <a:t>: Graph neural architecture search with </a:t>
            </a:r>
            <a:r>
              <a:rPr lang="en-US" altLang="zh-CN" sz="1200" dirty="0" smtClean="0">
                <a:latin typeface="+mj-lt"/>
              </a:rPr>
              <a:t>reinforcement </a:t>
            </a:r>
            <a:r>
              <a:rPr lang="en-US" altLang="zh-CN" sz="1200" dirty="0">
                <a:latin typeface="+mj-lt"/>
              </a:rPr>
              <a:t>learning,” </a:t>
            </a:r>
            <a:r>
              <a:rPr lang="en-US" altLang="zh-CN" sz="1200" dirty="0" err="1">
                <a:latin typeface="+mj-lt"/>
              </a:rPr>
              <a:t>arXiv</a:t>
            </a:r>
            <a:r>
              <a:rPr lang="en-US" altLang="zh-CN" sz="1200" dirty="0">
                <a:latin typeface="+mj-lt"/>
              </a:rPr>
              <a:t> preprint arXiv:1904.09981, 2019</a:t>
            </a:r>
            <a:endParaRPr lang="en-US" altLang="zh-CN" sz="1200" dirty="0" smtClean="0">
              <a:latin typeface="+mj-lt"/>
              <a:sym typeface="+mn-ea"/>
            </a:endParaRPr>
          </a:p>
          <a:p>
            <a:r>
              <a:rPr lang="en-US" altLang="zh-CN" sz="1200" dirty="0" smtClean="0">
                <a:solidFill>
                  <a:srgbClr val="333333"/>
                </a:solidFill>
                <a:latin typeface="+mj-lt"/>
                <a:sym typeface="+mn-ea"/>
              </a:rPr>
              <a:t>[3] </a:t>
            </a:r>
            <a:r>
              <a:rPr lang="en-US" altLang="zh-CN" sz="1200" dirty="0">
                <a:latin typeface="+mj-lt"/>
              </a:rPr>
              <a:t>G. </a:t>
            </a:r>
            <a:r>
              <a:rPr lang="en-US" altLang="zh-CN" sz="1200" dirty="0" err="1">
                <a:latin typeface="+mj-lt"/>
              </a:rPr>
              <a:t>Kyriakides</a:t>
            </a:r>
            <a:r>
              <a:rPr lang="en-US" altLang="zh-CN" sz="1200" dirty="0">
                <a:latin typeface="+mj-lt"/>
              </a:rPr>
              <a:t> and K. </a:t>
            </a:r>
            <a:r>
              <a:rPr lang="en-US" altLang="zh-CN" sz="1200" dirty="0" err="1">
                <a:latin typeface="+mj-lt"/>
              </a:rPr>
              <a:t>Margaritis</a:t>
            </a:r>
            <a:r>
              <a:rPr lang="en-US" altLang="zh-CN" sz="1200" dirty="0">
                <a:latin typeface="+mj-lt"/>
              </a:rPr>
              <a:t>, “Evolving graph convolutional </a:t>
            </a:r>
            <a:r>
              <a:rPr lang="en-US" altLang="zh-CN" sz="1200" dirty="0" smtClean="0">
                <a:latin typeface="+mj-lt"/>
              </a:rPr>
              <a:t>networks </a:t>
            </a:r>
            <a:r>
              <a:rPr lang="en-US" altLang="zh-CN" sz="1200" dirty="0">
                <a:latin typeface="+mj-lt"/>
              </a:rPr>
              <a:t>for neural architecture search,” Neural Computing and </a:t>
            </a:r>
            <a:r>
              <a:rPr lang="en-US" altLang="zh-CN" sz="1200" dirty="0" smtClean="0">
                <a:latin typeface="+mj-lt"/>
              </a:rPr>
              <a:t>Applications</a:t>
            </a:r>
            <a:r>
              <a:rPr lang="en-US" altLang="zh-CN" sz="1200" dirty="0">
                <a:latin typeface="+mj-lt"/>
              </a:rPr>
              <a:t>, 2021</a:t>
            </a:r>
            <a:endParaRPr lang="en-US" altLang="zh-CN" sz="1200" dirty="0" smtClean="0">
              <a:solidFill>
                <a:srgbClr val="333333"/>
              </a:solidFill>
              <a:latin typeface="+mj-lt"/>
              <a:sym typeface="+mn-ea"/>
            </a:endParaRPr>
          </a:p>
          <a:p>
            <a:r>
              <a:rPr lang="en-US" altLang="zh-CN" sz="1200" dirty="0" smtClean="0">
                <a:solidFill>
                  <a:srgbClr val="333333"/>
                </a:solidFill>
                <a:latin typeface="+mj-lt"/>
                <a:sym typeface="+mn-ea"/>
              </a:rPr>
              <a:t>[4] </a:t>
            </a:r>
            <a:r>
              <a:rPr lang="en-US" altLang="zh-CN" sz="1200" dirty="0" err="1">
                <a:latin typeface="+mj-lt"/>
                <a:sym typeface="+mn-ea"/>
              </a:rPr>
              <a:t>B</a:t>
            </a:r>
            <a:r>
              <a:rPr lang="en-US" altLang="zh-CN" sz="1200" dirty="0" err="1" smtClean="0">
                <a:latin typeface="+mj-lt"/>
              </a:rPr>
              <a:t>ichen</a:t>
            </a:r>
            <a:r>
              <a:rPr lang="en-US" altLang="zh-CN" sz="1200" dirty="0" smtClean="0">
                <a:latin typeface="+mj-lt"/>
              </a:rPr>
              <a:t> </a:t>
            </a:r>
            <a:r>
              <a:rPr lang="en-US" altLang="zh-CN" sz="1200" dirty="0">
                <a:latin typeface="+mj-lt"/>
              </a:rPr>
              <a:t>Wu et al. 2019. </a:t>
            </a:r>
            <a:r>
              <a:rPr lang="en-US" altLang="zh-CN" sz="1200" dirty="0" err="1">
                <a:latin typeface="+mj-lt"/>
              </a:rPr>
              <a:t>Fbnet</a:t>
            </a:r>
            <a:r>
              <a:rPr lang="en-US" altLang="zh-CN" sz="1200" dirty="0">
                <a:latin typeface="+mj-lt"/>
              </a:rPr>
              <a:t>: Hardware-aware efficient </a:t>
            </a:r>
            <a:r>
              <a:rPr lang="en-US" altLang="zh-CN" sz="1200" dirty="0" err="1">
                <a:latin typeface="+mj-lt"/>
              </a:rPr>
              <a:t>convnet</a:t>
            </a:r>
            <a:r>
              <a:rPr lang="en-US" altLang="zh-CN" sz="1200" dirty="0">
                <a:latin typeface="+mj-lt"/>
              </a:rPr>
              <a:t> design via differentiable neural architecture search. In Proceedings of the IEEE/CVF Conference on Computer Vision and Pattern </a:t>
            </a:r>
            <a:r>
              <a:rPr lang="en-US" altLang="zh-CN" sz="1200" dirty="0" smtClean="0">
                <a:latin typeface="+mj-lt"/>
              </a:rPr>
              <a:t>Recognition</a:t>
            </a:r>
            <a:r>
              <a:rPr lang="en-US" altLang="zh-CN" sz="1200" dirty="0">
                <a:latin typeface="+mj-lt"/>
              </a:rPr>
              <a:t>.</a:t>
            </a:r>
            <a:endParaRPr lang="en-US" altLang="zh-CN" sz="1200" dirty="0" smtClean="0">
              <a:solidFill>
                <a:srgbClr val="333333"/>
              </a:solidFill>
              <a:latin typeface="+mj-lt"/>
            </a:endParaRPr>
          </a:p>
          <a:p>
            <a:r>
              <a:rPr lang="en-US" altLang="zh-CN" sz="1200" dirty="0" smtClean="0">
                <a:solidFill>
                  <a:srgbClr val="333333"/>
                </a:solidFill>
                <a:latin typeface="+mj-lt"/>
              </a:rPr>
              <a:t>[5]</a:t>
            </a:r>
            <a:r>
              <a:rPr lang="en-US" altLang="zh-CN" sz="1200" dirty="0" smtClean="0">
                <a:latin typeface="+mj-lt"/>
              </a:rPr>
              <a:t> </a:t>
            </a:r>
            <a:r>
              <a:rPr lang="en-US" altLang="zh-CN" sz="1200" dirty="0">
                <a:latin typeface="+mj-lt"/>
              </a:rPr>
              <a:t>S. Liang et al., “</a:t>
            </a:r>
            <a:r>
              <a:rPr lang="en-US" altLang="zh-CN" sz="1200" dirty="0" err="1">
                <a:latin typeface="+mj-lt"/>
              </a:rPr>
              <a:t>Deepburning-gl</a:t>
            </a:r>
            <a:r>
              <a:rPr lang="en-US" altLang="zh-CN" sz="1200" dirty="0">
                <a:latin typeface="+mj-lt"/>
              </a:rPr>
              <a:t>: an automated framework for generating graph neural network accelerators,” in ICCAD, 2020</a:t>
            </a:r>
            <a:r>
              <a:rPr lang="en-US" altLang="zh-CN" sz="1200" dirty="0" smtClean="0">
                <a:latin typeface="+mj-lt"/>
              </a:rPr>
              <a:t>.</a:t>
            </a:r>
            <a:endParaRPr lang="en-US" altLang="zh-CN" sz="1200" dirty="0" smtClean="0">
              <a:solidFill>
                <a:srgbClr val="333333"/>
              </a:solidFill>
              <a:latin typeface="+mj-lt"/>
            </a:endParaRPr>
          </a:p>
          <a:p>
            <a:r>
              <a:rPr lang="en-US" altLang="zh-CN" sz="1200" dirty="0" smtClean="0">
                <a:solidFill>
                  <a:srgbClr val="333333"/>
                </a:solidFill>
                <a:latin typeface="+mj-lt"/>
              </a:rPr>
              <a:t>[6] Y</a:t>
            </a:r>
            <a:r>
              <a:rPr lang="en-US" altLang="zh-CN" sz="1200" dirty="0">
                <a:solidFill>
                  <a:srgbClr val="333333"/>
                </a:solidFill>
                <a:latin typeface="+mj-lt"/>
              </a:rPr>
              <a:t>. Zhang, H. You, Y. Fu, T. </a:t>
            </a:r>
            <a:r>
              <a:rPr lang="en-US" altLang="zh-CN" sz="1200" dirty="0" err="1">
                <a:solidFill>
                  <a:srgbClr val="333333"/>
                </a:solidFill>
                <a:latin typeface="+mj-lt"/>
              </a:rPr>
              <a:t>Geng</a:t>
            </a:r>
            <a:r>
              <a:rPr lang="en-US" altLang="zh-CN" sz="1200" dirty="0">
                <a:solidFill>
                  <a:srgbClr val="333333"/>
                </a:solidFill>
                <a:latin typeface="+mj-lt"/>
              </a:rPr>
              <a:t>, A. Li and Y. Lin, "G-</a:t>
            </a:r>
            <a:r>
              <a:rPr lang="en-US" altLang="zh-CN" sz="1200" dirty="0" err="1">
                <a:solidFill>
                  <a:srgbClr val="333333"/>
                </a:solidFill>
                <a:latin typeface="+mj-lt"/>
              </a:rPr>
              <a:t>CoS</a:t>
            </a:r>
            <a:r>
              <a:rPr lang="en-US" altLang="zh-CN" sz="1200" dirty="0">
                <a:solidFill>
                  <a:srgbClr val="333333"/>
                </a:solidFill>
                <a:latin typeface="+mj-lt"/>
              </a:rPr>
              <a:t>: GNN-Accelerator Co-Search Towards Both Better Accuracy and Efficiency," </a:t>
            </a:r>
            <a:r>
              <a:rPr lang="en-US" altLang="zh-CN" sz="1200" i="1" dirty="0">
                <a:solidFill>
                  <a:srgbClr val="333333"/>
                </a:solidFill>
                <a:latin typeface="+mj-lt"/>
              </a:rPr>
              <a:t>2021 IEEE/ACM </a:t>
            </a:r>
            <a:r>
              <a:rPr lang="en-US" altLang="zh-CN" sz="1200" i="1" dirty="0" smtClean="0">
                <a:solidFill>
                  <a:srgbClr val="333333"/>
                </a:solidFill>
                <a:latin typeface="+mj-lt"/>
              </a:rPr>
              <a:t>ICCAD</a:t>
            </a:r>
            <a:r>
              <a:rPr lang="en-US" altLang="zh-CN" sz="1200" dirty="0" smtClean="0">
                <a:solidFill>
                  <a:srgbClr val="333333"/>
                </a:solidFill>
                <a:latin typeface="+mj-lt"/>
              </a:rPr>
              <a:t>, 2021</a:t>
            </a:r>
            <a:endParaRPr lang="zh-CN" altLang="en-US" sz="1100" dirty="0">
              <a:latin typeface="+mj-lt"/>
            </a:endParaRPr>
          </a:p>
        </p:txBody>
      </p:sp>
      <p:pic>
        <p:nvPicPr>
          <p:cNvPr id="27" name="图片 26" descr="31393938393834313b31393939353234333bcbaed6e9d0ce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 flipH="1">
            <a:off x="657225" y="1140460"/>
            <a:ext cx="243205" cy="243205"/>
          </a:xfrm>
          <a:prstGeom prst="rect">
            <a:avLst/>
          </a:prstGeom>
        </p:spPr>
      </p:pic>
      <p:pic>
        <p:nvPicPr>
          <p:cNvPr id="29" name="图片 28" descr="31393938393834313b31393939353234333bcbaed6e9d0ce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 flipH="1">
            <a:off x="676275" y="1921510"/>
            <a:ext cx="243205" cy="243205"/>
          </a:xfrm>
          <a:prstGeom prst="rect">
            <a:avLst/>
          </a:prstGeom>
        </p:spPr>
      </p:pic>
      <p:pic>
        <p:nvPicPr>
          <p:cNvPr id="30" name="图片 29" descr="31393938393834313b31393939353234333bcbaed6e9d0ce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 flipH="1">
            <a:off x="694116" y="3316687"/>
            <a:ext cx="243205" cy="243205"/>
          </a:xfrm>
          <a:prstGeom prst="rect">
            <a:avLst/>
          </a:prstGeom>
        </p:spPr>
      </p:pic>
      <p:pic>
        <p:nvPicPr>
          <p:cNvPr id="31" name="图片 30" descr="31393938393834313b31393939353234333bcbaed6e9d0ce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 flipH="1">
            <a:off x="657225" y="4468362"/>
            <a:ext cx="243205" cy="243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063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994"/>
    </mc:Choice>
    <mc:Fallback xmlns="">
      <p:transition spd="slow" advTm="20994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483913" y="2333026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16244" y="1732418"/>
            <a:ext cx="998459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zh-CN" dirty="0" smtClean="0"/>
              <a:t> 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Focus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 specific GNN design instead of the design space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C7BA-A18E-41F7-855F-B9281AA705A6}" type="slidenum">
              <a:rPr lang="zh-CN" altLang="en-US" smtClean="0"/>
              <a:t>7</a:t>
            </a:fld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008785" y="3031734"/>
            <a:ext cx="1017356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Inefficient search process: 20000 networks-P100 GPUs require 4 days</a:t>
            </a:r>
            <a:r>
              <a:rPr lang="en-US" altLang="zh-CN" sz="2400" baseline="30000" dirty="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rPr>
              <a:t>[1]</a:t>
            </a:r>
          </a:p>
          <a:p>
            <a:pPr lvl="1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Time performance &amp; Hardware efficiency not considered </a:t>
            </a:r>
          </a:p>
        </p:txBody>
      </p:sp>
      <p:sp>
        <p:nvSpPr>
          <p:cNvPr id="16" name="标题 1"/>
          <p:cNvSpPr>
            <a:spLocks noGrp="1"/>
          </p:cNvSpPr>
          <p:nvPr>
            <p:ph type="title"/>
          </p:nvPr>
        </p:nvSpPr>
        <p:spPr>
          <a:xfrm>
            <a:off x="585239" y="324196"/>
            <a:ext cx="10515600" cy="540039"/>
          </a:xfrm>
        </p:spPr>
        <p:txBody>
          <a:bodyPr/>
          <a:lstStyle/>
          <a:p>
            <a:r>
              <a:rPr lang="en-US" altLang="zh-CN" b="1" dirty="0" smtClean="0"/>
              <a:t>Related Work</a:t>
            </a:r>
            <a:endParaRPr lang="zh-CN" altLang="en-US" b="1" dirty="0" smtClean="0"/>
          </a:p>
        </p:txBody>
      </p:sp>
      <p:sp>
        <p:nvSpPr>
          <p:cNvPr id="17" name="圆角矩形 16"/>
          <p:cNvSpPr/>
          <p:nvPr>
            <p:custDataLst>
              <p:tags r:id="rId1"/>
            </p:custDataLst>
          </p:nvPr>
        </p:nvSpPr>
        <p:spPr>
          <a:xfrm>
            <a:off x="1008785" y="971221"/>
            <a:ext cx="5138016" cy="518975"/>
          </a:xfrm>
          <a:prstGeom prst="roundRect">
            <a:avLst>
              <a:gd name="adj" fmla="val 50000"/>
            </a:avLst>
          </a:prstGeom>
          <a:solidFill>
            <a:srgbClr val="1F74AD">
              <a:lumMod val="20000"/>
              <a:lumOff val="80000"/>
            </a:srgbClr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srgbClr val="1F74AD">
                <a:lumMod val="75000"/>
                <a:alpha val="40000"/>
              </a:srgbClr>
            </a:outerShdw>
          </a:effectLst>
        </p:spPr>
        <p:txBody>
          <a:bodyPr lIns="67509" tIns="35104" rIns="67509" bIns="35104" anchor="ctr">
            <a:normAutofit/>
          </a:bodyPr>
          <a:lstStyle/>
          <a:p>
            <a:pPr>
              <a:lnSpc>
                <a:spcPct val="120000"/>
              </a:lnSpc>
              <a:defRPr/>
            </a:pPr>
            <a:endParaRPr lang="da-DK" altLang="zh-CN" sz="1400" spc="150" noProof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>
            <p:custDataLst>
              <p:tags r:id="rId2"/>
            </p:custDataLst>
          </p:nvPr>
        </p:nvSpPr>
        <p:spPr>
          <a:xfrm>
            <a:off x="1405890" y="1012526"/>
            <a:ext cx="6165850" cy="428625"/>
          </a:xfrm>
          <a:prstGeom prst="rect">
            <a:avLst/>
          </a:prstGeom>
          <a:noFill/>
        </p:spPr>
        <p:txBody>
          <a:bodyPr anchor="ctr"/>
          <a:lstStyle/>
          <a:p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GNN inference accelerators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椭圆 18"/>
          <p:cNvSpPr/>
          <p:nvPr>
            <p:custDataLst>
              <p:tags r:id="rId3"/>
            </p:custDataLst>
          </p:nvPr>
        </p:nvSpPr>
        <p:spPr>
          <a:xfrm>
            <a:off x="616177" y="928818"/>
            <a:ext cx="795832" cy="803600"/>
          </a:xfrm>
          <a:prstGeom prst="ellipse">
            <a:avLst/>
          </a:prstGeom>
          <a:solidFill>
            <a:srgbClr val="1F74AD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5400000" algn="t" rotWithShape="0">
              <a:sysClr val="window" lastClr="FFFFFF">
                <a:lumMod val="75000"/>
                <a:alpha val="40000"/>
              </a:sysClr>
            </a:outerShdw>
          </a:effectLst>
        </p:spPr>
        <p:txBody>
          <a:bodyPr lIns="68589" tIns="34294" rIns="68589" bIns="34294" anchor="ctr">
            <a:normAutofit/>
          </a:bodyPr>
          <a:lstStyle/>
          <a:p>
            <a:pPr algn="ctr">
              <a:defRPr/>
            </a:pPr>
            <a:endParaRPr lang="zh-CN" altLang="en-US" sz="14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椭圆 9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69758" y="985006"/>
            <a:ext cx="659702" cy="666141"/>
          </a:xfrm>
          <a:prstGeom prst="ellipse">
            <a:avLst/>
          </a:prstGeom>
          <a:noFill/>
          <a:ln w="12700">
            <a:solidFill>
              <a:srgbClr val="FFFFFF"/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/>
          <a:p>
            <a:pPr algn="ctr"/>
            <a:endParaRPr lang="en-US" altLang="zh-CN" sz="1400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sp>
        <p:nvSpPr>
          <p:cNvPr id="21" name="圆角矩形 20"/>
          <p:cNvSpPr/>
          <p:nvPr>
            <p:custDataLst>
              <p:tags r:id="rId5"/>
            </p:custDataLst>
          </p:nvPr>
        </p:nvSpPr>
        <p:spPr>
          <a:xfrm>
            <a:off x="1035771" y="2280128"/>
            <a:ext cx="7574828" cy="496997"/>
          </a:xfrm>
          <a:prstGeom prst="roundRect">
            <a:avLst>
              <a:gd name="adj" fmla="val 50000"/>
            </a:avLst>
          </a:prstGeom>
          <a:solidFill>
            <a:srgbClr val="3498DB">
              <a:lumMod val="20000"/>
              <a:lumOff val="80000"/>
            </a:srgbClr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srgbClr val="1F74AD">
                <a:lumMod val="75000"/>
                <a:alpha val="40000"/>
              </a:srgbClr>
            </a:outerShdw>
          </a:effectLst>
        </p:spPr>
        <p:txBody>
          <a:bodyPr lIns="67509" tIns="35104" rIns="67509" bIns="35104" anchor="ctr">
            <a:normAutofit/>
          </a:bodyPr>
          <a:lstStyle/>
          <a:p>
            <a:pPr>
              <a:lnSpc>
                <a:spcPct val="120000"/>
              </a:lnSpc>
              <a:defRPr/>
            </a:pPr>
            <a:endParaRPr lang="da-DK" altLang="zh-CN" sz="1400" spc="150" noProof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椭圆 21"/>
          <p:cNvSpPr/>
          <p:nvPr>
            <p:custDataLst>
              <p:tags r:id="rId6"/>
            </p:custDataLst>
          </p:nvPr>
        </p:nvSpPr>
        <p:spPr>
          <a:xfrm>
            <a:off x="616177" y="2157902"/>
            <a:ext cx="794243" cy="760771"/>
          </a:xfrm>
          <a:prstGeom prst="ellipse">
            <a:avLst/>
          </a:prstGeom>
          <a:solidFill>
            <a:srgbClr val="3498DB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5400000" algn="t" rotWithShape="0">
              <a:sysClr val="window" lastClr="FFFFFF">
                <a:lumMod val="75000"/>
                <a:alpha val="40000"/>
              </a:sysClr>
            </a:outerShdw>
          </a:effectLst>
        </p:spPr>
        <p:txBody>
          <a:bodyPr lIns="68589" tIns="34294" rIns="68589" bIns="34294" anchor="ctr">
            <a:normAutofit/>
          </a:bodyPr>
          <a:lstStyle/>
          <a:p>
            <a:pPr algn="ctr">
              <a:defRPr/>
            </a:pPr>
            <a:endParaRPr lang="zh-CN" altLang="en-US" sz="14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椭圆 35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670791" y="2202713"/>
            <a:ext cx="657079" cy="630639"/>
          </a:xfrm>
          <a:prstGeom prst="ellipse">
            <a:avLst/>
          </a:prstGeom>
          <a:noFill/>
          <a:ln w="12700">
            <a:solidFill>
              <a:srgbClr val="FFFFFF"/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/>
          <a:p>
            <a:pPr algn="ctr"/>
            <a:endParaRPr lang="en-US" altLang="zh-CN" sz="1400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sp>
        <p:nvSpPr>
          <p:cNvPr id="24" name="文本框 23"/>
          <p:cNvSpPr txBox="1"/>
          <p:nvPr>
            <p:custDataLst>
              <p:tags r:id="rId8"/>
            </p:custDataLst>
          </p:nvPr>
        </p:nvSpPr>
        <p:spPr>
          <a:xfrm>
            <a:off x="1429470" y="2377976"/>
            <a:ext cx="7181129" cy="310929"/>
          </a:xfrm>
          <a:prstGeom prst="rect">
            <a:avLst/>
          </a:prstGeom>
          <a:noFill/>
        </p:spPr>
        <p:txBody>
          <a:bodyPr anchor="ctr"/>
          <a:lstStyle/>
          <a:p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G-NAS (GNN Network Architecture Search)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圆角矩形 24"/>
          <p:cNvSpPr/>
          <p:nvPr>
            <p:custDataLst>
              <p:tags r:id="rId9"/>
            </p:custDataLst>
          </p:nvPr>
        </p:nvSpPr>
        <p:spPr>
          <a:xfrm>
            <a:off x="971009" y="3932674"/>
            <a:ext cx="4697635" cy="455812"/>
          </a:xfrm>
          <a:prstGeom prst="roundRect">
            <a:avLst>
              <a:gd name="adj" fmla="val 50000"/>
            </a:avLst>
          </a:prstGeom>
          <a:solidFill>
            <a:srgbClr val="1AA3AA">
              <a:lumMod val="20000"/>
              <a:lumOff val="80000"/>
            </a:srgbClr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srgbClr val="1F74AD">
                <a:lumMod val="75000"/>
                <a:alpha val="40000"/>
              </a:srgbClr>
            </a:outerShdw>
          </a:effectLst>
        </p:spPr>
        <p:txBody>
          <a:bodyPr lIns="67509" tIns="35104" rIns="67509" bIns="35104" anchor="ctr">
            <a:normAutofit lnSpcReduction="10000"/>
          </a:bodyPr>
          <a:lstStyle/>
          <a:p>
            <a:pPr>
              <a:lnSpc>
                <a:spcPct val="120000"/>
              </a:lnSpc>
              <a:defRPr/>
            </a:pPr>
            <a:endParaRPr lang="zh-CN" altLang="en-US" sz="1400" spc="150" noProof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椭圆 25"/>
          <p:cNvSpPr/>
          <p:nvPr>
            <p:custDataLst>
              <p:tags r:id="rId10"/>
            </p:custDataLst>
          </p:nvPr>
        </p:nvSpPr>
        <p:spPr>
          <a:xfrm>
            <a:off x="616178" y="3691556"/>
            <a:ext cx="813294" cy="831418"/>
          </a:xfrm>
          <a:prstGeom prst="ellipse">
            <a:avLst/>
          </a:prstGeom>
          <a:solidFill>
            <a:srgbClr val="1AA3AA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5400000" algn="t" rotWithShape="0">
              <a:sysClr val="window" lastClr="FFFFFF">
                <a:lumMod val="75000"/>
                <a:alpha val="40000"/>
              </a:sysClr>
            </a:outerShdw>
          </a:effectLst>
        </p:spPr>
        <p:txBody>
          <a:bodyPr lIns="68589" tIns="34294" rIns="68589" bIns="34294" anchor="ctr">
            <a:normAutofit/>
          </a:bodyPr>
          <a:lstStyle/>
          <a:p>
            <a:pPr algn="ctr">
              <a:defRPr/>
            </a:pPr>
            <a:endParaRPr lang="zh-CN" altLang="en-US" sz="1400" noProof="1"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7" name="椭圆 40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663294" y="3761656"/>
            <a:ext cx="674178" cy="689202"/>
          </a:xfrm>
          <a:prstGeom prst="ellipse">
            <a:avLst/>
          </a:prstGeom>
          <a:noFill/>
          <a:ln w="12700">
            <a:solidFill>
              <a:srgbClr val="FFFFFF"/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/>
          <a:p>
            <a:pPr algn="ctr"/>
            <a:endParaRPr lang="en-US" altLang="zh-CN" sz="14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27"/>
          <p:cNvSpPr txBox="1"/>
          <p:nvPr>
            <p:custDataLst>
              <p:tags r:id="rId12"/>
            </p:custDataLst>
          </p:nvPr>
        </p:nvSpPr>
        <p:spPr>
          <a:xfrm>
            <a:off x="1437734" y="3908659"/>
            <a:ext cx="4709067" cy="462923"/>
          </a:xfrm>
          <a:prstGeom prst="rect">
            <a:avLst/>
          </a:prstGeom>
          <a:noFill/>
        </p:spPr>
        <p:txBody>
          <a:bodyPr anchor="ctr"/>
          <a:lstStyle/>
          <a:p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Hardware aware G-NAS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116244" y="4541170"/>
            <a:ext cx="640545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zh-CN" dirty="0" smtClean="0"/>
              <a:t> 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Assume fixed hardware design</a:t>
            </a:r>
          </a:p>
          <a:p>
            <a:pPr lvl="1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Explore architecture search space only</a:t>
            </a:r>
          </a:p>
        </p:txBody>
      </p:sp>
      <p:pic>
        <p:nvPicPr>
          <p:cNvPr id="11" name="图片 10" descr="31393938393834313b31393939353234333bcbaed6e9d0ce"/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xmlns="" r:embed="rId15"/>
              </a:ext>
            </a:extLst>
          </a:blip>
          <a:stretch>
            <a:fillRect/>
          </a:stretch>
        </p:blipFill>
        <p:spPr>
          <a:xfrm>
            <a:off x="1415415" y="1840865"/>
            <a:ext cx="195580" cy="195580"/>
          </a:xfrm>
          <a:prstGeom prst="rect">
            <a:avLst/>
          </a:prstGeom>
        </p:spPr>
      </p:pic>
      <p:pic>
        <p:nvPicPr>
          <p:cNvPr id="15" name="图片 14" descr="31393938393834313b31393939353234333bcbaed6e9d0ce"/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xmlns="" r:embed="rId15"/>
              </a:ext>
            </a:extLst>
          </a:blip>
          <a:stretch>
            <a:fillRect/>
          </a:stretch>
        </p:blipFill>
        <p:spPr>
          <a:xfrm>
            <a:off x="1414145" y="3083560"/>
            <a:ext cx="195580" cy="195580"/>
          </a:xfrm>
          <a:prstGeom prst="rect">
            <a:avLst/>
          </a:prstGeom>
        </p:spPr>
      </p:pic>
      <p:pic>
        <p:nvPicPr>
          <p:cNvPr id="32" name="图片 31" descr="31393938393834313b31393939353234333bcbaed6e9d0ce"/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xmlns="" r:embed="rId15"/>
              </a:ext>
            </a:extLst>
          </a:blip>
          <a:stretch>
            <a:fillRect/>
          </a:stretch>
        </p:blipFill>
        <p:spPr>
          <a:xfrm>
            <a:off x="1429385" y="3431540"/>
            <a:ext cx="195580" cy="195580"/>
          </a:xfrm>
          <a:prstGeom prst="rect">
            <a:avLst/>
          </a:prstGeom>
        </p:spPr>
      </p:pic>
      <p:pic>
        <p:nvPicPr>
          <p:cNvPr id="34" name="图片 33" descr="31393938393834313b31393939353234333bcbaed6e9d0ce"/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xmlns="" r:embed="rId15"/>
              </a:ext>
            </a:extLst>
          </a:blip>
          <a:stretch>
            <a:fillRect/>
          </a:stretch>
        </p:blipFill>
        <p:spPr>
          <a:xfrm>
            <a:off x="1415415" y="4581224"/>
            <a:ext cx="195580" cy="195580"/>
          </a:xfrm>
          <a:prstGeom prst="rect">
            <a:avLst/>
          </a:prstGeom>
        </p:spPr>
      </p:pic>
      <p:pic>
        <p:nvPicPr>
          <p:cNvPr id="35" name="图片 34" descr="31393938393834313b31393939353234333bcbaed6e9d0ce"/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xmlns="" r:embed="rId15"/>
              </a:ext>
            </a:extLst>
          </a:blip>
          <a:stretch>
            <a:fillRect/>
          </a:stretch>
        </p:blipFill>
        <p:spPr>
          <a:xfrm>
            <a:off x="1405890" y="4933783"/>
            <a:ext cx="195580" cy="195580"/>
          </a:xfrm>
          <a:prstGeom prst="rect">
            <a:avLst/>
          </a:prstGeom>
        </p:spPr>
      </p:pic>
      <p:pic>
        <p:nvPicPr>
          <p:cNvPr id="48" name="内容占位符 3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335968" y="194445"/>
            <a:ext cx="5432195" cy="1479149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092200" y="5649494"/>
            <a:ext cx="8890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[1] W. Jiang et al., "Hardware/Software Co-Exploration of Neural Architectures," in IEEE Transactions on Computer-Aided Design of Integrated Circuits and Systems, vol. 39, no. 12, pp. 4805-4815, Dec. 2020, </a:t>
            </a:r>
            <a:r>
              <a:rPr lang="en-US" altLang="zh-CN" dirty="0" err="1"/>
              <a:t>doi</a:t>
            </a:r>
            <a:r>
              <a:rPr lang="en-US" altLang="zh-CN" dirty="0"/>
              <a:t>: 10.1109/TCAD.2020.2986127.</a:t>
            </a:r>
            <a:endParaRPr lang="zh-CN" altLang="en-US" dirty="0"/>
          </a:p>
        </p:txBody>
      </p:sp>
      <p:pic>
        <p:nvPicPr>
          <p:cNvPr id="50" name="图片 49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529963" y="3691556"/>
            <a:ext cx="4296007" cy="200568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C7BA-A18E-41F7-855F-B9281AA705A6}" type="slidenum">
              <a:rPr lang="zh-CN" altLang="en-US" sz="20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fld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0" y="2636838"/>
            <a:ext cx="12192000" cy="1538287"/>
          </a:xfrm>
          <a:prstGeom prst="rect">
            <a:avLst/>
          </a:prstGeom>
          <a:solidFill>
            <a:srgbClr val="4F81BD">
              <a:lumMod val="7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lIns="75605" tIns="37802" rIns="75605" bIns="37802" anchor="ctr"/>
          <a:lstStyle/>
          <a:p>
            <a:pPr marL="0" marR="0" lvl="0" indent="0" algn="ctr" defTabSz="6858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6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</a:t>
            </a:r>
            <a:r>
              <a:rPr lang="en-US" altLang="zh-CN" sz="6600" kern="0" noProof="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Problem Definition</a:t>
            </a:r>
            <a:endParaRPr kumimoji="0" lang="zh-CN" altLang="en-US" sz="8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8" name="平行四边形 47"/>
          <p:cNvSpPr/>
          <p:nvPr/>
        </p:nvSpPr>
        <p:spPr>
          <a:xfrm>
            <a:off x="479425" y="2420938"/>
            <a:ext cx="2406650" cy="1916112"/>
          </a:xfrm>
          <a:prstGeom prst="parallelogram">
            <a:avLst>
              <a:gd name="adj" fmla="val 50196"/>
            </a:avLst>
          </a:prstGeom>
          <a:solidFill>
            <a:srgbClr val="4BACC6">
              <a:lumMod val="50000"/>
            </a:srgbClr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lIns="75605" tIns="37802" rIns="75605" bIns="37802" anchor="ctr"/>
          <a:lstStyle/>
          <a:p>
            <a:pPr marL="0" marR="0" lvl="0" indent="0" algn="ctr" defTabSz="6858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8800" kern="0" noProof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kumimoji="0" lang="zh-CN" altLang="en-US" sz="8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9427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577850" y="1260974"/>
                <a:ext cx="10515600" cy="4698005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GNN Network Design Space: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𝐺𝑛𝑒𝑡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𝐿𝑟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∈[1,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>
                  <a:lnSpc>
                    <a:spcPct val="110000"/>
                  </a:lnSpc>
                </a:pPr>
                <a:r>
                  <a:rPr lang="en-US" altLang="zh-CN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Intra-layer </a:t>
                </a:r>
                <a:r>
                  <a:rPr lang="en-US" altLang="zh-CN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Design: </a:t>
                </a:r>
              </a:p>
              <a:p>
                <a:pPr lvl="1">
                  <a:lnSpc>
                    <a:spcPct val="110000"/>
                  </a:lnSpc>
                </a:pPr>
                <a:r>
                  <a:rPr lang="en-US" altLang="zh-CN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Suppose L</a:t>
                </a:r>
                <a:r>
                  <a:rPr lang="zh-CN" alt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Layers in GNN</a:t>
                </a:r>
                <a:r>
                  <a:rPr lang="zh-CN" alt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</a:t>
                </a:r>
                <a:r>
                  <a:rPr lang="en-US" altLang="zh-CN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each L have m choices: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i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b="0" i="0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th</m:t>
                        </m:r>
                      </m:sup>
                    </m:sSup>
                    <m:r>
                      <a:rPr lang="en-US" altLang="zh-CN" b="0" i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</m:t>
                    </m:r>
                    <m:sSup>
                      <m:sSupPr>
                        <m:ctrlPr>
                          <a:rPr lang="en-US" altLang="zh-CN" b="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b="0" i="0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layer</m:t>
                        </m:r>
                      </m:e>
                      <m:sup>
                        <m:r>
                          <a:rPr lang="en-US" altLang="zh-CN" b="0" i="0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′</m:t>
                        </m:r>
                      </m:sup>
                    </m:sSup>
                    <m:r>
                      <m:rPr>
                        <m:sty m:val="p"/>
                      </m:rPr>
                      <a:rPr lang="en-US" altLang="zh-CN" b="0" i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s</m:t>
                    </m:r>
                    <m:r>
                      <a:rPr lang="en-US" altLang="zh-CN" b="0" i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</m:t>
                    </m:r>
                    <m:sSubSup>
                      <m:sSubSupPr>
                        <m:ctrlPr>
                          <a:rPr lang="en-US" altLang="zh-CN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L</m:t>
                        </m:r>
                      </m:e>
                      <m:sub>
                        <m:r>
                          <a:rPr lang="en-US" altLang="zh-CN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</m:sub>
                      <m:sup>
                        <m:r>
                          <a:rPr lang="en-US" altLang="zh-CN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𝑚</m:t>
                        </m:r>
                      </m:sup>
                    </m:sSubSup>
                    <m:r>
                      <a:rPr lang="en-US" altLang="zh-CN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∈{</m:t>
                    </m:r>
                    <m:r>
                      <a:rPr lang="en-US" altLang="zh-CN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𝐵</m:t>
                    </m:r>
                    <m:r>
                      <a:rPr lang="en-US" altLang="zh-CN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</m:t>
                    </m:r>
                    <m:r>
                      <a:rPr lang="en-US" altLang="zh-CN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𝐷</m:t>
                    </m:r>
                    <m:r>
                      <a:rPr lang="en-US" altLang="zh-CN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</m:t>
                    </m:r>
                    <m:r>
                      <a:rPr lang="en-US" altLang="zh-CN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𝐴𝐶𝑇</m:t>
                    </m:r>
                    <m:r>
                      <a:rPr lang="en-US" altLang="zh-CN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</m:t>
                    </m:r>
                    <m:r>
                      <a:rPr lang="en-US" altLang="zh-CN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𝐴𝐺𝐺</m:t>
                    </m:r>
                    <m:r>
                      <a:rPr lang="en-US" altLang="zh-CN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} </m:t>
                    </m:r>
                  </m:oMath>
                </a14:m>
                <a:endPara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:endPara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:endPara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:endPara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:endPara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:endPara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:endPara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Inter-layer Design</a:t>
                </a:r>
              </a:p>
              <a:p>
                <a:pPr lvl="2"/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 kind of connection between adjacent layers</a:t>
                </a:r>
              </a:p>
              <a:p>
                <a:pPr lvl="2"/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Connection Type: C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{Stack(0), Skip connections(1)}</a:t>
                </a:r>
              </a:p>
              <a:p>
                <a:pPr lvl="1"/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Configuration Parameters</a:t>
                </a:r>
              </a:p>
              <a:p>
                <a:pPr lvl="2"/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Learning Rate: LR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{0.1, 0.01, 0.001}; </a:t>
                </a:r>
              </a:p>
              <a:p>
                <a:pPr lvl="2"/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Optimizer: O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{Adam, SGD}</a:t>
                </a:r>
              </a:p>
            </p:txBody>
          </p:sp>
        </mc:Choice>
        <mc:Fallback xmlns="">
          <p:sp>
            <p:nvSpPr>
              <p:cNvPr id="7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7850" y="1260974"/>
                <a:ext cx="10515600" cy="4698005"/>
              </a:xfrm>
              <a:blipFill rotWithShape="0">
                <a:blip r:embed="rId4"/>
                <a:stretch>
                  <a:fillRect l="-696" t="-28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Software Design Space</a:t>
            </a:r>
            <a:endParaRPr lang="zh-CN" altLang="en-US" b="1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938467909"/>
              </p:ext>
            </p:extLst>
          </p:nvPr>
        </p:nvGraphicFramePr>
        <p:xfrm>
          <a:off x="1231996" y="2393483"/>
          <a:ext cx="7378604" cy="17758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768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1275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10815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1388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Attributes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b="1" kern="1200" dirty="0" smtClean="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Type</a:t>
                      </a:r>
                      <a:endParaRPr lang="zh-CN" altLang="en-US" sz="1600" b="1" kern="1200" dirty="0">
                        <a:solidFill>
                          <a:schemeClr val="lt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b="1" kern="1200" dirty="0" smtClean="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Value</a:t>
                      </a:r>
                      <a:endParaRPr lang="zh-CN" altLang="en-US" sz="1600" b="1" kern="1200" dirty="0">
                        <a:solidFill>
                          <a:schemeClr val="lt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192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Batch</a:t>
                      </a:r>
                      <a:r>
                        <a:rPr lang="en-US" altLang="zh-CN" sz="16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Norm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Bool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0/1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5453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Dropout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enum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{0, 0.3, 0.6}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3688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Activation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enum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{</a:t>
                      </a:r>
                      <a:r>
                        <a:rPr lang="en-US" altLang="zh-CN" sz="16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ReLU,LReLU</a:t>
                      </a:r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}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887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Aggregation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enum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{Mean, Max, Sum}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C7BA-A18E-41F7-855F-B9281AA705A6}" type="slidenum">
              <a:rPr lang="zh-CN" altLang="en-US" smtClean="0"/>
              <a:t>9</a:t>
            </a:fld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89865" y="2556473"/>
            <a:ext cx="1582479" cy="2107008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8717355" y="4757232"/>
            <a:ext cx="2636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Fig. A stack connection</a:t>
            </a:r>
            <a:endParaRPr lang="zh-CN" altLang="en-US" dirty="0"/>
          </a:p>
        </p:txBody>
      </p:sp>
      <p:pic>
        <p:nvPicPr>
          <p:cNvPr id="12" name="图片 11" descr="31393938393834313b31393939353234333bcbaed6e9d0ce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 flipH="1">
            <a:off x="676275" y="1279830"/>
            <a:ext cx="243205" cy="243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184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40"/>
    </mc:Choice>
    <mc:Fallback xmlns="">
      <p:transition spd="slow" advTm="3640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8cd757fc-cbc0-4b81-a197-3efddd34f9ec}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007"/>
  <p:tag name="KSO_WM_TAG_VERSION" val="1.0"/>
  <p:tag name="KSO_WM_BEAUTIFY_FLAG" val="#wm#"/>
  <p:tag name="KSO_WM_UNIT_ID" val="diagram160007_5*l_h_i*1_3_1"/>
  <p:tag name="KSO_WM_UNIT_LAYERLEVEL" val="1_1_1"/>
  <p:tag name="KSO_WM_UNIT_HIGHLIGHT" val="0"/>
  <p:tag name="KSO_WM_UNIT_COMPATIBLE" val="0"/>
  <p:tag name="KSO_WM_UNIT_NOCLEAR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FILL_FORE_SCHEMECOLOR_INDEX" val="7"/>
  <p:tag name="KSO_WM_UNIT_FILL_TYPE" val="1"/>
  <p:tag name="KSO_WM_UNIT_SHADOW_SCHEMECOLOR_INDEX" val="5"/>
  <p:tag name="KSO_WM_UNIT_TEXT_FILL_FORE_SCHEMECOLOR_INDEX" val="13"/>
  <p:tag name="KSO_WM_UNIT_TEXT_FILL_TYPE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007"/>
  <p:tag name="KSO_WM_TAG_VERSION" val="1.0"/>
  <p:tag name="KSO_WM_BEAUTIFY_FLAG" val="#wm#"/>
  <p:tag name="KSO_WM_UNIT_ID" val="diagram160007_5*l_h_i*1_3_2"/>
  <p:tag name="KSO_WM_UNIT_LAYERLEVEL" val="1_1_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2"/>
  <p:tag name="KSO_WM_UNIT_FILL_FORE_SCHEMECOLOR_INDEX" val="7"/>
  <p:tag name="KSO_WM_UNIT_FILL_TYPE" val="1"/>
  <p:tag name="KSO_WM_UNIT_SHADOW_SCHEMECOLOR_INDEX" val="14"/>
  <p:tag name="KSO_WM_UNIT_TEXT_FILL_FORE_SCHEMECOLOR_INDEX" val="2"/>
  <p:tag name="KSO_WM_UNIT_TEXT_FILL_TYPE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007"/>
  <p:tag name="KSO_WM_TAG_VERSION" val="1.0"/>
  <p:tag name="KSO_WM_BEAUTIFY_FLAG" val="#wm#"/>
  <p:tag name="KSO_WM_UNIT_ID" val="diagram160007_5*l_h_i*1_3_3"/>
  <p:tag name="KSO_WM_UNIT_LAYERLEVEL" val="1_1_1"/>
  <p:tag name="KSO_WM_UNIT_HIGHLIGHT" val="0"/>
  <p:tag name="KSO_WM_UNIT_COMPATIBLE" val="0"/>
  <p:tag name="KSO_WM_UNIT_ISCONTENTSTITLE" val="0"/>
  <p:tag name="KSO_WM_UNIT_NOCLEAR" val="0"/>
  <p:tag name="KSO_WM_UNIT_DIAGRAM_ISNUMVISUAL" val="0"/>
  <p:tag name="KSO_WM_UNIT_DIAGRAM_ISREFERUNIT" val="0"/>
  <p:tag name="KSO_WM_DIAGRAM_GROUP_CODE" val="l1-1"/>
  <p:tag name="KSO_WM_UNIT_TYPE" val="l_h_i"/>
  <p:tag name="KSO_WM_UNIT_INDEX" val="1_3_3"/>
  <p:tag name="KSO_WM_UNIT_LINE_FORE_SCHEMECOLOR_INDEX" val="14"/>
  <p:tag name="KSO_WM_UNIT_LINE_FILL_TYPE" val="2"/>
  <p:tag name="KSO_WM_UNIT_TEXT_FILL_FORE_SCHEMECOLOR_INDEX" val="14"/>
  <p:tag name="KSO_WM_UNIT_TEXT_FILL_TYPE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160007_5*l_h_f*1_3_1"/>
  <p:tag name="KSO_WM_TEMPLATE_CATEGORY" val="diagram"/>
  <p:tag name="KSO_WM_TEMPLATE_INDEX" val="160007"/>
  <p:tag name="KSO_WM_UNIT_LAYERLEVEL" val="1_1_1"/>
  <p:tag name="KSO_WM_TAG_VERSION" val="1.0"/>
  <p:tag name="KSO_WM_BEAUTIFY_FLAG" val="#wm#"/>
  <p:tag name="KSO_WM_UNIT_NOCLEAR" val="0"/>
  <p:tag name="KSO_WM_DIAGRAM_GROUP_CODE" val="l1-1"/>
  <p:tag name="KSO_WM_UNIT_TYPE" val="l_h_f"/>
  <p:tag name="KSO_WM_UNIT_INDEX" val="1_3_1"/>
  <p:tag name="KSO_WM_UNIT_PRESET_TEXT" val="单击此处添加文本具体内容"/>
  <p:tag name="KSO_WM_UNIT_TEXT_FILL_FORE_SCHEMECOLOR_INDEX" val="13"/>
  <p:tag name="KSO_WM_UNIT_TEXT_FILL_TYPE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25029548-08ad-40e5-98b6-095307435de1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007"/>
  <p:tag name="KSO_WM_TAG_VERSION" val="1.0"/>
  <p:tag name="KSO_WM_BEAUTIFY_FLAG" val="#wm#"/>
  <p:tag name="KSO_WM_UNIT_ID" val="diagram160007_5*l_h_i*1_1_1"/>
  <p:tag name="KSO_WM_UNIT_LAYERLEVEL" val="1_1_1"/>
  <p:tag name="KSO_WM_UNIT_HIGHLIGHT" val="0"/>
  <p:tag name="KSO_WM_UNIT_COMPATIBLE" val="0"/>
  <p:tag name="KSO_WM_UNIT_NOCLEAR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FILL_FORE_SCHEMECOLOR_INDEX" val="5"/>
  <p:tag name="KSO_WM_UNIT_FILL_TYPE" val="1"/>
  <p:tag name="KSO_WM_UNIT_SHADOW_SCHEMECOLOR_INDEX" val="5"/>
  <p:tag name="KSO_WM_UNIT_TEXT_FILL_FORE_SCHEMECOLOR_INDEX" val="13"/>
  <p:tag name="KSO_WM_UNIT_TEXT_FILL_TYPE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160007_5*l_h_f*1_1_1"/>
  <p:tag name="KSO_WM_TEMPLATE_CATEGORY" val="diagram"/>
  <p:tag name="KSO_WM_TEMPLATE_INDEX" val="160007"/>
  <p:tag name="KSO_WM_UNIT_LAYERLEVEL" val="1_1_1"/>
  <p:tag name="KSO_WM_TAG_VERSION" val="1.0"/>
  <p:tag name="KSO_WM_BEAUTIFY_FLAG" val="#wm#"/>
  <p:tag name="KSO_WM_UNIT_NOCLEAR" val="0"/>
  <p:tag name="KSO_WM_DIAGRAM_GROUP_CODE" val="l1-1"/>
  <p:tag name="KSO_WM_UNIT_TYPE" val="l_h_f"/>
  <p:tag name="KSO_WM_UNIT_INDEX" val="1_1_1"/>
  <p:tag name="KSO_WM_UNIT_PRESET_TEXT" val="单击此处添加文本具体内容"/>
  <p:tag name="KSO_WM_UNIT_TEXT_FILL_FORE_SCHEMECOLOR_INDEX" val="13"/>
  <p:tag name="KSO_WM_UNIT_TEXT_FILL_TYPE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007"/>
  <p:tag name="KSO_WM_TAG_VERSION" val="1.0"/>
  <p:tag name="KSO_WM_BEAUTIFY_FLAG" val="#wm#"/>
  <p:tag name="KSO_WM_UNIT_ID" val="diagram160007_5*l_h_i*1_1_2"/>
  <p:tag name="KSO_WM_UNIT_LAYERLEVEL" val="1_1_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FILL_FORE_SCHEMECOLOR_INDEX" val="5"/>
  <p:tag name="KSO_WM_UNIT_FILL_TYPE" val="1"/>
  <p:tag name="KSO_WM_UNIT_SHADOW_SCHEMECOLOR_INDEX" val="14"/>
  <p:tag name="KSO_WM_UNIT_TEXT_FILL_FORE_SCHEMECOLOR_INDEX" val="2"/>
  <p:tag name="KSO_WM_UNIT_TEXT_FILL_TYPE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007"/>
  <p:tag name="KSO_WM_TAG_VERSION" val="1.0"/>
  <p:tag name="KSO_WM_BEAUTIFY_FLAG" val="#wm#"/>
  <p:tag name="KSO_WM_UNIT_ID" val="diagram160007_5*l_h_i*1_1_3"/>
  <p:tag name="KSO_WM_UNIT_LAYERLEVEL" val="1_1_1"/>
  <p:tag name="KSO_WM_UNIT_HIGHLIGHT" val="0"/>
  <p:tag name="KSO_WM_UNIT_COMPATIBLE" val="0"/>
  <p:tag name="KSO_WM_UNIT_ISCONTENTSTITLE" val="0"/>
  <p:tag name="KSO_WM_UNIT_NOCLEAR" val="0"/>
  <p:tag name="KSO_WM_UNIT_DIAGRAM_ISNUMVISUAL" val="0"/>
  <p:tag name="KSO_WM_UNIT_DIAGRAM_ISREFERUNIT" val="0"/>
  <p:tag name="KSO_WM_DIAGRAM_GROUP_CODE" val="l1-1"/>
  <p:tag name="KSO_WM_UNIT_TYPE" val="l_h_i"/>
  <p:tag name="KSO_WM_UNIT_INDEX" val="1_1_3"/>
  <p:tag name="KSO_WM_UNIT_LINE_FORE_SCHEMECOLOR_INDEX" val="14"/>
  <p:tag name="KSO_WM_UNIT_LINE_FILL_TYPE" val="2"/>
  <p:tag name="KSO_WM_UNIT_TEXT_FILL_FORE_SCHEMECOLOR_INDEX" val="14"/>
  <p:tag name="KSO_WM_UNIT_TEXT_FILL_TYPE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007"/>
  <p:tag name="KSO_WM_TAG_VERSION" val="1.0"/>
  <p:tag name="KSO_WM_BEAUTIFY_FLAG" val="#wm#"/>
  <p:tag name="KSO_WM_UNIT_ID" val="diagram160007_5*l_h_i*1_2_2"/>
  <p:tag name="KSO_WM_UNIT_LAYERLEVEL" val="1_1_1"/>
  <p:tag name="KSO_WM_UNIT_HIGHLIGHT" val="0"/>
  <p:tag name="KSO_WM_UNIT_COMPATIBLE" val="0"/>
  <p:tag name="KSO_WM_UNIT_NOCLEAR" val="0"/>
  <p:tag name="KSO_WM_UNIT_DIAGRAM_ISNUMVISUAL" val="0"/>
  <p:tag name="KSO_WM_UNIT_DIAGRAM_ISREFERUNIT" val="0"/>
  <p:tag name="KSO_WM_DIAGRAM_GROUP_CODE" val="l1-1"/>
  <p:tag name="KSO_WM_UNIT_TYPE" val="l_h_i"/>
  <p:tag name="KSO_WM_UNIT_INDEX" val="1_2_2"/>
  <p:tag name="KSO_WM_UNIT_FILL_FORE_SCHEMECOLOR_INDEX" val="6"/>
  <p:tag name="KSO_WM_UNIT_FILL_TYPE" val="1"/>
  <p:tag name="KSO_WM_UNIT_SHADOW_SCHEMECOLOR_INDEX" val="5"/>
  <p:tag name="KSO_WM_UNIT_TEXT_FILL_FORE_SCHEMECOLOR_INDEX" val="13"/>
  <p:tag name="KSO_WM_UNIT_TEXT_FILL_TYPE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007"/>
  <p:tag name="KSO_WM_TAG_VERSION" val="1.0"/>
  <p:tag name="KSO_WM_BEAUTIFY_FLAG" val="#wm#"/>
  <p:tag name="KSO_WM_UNIT_ID" val="diagram160007_5*l_h_i*1_2_3"/>
  <p:tag name="KSO_WM_UNIT_LAYERLEVEL" val="1_1_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3"/>
  <p:tag name="KSO_WM_UNIT_FILL_FORE_SCHEMECOLOR_INDEX" val="6"/>
  <p:tag name="KSO_WM_UNIT_FILL_TYPE" val="1"/>
  <p:tag name="KSO_WM_UNIT_SHADOW_SCHEMECOLOR_INDEX" val="14"/>
  <p:tag name="KSO_WM_UNIT_TEXT_FILL_FORE_SCHEMECOLOR_INDEX" val="2"/>
  <p:tag name="KSO_WM_UNIT_TEXT_FILL_TYPE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007"/>
  <p:tag name="KSO_WM_TAG_VERSION" val="1.0"/>
  <p:tag name="KSO_WM_BEAUTIFY_FLAG" val="#wm#"/>
  <p:tag name="KSO_WM_UNIT_ID" val="diagram160007_5*l_h_i*1_2_1"/>
  <p:tag name="KSO_WM_UNIT_LAYERLEVEL" val="1_1_1"/>
  <p:tag name="KSO_WM_UNIT_HIGHLIGHT" val="0"/>
  <p:tag name="KSO_WM_UNIT_COMPATIBLE" val="0"/>
  <p:tag name="KSO_WM_UNIT_ISCONTENTSTITLE" val="0"/>
  <p:tag name="KSO_WM_UNIT_NOCLEAR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LINE_FORE_SCHEMECOLOR_INDEX" val="14"/>
  <p:tag name="KSO_WM_UNIT_LINE_FILL_TYPE" val="2"/>
  <p:tag name="KSO_WM_UNIT_TEXT_FILL_FORE_SCHEMECOLOR_INDEX" val="14"/>
  <p:tag name="KSO_WM_UNIT_TEXT_FILL_TYPE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160007_5*l_h_f*1_2_1"/>
  <p:tag name="KSO_WM_TEMPLATE_CATEGORY" val="diagram"/>
  <p:tag name="KSO_WM_TEMPLATE_INDEX" val="160007"/>
  <p:tag name="KSO_WM_UNIT_LAYERLEVEL" val="1_1_1"/>
  <p:tag name="KSO_WM_TAG_VERSION" val="1.0"/>
  <p:tag name="KSO_WM_BEAUTIFY_FLAG" val="#wm#"/>
  <p:tag name="KSO_WM_UNIT_NOCLEAR" val="0"/>
  <p:tag name="KSO_WM_DIAGRAM_GROUP_CODE" val="l1-1"/>
  <p:tag name="KSO_WM_UNIT_TYPE" val="l_h_f"/>
  <p:tag name="KSO_WM_UNIT_INDEX" val="1_2_1"/>
  <p:tag name="KSO_WM_UNIT_PRESET_TEXT" val="单击此处添加文本具体内容"/>
  <p:tag name="KSO_WM_UNIT_TEXT_FILL_FORE_SCHEMECOLOR_INDEX" val="13"/>
  <p:tag name="KSO_WM_UNIT_TEXT_FILL_TYPE" val="1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6450</TotalTime>
  <Words>1152</Words>
  <Application>Microsoft Office PowerPoint</Application>
  <PresentationFormat>宽屏</PresentationFormat>
  <Paragraphs>307</Paragraphs>
  <Slides>24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2" baseType="lpstr">
      <vt:lpstr>等线</vt:lpstr>
      <vt:lpstr>等线 Light</vt:lpstr>
      <vt:lpstr>黑体</vt:lpstr>
      <vt:lpstr>微软雅黑</vt:lpstr>
      <vt:lpstr>Arial</vt:lpstr>
      <vt:lpstr>Cambria Math</vt:lpstr>
      <vt:lpstr>Wingdings</vt:lpstr>
      <vt:lpstr>Office 主题​​</vt:lpstr>
      <vt:lpstr>PowerPoint 演示文稿</vt:lpstr>
      <vt:lpstr>PowerPoint 演示文稿</vt:lpstr>
      <vt:lpstr>PowerPoint 演示文稿</vt:lpstr>
      <vt:lpstr>Background</vt:lpstr>
      <vt:lpstr>PowerPoint 演示文稿</vt:lpstr>
      <vt:lpstr>Related Work Reference</vt:lpstr>
      <vt:lpstr>Related Work</vt:lpstr>
      <vt:lpstr>PowerPoint 演示文稿</vt:lpstr>
      <vt:lpstr>Software Design Space</vt:lpstr>
      <vt:lpstr>Hardware Design Space</vt:lpstr>
      <vt:lpstr>Decision Variables</vt:lpstr>
      <vt:lpstr>Constraints</vt:lpstr>
      <vt:lpstr>Constraints-Accuracy</vt:lpstr>
      <vt:lpstr>Constraints-Accuracy</vt:lpstr>
      <vt:lpstr>Constraints-Accuracy</vt:lpstr>
      <vt:lpstr>本周工作</vt:lpstr>
      <vt:lpstr>Data for Constant Values</vt:lpstr>
      <vt:lpstr>Data for Constant Values</vt:lpstr>
      <vt:lpstr>Data for Constant Values</vt:lpstr>
      <vt:lpstr>Data for Constant Values</vt:lpstr>
      <vt:lpstr>Constraints</vt:lpstr>
      <vt:lpstr>Objective Function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</dc:creator>
  <cp:lastModifiedBy>刘 琼</cp:lastModifiedBy>
  <cp:revision>1825</cp:revision>
  <dcterms:created xsi:type="dcterms:W3CDTF">2021-09-01T13:58:00Z</dcterms:created>
  <dcterms:modified xsi:type="dcterms:W3CDTF">2022-03-26T15:52:12Z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  <property fmtid="{D5CDD505-2E9C-101B-9397-08002B2CF9AE}" pid="3" name="ICV">
    <vt:lpwstr>0E4FADD3348E4D598CC99EE216DB0780</vt:lpwstr>
  </property>
</Properties>
</file>