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352" r:id="rId3"/>
    <p:sldId id="353" r:id="rId4"/>
    <p:sldId id="288" r:id="rId5"/>
    <p:sldId id="368" r:id="rId6"/>
    <p:sldId id="355" r:id="rId7"/>
    <p:sldId id="302" r:id="rId8"/>
    <p:sldId id="356" r:id="rId9"/>
    <p:sldId id="357" r:id="rId10"/>
    <p:sldId id="358" r:id="rId11"/>
    <p:sldId id="360" r:id="rId12"/>
    <p:sldId id="363" r:id="rId13"/>
    <p:sldId id="359" r:id="rId14"/>
    <p:sldId id="369" r:id="rId15"/>
    <p:sldId id="366" r:id="rId16"/>
    <p:sldId id="364" r:id="rId17"/>
    <p:sldId id="370" r:id="rId18"/>
    <p:sldId id="367" r:id="rId19"/>
    <p:sldId id="361" r:id="rId20"/>
    <p:sldId id="354" r:id="rId21"/>
    <p:sldId id="32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7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7C4"/>
    <a:srgbClr val="8B7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59"/>
      </p:cViewPr>
      <p:guideLst>
        <p:guide orient="horz" pos="2208"/>
        <p:guide pos="37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73A26-202E-431B-AD76-A5F023416F0D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7CF85-4F38-48BB-A3FC-AE9D69FE5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87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7CF85-4F38-48BB-A3FC-AE9D69FE51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08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868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591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98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02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95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054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86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77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661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751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15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14B7-EFA4-4552-9A35-108FC461037B}" type="datetime1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F473-7D85-46E5-818E-5B009CB9D0E2}" type="datetime1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3159-4E25-4F06-B17A-E551EA2A014F}" type="datetime1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850" y="323561"/>
            <a:ext cx="10515600" cy="54003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28600" y="1126840"/>
            <a:ext cx="11125200" cy="5050127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9F82-50BF-416A-84C5-BEBB50BB99AF}" type="datetime1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Parallelogram 13"/>
          <p:cNvSpPr/>
          <p:nvPr userDrawn="1"/>
        </p:nvSpPr>
        <p:spPr>
          <a:xfrm>
            <a:off x="3175" y="195263"/>
            <a:ext cx="574675" cy="668337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-1" fmla="*/ 0 w 2222628"/>
              <a:gd name="connsiteY0-2" fmla="*/ 964353 h 964353"/>
              <a:gd name="connsiteX1-3" fmla="*/ 19729 w 2222628"/>
              <a:gd name="connsiteY1-4" fmla="*/ 0 h 964353"/>
              <a:gd name="connsiteX2-5" fmla="*/ 2222628 w 2222628"/>
              <a:gd name="connsiteY2-6" fmla="*/ 0 h 964353"/>
              <a:gd name="connsiteX3-7" fmla="*/ 1717124 w 2222628"/>
              <a:gd name="connsiteY3-8" fmla="*/ 964353 h 964353"/>
              <a:gd name="connsiteX4-9" fmla="*/ 0 w 2222628"/>
              <a:gd name="connsiteY4-10" fmla="*/ 964353 h 964353"/>
              <a:gd name="connsiteX0-11" fmla="*/ 0 w 2222628"/>
              <a:gd name="connsiteY0-12" fmla="*/ 964353 h 964353"/>
              <a:gd name="connsiteX1-13" fmla="*/ 679 w 2222628"/>
              <a:gd name="connsiteY1-14" fmla="*/ 0 h 964353"/>
              <a:gd name="connsiteX2-15" fmla="*/ 2222628 w 2222628"/>
              <a:gd name="connsiteY2-16" fmla="*/ 0 h 964353"/>
              <a:gd name="connsiteX3-17" fmla="*/ 1717124 w 2222628"/>
              <a:gd name="connsiteY3-18" fmla="*/ 964353 h 964353"/>
              <a:gd name="connsiteX4-19" fmla="*/ 0 w 2222628"/>
              <a:gd name="connsiteY4-20" fmla="*/ 964353 h 964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05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352" tIns="36177" rIns="72352" bIns="36177" anchor="ctr"/>
          <a:lstStyle/>
          <a:p>
            <a:pPr algn="ctr" defTabSz="908685">
              <a:defRPr/>
            </a:pPr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C476-6102-4371-9CDB-C438C8C363FD}" type="datetime1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462B-42B2-454F-A088-DB5E8117633F}" type="datetime1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C360-3D03-4AEF-8660-10EB205FCE15}" type="datetime1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2E6C-0097-4171-A137-E6260F915C38}" type="datetime1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4A2B-517A-41F3-86E1-CC0FE98B087F}" type="datetime1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A481-D110-4405-8D29-7F4C8B8C5605}" type="datetime1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4D7F-A3B6-4CE8-9A1A-A86D617CC5CF}" type="datetime1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9469A-CC65-4820-8272-D84B923EF7A4}" type="datetime1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blp.org/pid/297/5593.html" TargetMode="External"/><Relationship Id="rId3" Type="http://schemas.openxmlformats.org/officeDocument/2006/relationships/image" Target="../media/image6.svg"/><Relationship Id="rId7" Type="http://schemas.openxmlformats.org/officeDocument/2006/relationships/hyperlink" Target="https://dblp.org/pid/06/11190.html" TargetMode="External"/><Relationship Id="rId12" Type="http://schemas.openxmlformats.org/officeDocument/2006/relationships/hyperlink" Target="https://dblp.org/db/journals/corr/corr2107.html#abs-2107-0870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lp.org/pid/271/6794.html" TargetMode="External"/><Relationship Id="rId11" Type="http://schemas.openxmlformats.org/officeDocument/2006/relationships/hyperlink" Target="https://dblp.org/pid/72/8314-1.html" TargetMode="External"/><Relationship Id="rId5" Type="http://schemas.openxmlformats.org/officeDocument/2006/relationships/hyperlink" Target="https://dblp.org/pid/131/5131.html" TargetMode="External"/><Relationship Id="rId10" Type="http://schemas.openxmlformats.org/officeDocument/2006/relationships/hyperlink" Target="https://dblp.org/pid/66/190-9.html" TargetMode="External"/><Relationship Id="rId4" Type="http://schemas.openxmlformats.org/officeDocument/2006/relationships/hyperlink" Target="https://dblp.org/pid/19/4852.html" TargetMode="External"/><Relationship Id="rId9" Type="http://schemas.openxmlformats.org/officeDocument/2006/relationships/hyperlink" Target="https://dblp.org/pid/99/6797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5.png"/><Relationship Id="rId2" Type="http://schemas.openxmlformats.org/officeDocument/2006/relationships/tags" Target="../tags/tag3.xml"/><Relationship Id="rId16" Type="http://schemas.openxmlformats.org/officeDocument/2006/relationships/image" Target="../media/image4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1.svg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80687"/>
            <a:ext cx="12192000" cy="24159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2537" y="1680742"/>
            <a:ext cx="97451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and Hardware Co-Optimization of GNN</a:t>
            </a:r>
            <a:endParaRPr lang="zh-CN" altLang="en-US" sz="5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9897" y="345829"/>
            <a:ext cx="10547075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汇报类型：组会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620060"/>
              </p:ext>
            </p:extLst>
          </p:nvPr>
        </p:nvGraphicFramePr>
        <p:xfrm>
          <a:off x="2822713" y="4238545"/>
          <a:ext cx="8490447" cy="2072640"/>
        </p:xfrm>
        <a:graphic>
          <a:graphicData uri="http://schemas.openxmlformats.org/drawingml/2006/table">
            <a:tbl>
              <a:tblPr firstRow="1" bandRow="1"/>
              <a:tblGrid>
                <a:gridCol w="25181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72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汇报人：</a:t>
                      </a:r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刘洁琼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单位：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华南理工大学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联系方式：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jqiongLiu@163.com</a:t>
                      </a:r>
                      <a:endParaRPr lang="zh-CN" altLang="en-US" sz="2400" b="1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735" y="16510"/>
            <a:ext cx="1532890" cy="1466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1"/>
    </mc:Choice>
    <mc:Fallback xmlns="">
      <p:transition spd="slow" advTm="1231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Assumption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specialized device for GNN inference, using IMC (In Memory Computing)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Hardware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Design Space: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Number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of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PEs in PE array: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</a:rPr>
                          <m:t>PE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PE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∈[8, 24]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Each PE has a Quantization rate q (related to computing time) 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∈{8,16, 32}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is the number of PEs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Number of tile per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CIM(Computing in Memory) type: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𝑆𝑅𝐴𝑀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𝑅𝑒𝑅𝐴𝑀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is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CIM type</a:t>
                </a: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Buffer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size of per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b</a:t>
                </a:r>
              </a:p>
              <a:p>
                <a:pPr lvl="1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Hardware topology: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vertex 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edge set (physical link)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Hardware Design Space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279830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2214091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2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GNN Network Structure</a:t>
                </a: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GNN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网络中共有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层结构，对每一层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，可选择</a:t>
                </a:r>
                <a14:m>
                  <m:oMath xmlns:m="http://schemas.openxmlformats.org/officeDocument/2006/math">
                    <m:r>
                      <a:rPr lang="zh-CN" altLang="en-US" sz="2900" i="1" dirty="0">
                        <a:latin typeface="Cambria Math" panose="02040503050406030204" pitchFamily="18" charset="0"/>
                      </a:rPr>
                      <m:t>操作类型</m:t>
                    </m:r>
                    <m:r>
                      <a:rPr lang="en-US" altLang="zh-CN" sz="29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9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𝐴𝐶𝑇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𝐴𝐺𝐺</m:t>
                        </m:r>
                      </m:e>
                    </m:d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B: Batch Normalization(bool), D: dropout ratio(double)</a:t>
                </a: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ACT: activation(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enum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), AGG: aggregation(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enum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en-US" altLang="zh-CN" sz="29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𝐺𝑛𝑒𝑡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𝐿𝑟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C: inter layer connection, LR: learning rate, O: Optimizer Type</a:t>
                </a:r>
              </a:p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Mapping</a:t>
                </a:r>
                <a:endParaRPr lang="en-US" altLang="zh-CN" sz="3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Divide GNN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into multiple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Assign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𝑃𝐸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x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𝑖𝑗</m:t>
                        </m:r>
                      </m:sub>
                    </m:sSub>
                    <m:r>
                      <a:rPr lang="en-US" altLang="zh-CN" sz="290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+mn-ea"/>
                      </a:rPr>
                      <m:t>:</m:t>
                    </m:r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→</m:t>
                        </m:r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𝑃𝐸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1,     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𝑚𝑎𝑝𝑝𝑖𝑛𝑔</m:t>
                            </m:r>
                          </m:e>
                          <m:e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0,  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𝑛𝑜𝑡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𝑚𝑎𝑝𝑝𝑖𝑛𝑔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Hardware </a:t>
                </a:r>
                <a:endParaRPr lang="en-US" altLang="zh-CN" sz="3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Quantization rate: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𝑏𝑖𝑡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8,16, 32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∈[1,</m:t>
                        </m:r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/>
                    </m:sSub>
                  </m:oMath>
                </a14:m>
                <a:endParaRPr lang="en-US" altLang="zh-CN" sz="26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Hardware topology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the number of </a:t>
                </a:r>
                <a:r>
                  <a:rPr lang="en-US" altLang="zh-CN" sz="2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the number of tile per </a:t>
                </a:r>
                <a:r>
                  <a:rPr lang="en-US" altLang="zh-CN" sz="2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b: </a:t>
                </a:r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buffer size for per </a:t>
                </a:r>
                <a:r>
                  <a:rPr lang="en-US" altLang="zh-CN" sz="26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594" b="-1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Decision Variables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199620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81355" y="2898006"/>
            <a:ext cx="243205" cy="243205"/>
          </a:xfrm>
          <a:prstGeom prst="rect">
            <a:avLst/>
          </a:prstGeom>
        </p:spPr>
      </p:pic>
      <p:pic>
        <p:nvPicPr>
          <p:cNvPr id="8" name="图片 7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4" y="4403749"/>
            <a:ext cx="243205" cy="2432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7259357" y="3874088"/>
            <a:ext cx="3275636" cy="516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8454263" y="3140720"/>
            <a:ext cx="385507" cy="3973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I1</a:t>
            </a:r>
            <a:endParaRPr lang="zh-CN" altLang="en-US" sz="900" b="1" dirty="0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7259357" y="3070955"/>
            <a:ext cx="3275636" cy="5297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9147388" y="3140720"/>
            <a:ext cx="385507" cy="3973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I2</a:t>
            </a:r>
            <a:endParaRPr lang="zh-CN" altLang="en-US" sz="900" b="1" dirty="0"/>
          </a:p>
        </p:txBody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9840514" y="3140720"/>
            <a:ext cx="385507" cy="3973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I3</a:t>
            </a:r>
            <a:endParaRPr lang="zh-CN" altLang="en-US" sz="900" b="1" dirty="0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151010" y="3945502"/>
            <a:ext cx="809826" cy="373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095769" y="3945502"/>
            <a:ext cx="1311901" cy="373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7259357" y="4663815"/>
            <a:ext cx="3252889" cy="1057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8407147" y="3983622"/>
            <a:ext cx="297552" cy="3147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9394800" y="3983622"/>
            <a:ext cx="297552" cy="3147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9842664" y="3983622"/>
            <a:ext cx="297552" cy="3147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193216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715750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252659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760818" y="4775258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282915" y="3105015"/>
            <a:ext cx="114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Network</a:t>
            </a:r>
          </a:p>
          <a:p>
            <a:r>
              <a:rPr lang="en-US" altLang="zh-CN" sz="1200" b="1" dirty="0"/>
              <a:t>Structure</a:t>
            </a:r>
            <a:endParaRPr lang="zh-CN" altLang="en-US" sz="12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7282915" y="3889472"/>
            <a:ext cx="114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Task </a:t>
            </a:r>
          </a:p>
          <a:p>
            <a:r>
              <a:rPr lang="en-US" altLang="zh-CN" sz="1200" b="1" dirty="0" smtClean="0"/>
              <a:t>Division</a:t>
            </a:r>
            <a:endParaRPr lang="zh-CN" altLang="en-US" sz="12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7263443" y="4678409"/>
            <a:ext cx="114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PE Set</a:t>
            </a:r>
            <a:endParaRPr lang="zh-CN" altLang="en-US" sz="1200" b="1" dirty="0"/>
          </a:p>
        </p:txBody>
      </p:sp>
      <p:cxnSp>
        <p:nvCxnSpPr>
          <p:cNvPr id="31" name="直接连接符 30"/>
          <p:cNvCxnSpPr>
            <a:endCxn id="24" idx="0"/>
          </p:cNvCxnSpPr>
          <p:nvPr/>
        </p:nvCxnSpPr>
        <p:spPr>
          <a:xfrm>
            <a:off x="8151010" y="4319052"/>
            <a:ext cx="256137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24" idx="0"/>
          </p:cNvCxnSpPr>
          <p:nvPr/>
        </p:nvCxnSpPr>
        <p:spPr>
          <a:xfrm flipH="1">
            <a:off x="8407147" y="4319052"/>
            <a:ext cx="553692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6" idx="0"/>
          </p:cNvCxnSpPr>
          <p:nvPr/>
        </p:nvCxnSpPr>
        <p:spPr>
          <a:xfrm>
            <a:off x="9182393" y="4319052"/>
            <a:ext cx="284197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26" idx="0"/>
          </p:cNvCxnSpPr>
          <p:nvPr/>
        </p:nvCxnSpPr>
        <p:spPr>
          <a:xfrm flipH="1">
            <a:off x="9466590" y="4319052"/>
            <a:ext cx="722090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4" idx="6"/>
            <a:endCxn id="16" idx="2"/>
          </p:cNvCxnSpPr>
          <p:nvPr/>
        </p:nvCxnSpPr>
        <p:spPr>
          <a:xfrm>
            <a:off x="8839770" y="3339406"/>
            <a:ext cx="307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9538543" y="3335847"/>
            <a:ext cx="307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8894725" y="3235429"/>
            <a:ext cx="132222" cy="289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9587225" y="3218291"/>
            <a:ext cx="132222" cy="289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193215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711092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24" idx="3"/>
            <a:endCxn id="25" idx="1"/>
          </p:cNvCxnSpPr>
          <p:nvPr/>
        </p:nvCxnSpPr>
        <p:spPr>
          <a:xfrm>
            <a:off x="8621077" y="4922003"/>
            <a:ext cx="94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4" idx="2"/>
            <a:endCxn id="39" idx="0"/>
          </p:cNvCxnSpPr>
          <p:nvPr/>
        </p:nvCxnSpPr>
        <p:spPr>
          <a:xfrm flipH="1">
            <a:off x="8407146" y="5084132"/>
            <a:ext cx="1" cy="205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5" idx="2"/>
            <a:endCxn id="40" idx="0"/>
          </p:cNvCxnSpPr>
          <p:nvPr/>
        </p:nvCxnSpPr>
        <p:spPr>
          <a:xfrm flipH="1">
            <a:off x="8925023" y="5084132"/>
            <a:ext cx="4658" cy="205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9" idx="3"/>
            <a:endCxn id="40" idx="1"/>
          </p:cNvCxnSpPr>
          <p:nvPr/>
        </p:nvCxnSpPr>
        <p:spPr>
          <a:xfrm>
            <a:off x="8621076" y="5452182"/>
            <a:ext cx="90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252659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760818" y="529460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26" idx="2"/>
            <a:endCxn id="46" idx="0"/>
          </p:cNvCxnSpPr>
          <p:nvPr/>
        </p:nvCxnSpPr>
        <p:spPr>
          <a:xfrm>
            <a:off x="9466590" y="5084132"/>
            <a:ext cx="508159" cy="210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7" idx="2"/>
            <a:endCxn id="45" idx="0"/>
          </p:cNvCxnSpPr>
          <p:nvPr/>
        </p:nvCxnSpPr>
        <p:spPr>
          <a:xfrm flipH="1">
            <a:off x="9466590" y="5099516"/>
            <a:ext cx="508159" cy="1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193908" y="5849845"/>
            <a:ext cx="35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task division and assignment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51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Area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</m:sSub>
                  </m:oMath>
                </a14:m>
                <a:r>
                  <a:rPr lang="en-US" altLang="zh-CN" sz="2200" i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total tiles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total routers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IO </a:t>
                </a: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interface, accumulation </a:t>
                </a: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unit, global buffer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Accuracy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j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是层数，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Ni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是第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层的神经元个数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是排序向量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是与量化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有关的误差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Power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200" i="1" dirty="0">
                    <a:latin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zh-CN" sz="220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   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</m:sSub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l="-928" t="-3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247746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81355" y="3347182"/>
            <a:ext cx="243205" cy="243205"/>
          </a:xfrm>
          <a:prstGeom prst="rect">
            <a:avLst/>
          </a:prstGeom>
        </p:spPr>
      </p:pic>
      <p:pic>
        <p:nvPicPr>
          <p:cNvPr id="8" name="图片 7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4" y="4772715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4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*Intra-chip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Area</a:t>
                </a: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</a:endParaRPr>
              </a:p>
              <a:p>
                <a:pPr lvl="1"/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Power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b="0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zh-CN" sz="2200" i="1" dirty="0">
                    <a:latin typeface="Cambria Math" panose="02040503050406030204" pitchFamily="18" charset="0"/>
                  </a:rPr>
                  <a:t>    </a:t>
                </a:r>
              </a:p>
            </p:txBody>
          </p:sp>
        </mc:Choice>
        <mc:Fallback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for Constant Values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780188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4" y="3473684"/>
            <a:ext cx="243205" cy="2432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1987" y="950928"/>
            <a:ext cx="2393977" cy="276849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014942" y="3806752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</a:t>
            </a:r>
            <a:r>
              <a:rPr lang="en-US" altLang="zh-CN" dirty="0" err="1" smtClean="0"/>
              <a:t>dsent</a:t>
            </a:r>
            <a:r>
              <a:rPr lang="en-US" altLang="zh-CN" dirty="0" smtClean="0"/>
              <a:t> for routers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3892" y="323561"/>
            <a:ext cx="4566275" cy="299169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569785" y="3361597"/>
            <a:ext cx="439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configuration information for IMC[1]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3616" y="4253479"/>
            <a:ext cx="4892464" cy="147840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253372" y="5809282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cacti for SRAM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3333" y="3866653"/>
            <a:ext cx="3954427" cy="177267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443176" y="5676148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for RRAM[2]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7876" y="6198416"/>
            <a:ext cx="99767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j-lt"/>
              </a:rPr>
              <a:t>[1] A Case for Emerging Memories in DNN Accelerators</a:t>
            </a:r>
          </a:p>
          <a:p>
            <a:r>
              <a:rPr lang="en-US" altLang="zh-CN" sz="1200" dirty="0">
                <a:latin typeface="+mj-lt"/>
              </a:rPr>
              <a:t>[2]A Customized </a:t>
            </a:r>
            <a:r>
              <a:rPr lang="en-US" altLang="zh-CN" sz="1200" dirty="0" err="1">
                <a:latin typeface="+mj-lt"/>
              </a:rPr>
              <a:t>NoC</a:t>
            </a:r>
            <a:r>
              <a:rPr lang="en-US" altLang="zh-CN" sz="1200" dirty="0">
                <a:latin typeface="+mj-lt"/>
              </a:rPr>
              <a:t> Architecture to Enable Highly Localized Computing-On-the-Move DNN Dataflow</a:t>
            </a:r>
            <a:endParaRPr lang="zh-CN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458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77850" y="1260974"/>
            <a:ext cx="10515600" cy="46980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2200" i="1" dirty="0">
              <a:latin typeface="Cambria Math" panose="020405030504060302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200" i="1" dirty="0">
                <a:latin typeface="Cambria Math" panose="02040503050406030204" pitchFamily="18" charset="0"/>
              </a:rPr>
              <a:t>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for Constant Values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247746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4" y="2941242"/>
            <a:ext cx="243205" cy="243205"/>
          </a:xfrm>
          <a:prstGeom prst="rect">
            <a:avLst/>
          </a:prstGeom>
        </p:spPr>
      </p:pic>
      <p:sp>
        <p:nvSpPr>
          <p:cNvPr id="18" name="内容占位符 2"/>
          <p:cNvSpPr txBox="1">
            <a:spLocks/>
          </p:cNvSpPr>
          <p:nvPr/>
        </p:nvSpPr>
        <p:spPr>
          <a:xfrm>
            <a:off x="748664" y="1158731"/>
            <a:ext cx="10515600" cy="469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Inter-chip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200" i="1" dirty="0" smtClean="0">
              <a:latin typeface="Cambria Math" panose="02040503050406030204" pitchFamily="18" charset="0"/>
            </a:endParaRPr>
          </a:p>
          <a:p>
            <a:pPr lvl="1"/>
            <a:endParaRPr lang="en-US" altLang="zh-CN" sz="2200" i="1" dirty="0">
              <a:latin typeface="Cambria Math" panose="020405030504060302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200" i="1" dirty="0">
                <a:latin typeface="Cambria Math" panose="02040503050406030204" pitchFamily="18" charset="0"/>
              </a:rPr>
              <a:t> 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4267" y="1260974"/>
            <a:ext cx="5069183" cy="32091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19479" y="6161459"/>
            <a:ext cx="98565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j-lt"/>
              </a:rPr>
              <a:t>NN-Baton: DNN Workload Orchestration and </a:t>
            </a:r>
            <a:r>
              <a:rPr lang="en-US" altLang="zh-CN" sz="1200" dirty="0" err="1">
                <a:latin typeface="+mj-lt"/>
              </a:rPr>
              <a:t>Chiplet</a:t>
            </a:r>
            <a:r>
              <a:rPr lang="en-US" altLang="zh-CN" sz="1200" dirty="0">
                <a:latin typeface="+mj-lt"/>
              </a:rPr>
              <a:t> Granularity Exploration for Multichip Accelerators</a:t>
            </a:r>
            <a:endParaRPr lang="zh-CN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190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Area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</m:sSub>
                  </m:oMath>
                </a14:m>
                <a:r>
                  <a:rPr lang="en-US" altLang="zh-CN" sz="2200" i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 smtClean="0">
                  <a:latin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168.96∗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7.131∗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altLang="zh-CN" sz="2200" i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5.8∗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Accuracy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∈[1,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是神经元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个数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是排序向量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是与量化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有关的误差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Power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200" i="1" dirty="0">
                    <a:latin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zh-CN" sz="220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   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3.188∗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Cambria Math" panose="02040503050406030204" pitchFamily="18" charset="0"/>
                  </a:rPr>
                  <a:t> (J/s)</a:t>
                </a:r>
                <a:endParaRPr lang="en-US" altLang="zh-CN" sz="2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3" y="1376728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3" y="2773639"/>
            <a:ext cx="243205" cy="243205"/>
          </a:xfrm>
          <a:prstGeom prst="rect">
            <a:avLst/>
          </a:prstGeom>
        </p:spPr>
      </p:pic>
      <p:pic>
        <p:nvPicPr>
          <p:cNvPr id="8" name="图片 7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3" y="4680117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8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1077856" cy="469800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为每一层定义一个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总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误差</a:t>
                </a:r>
                <a:endParaRPr lang="en-US" altLang="zh-CN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∈[1,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是神经元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个数</a:t>
                </a:r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其中是每个神经元的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ranking vector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每个神经元的重要性，通过梯度求得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一个与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quantization q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相关的量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的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计算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*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参考论文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 Going Deeper with Embedded FPGA Platform for Convolutional Neural Network</a:t>
                </a:r>
                <a:r>
                  <a:rPr lang="en-US" altLang="zh-CN" sz="2000" baseline="30000" dirty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</a:rPr>
                  <a:t>[1]</a:t>
                </a:r>
              </a:p>
              <a:p>
                <a:pPr marL="457200" lvl="1" indent="0"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在模型量化中，浮点数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R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可以表示为定点数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Q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R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den>
                    </m:f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               其中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和量化位数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有关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′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)|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的该神经元的权重（使用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64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位浮点表示），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x’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量化后的值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1077856" cy="4698005"/>
              </a:xfrm>
              <a:blipFill rotWithShape="0">
                <a:blip r:embed="rId3"/>
                <a:stretch>
                  <a:fillRect t="-1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Constraints-Accuracy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2" y="1315099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3" y="3383307"/>
            <a:ext cx="243205" cy="2432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7074" y="5499665"/>
            <a:ext cx="10013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[</a:t>
            </a:r>
            <a:r>
              <a:rPr lang="en-US" altLang="zh-CN" sz="1200" dirty="0"/>
              <a:t>1</a:t>
            </a:r>
            <a:r>
              <a:rPr lang="en-US" altLang="zh-CN" sz="1200" dirty="0" smtClean="0"/>
              <a:t>] </a:t>
            </a:r>
            <a:r>
              <a:rPr lang="en-US" altLang="zh-CN" sz="1200" dirty="0" err="1" smtClean="0"/>
              <a:t>Jiantao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Qiu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Jie</a:t>
            </a:r>
            <a:r>
              <a:rPr lang="en-US" altLang="zh-CN" sz="1200" dirty="0"/>
              <a:t> Wang, Song Yao, </a:t>
            </a:r>
            <a:r>
              <a:rPr lang="en-US" altLang="zh-CN" sz="1200" dirty="0" err="1"/>
              <a:t>Kaiyuan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Guo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Boxun</a:t>
            </a:r>
            <a:r>
              <a:rPr lang="en-US" altLang="zh-CN" sz="1200" dirty="0"/>
              <a:t> Li, </a:t>
            </a:r>
            <a:r>
              <a:rPr lang="en-US" altLang="zh-CN" sz="1200" dirty="0" err="1"/>
              <a:t>Erjin</a:t>
            </a:r>
            <a:r>
              <a:rPr lang="en-US" altLang="zh-CN" sz="1200" dirty="0"/>
              <a:t> Zhou, Jincheng Yu, </a:t>
            </a:r>
            <a:r>
              <a:rPr lang="en-US" altLang="zh-CN" sz="1200" dirty="0" err="1"/>
              <a:t>Tianqi</a:t>
            </a:r>
            <a:r>
              <a:rPr lang="en-US" altLang="zh-CN" sz="1200" dirty="0"/>
              <a:t> Tang, </a:t>
            </a:r>
            <a:r>
              <a:rPr lang="en-US" altLang="zh-CN" sz="1200" dirty="0" err="1"/>
              <a:t>Ningyi</a:t>
            </a:r>
            <a:r>
              <a:rPr lang="en-US" altLang="zh-CN" sz="1200" dirty="0"/>
              <a:t> Xu, Sen Song, Yu Wang, and </a:t>
            </a:r>
            <a:r>
              <a:rPr lang="en-US" altLang="zh-CN" sz="1200" dirty="0" err="1"/>
              <a:t>Huazhong</a:t>
            </a:r>
            <a:r>
              <a:rPr lang="en-US" altLang="zh-CN" sz="1200" dirty="0"/>
              <a:t> Yang. 2016. Going Deeper with Embedded FPGA Platform for Convolutional Neural Network. Association for Computing Machinery, New York, NY, USA, 26–35. </a:t>
            </a: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7310" y="3865772"/>
            <a:ext cx="1976859" cy="139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7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77850" y="1260974"/>
            <a:ext cx="11077856" cy="4698005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>
                <a:latin typeface="Cambria Math" panose="02040503050406030204" pitchFamily="18" charset="0"/>
                <a:ea typeface="微软雅黑" panose="020B0503020204020204" pitchFamily="34" charset="-122"/>
              </a:rPr>
              <a:t>Network pruning factor</a:t>
            </a:r>
            <a:endParaRPr lang="en-US" altLang="zh-CN" i="1" dirty="0" smtClean="0"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Constraints-Accuracy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2" y="1315099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3" y="3383307"/>
            <a:ext cx="243205" cy="2432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7074" y="5499665"/>
            <a:ext cx="10013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[</a:t>
            </a:r>
            <a:r>
              <a:rPr lang="en-US" altLang="zh-CN" sz="1200" dirty="0"/>
              <a:t>1</a:t>
            </a:r>
            <a:r>
              <a:rPr lang="en-US" altLang="zh-CN" sz="1200" dirty="0" smtClean="0"/>
              <a:t>] </a:t>
            </a:r>
            <a:r>
              <a:rPr lang="en-US" altLang="zh-CN" sz="1200" dirty="0" err="1" smtClean="0"/>
              <a:t>Jiantao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Qiu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Jie</a:t>
            </a:r>
            <a:r>
              <a:rPr lang="en-US" altLang="zh-CN" sz="1200" dirty="0"/>
              <a:t> Wang, Song Yao, </a:t>
            </a:r>
            <a:r>
              <a:rPr lang="en-US" altLang="zh-CN" sz="1200" dirty="0" err="1"/>
              <a:t>Kaiyuan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Guo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Boxun</a:t>
            </a:r>
            <a:r>
              <a:rPr lang="en-US" altLang="zh-CN" sz="1200" dirty="0"/>
              <a:t> Li, </a:t>
            </a:r>
            <a:r>
              <a:rPr lang="en-US" altLang="zh-CN" sz="1200" dirty="0" err="1"/>
              <a:t>Erjin</a:t>
            </a:r>
            <a:r>
              <a:rPr lang="en-US" altLang="zh-CN" sz="1200" dirty="0"/>
              <a:t> Zhou, Jincheng Yu, </a:t>
            </a:r>
            <a:r>
              <a:rPr lang="en-US" altLang="zh-CN" sz="1200" dirty="0" err="1"/>
              <a:t>Tianqi</a:t>
            </a:r>
            <a:r>
              <a:rPr lang="en-US" altLang="zh-CN" sz="1200" dirty="0"/>
              <a:t> Tang, </a:t>
            </a:r>
            <a:r>
              <a:rPr lang="en-US" altLang="zh-CN" sz="1200" dirty="0" err="1"/>
              <a:t>Ningyi</a:t>
            </a:r>
            <a:r>
              <a:rPr lang="en-US" altLang="zh-CN" sz="1200" dirty="0"/>
              <a:t> Xu, Sen Song, Yu Wang, and </a:t>
            </a:r>
            <a:r>
              <a:rPr lang="en-US" altLang="zh-CN" sz="1200" dirty="0" err="1"/>
              <a:t>Huazhong</a:t>
            </a:r>
            <a:r>
              <a:rPr lang="en-US" altLang="zh-CN" sz="1200" dirty="0"/>
              <a:t> Yang. 2016. Going Deeper with Embedded FPGA Platform for Convolutional Neural Network. Association for Computing Machinery, New York, NY, USA, 26–35.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569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的计算</m:t>
                      </m:r>
                    </m:oMath>
                  </m:oMathPara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参考论文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en-US" altLang="zh-CN" sz="2000" dirty="0" err="1" smtClean="0"/>
                  <a:t>ApproxANN</a:t>
                </a:r>
                <a:r>
                  <a:rPr lang="en-US" altLang="zh-CN" sz="2000" baseline="30000" dirty="0" smtClean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</a:rPr>
                  <a:t>[1</a:t>
                </a:r>
                <a:r>
                  <a:rPr lang="en-US" altLang="zh-CN" sz="2000" baseline="30000" dirty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</a:rPr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设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sup>
                    </m:sSub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t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预测目标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𝑡𝑎𝑟𝑔𝑒𝑡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),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𝑧是实际输出，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c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是通道个数 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分类计算每个神经元（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值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1)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输出层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neuron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c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′(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𝑂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(2)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中间层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neuron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′(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实现方式：修改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2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层的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GCN</a:t>
                </a: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Constraints-Accuracy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2" y="1315099"/>
            <a:ext cx="243205" cy="2432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7074" y="5940854"/>
            <a:ext cx="10013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[1] Q</a:t>
            </a:r>
            <a:r>
              <a:rPr lang="en-US" altLang="zh-CN" sz="1200" dirty="0"/>
              <a:t>. Zhang, T. Wang, Y. Tian, F. Yuan and Q. Xu, "</a:t>
            </a:r>
            <a:r>
              <a:rPr lang="en-US" altLang="zh-CN" sz="1200" dirty="0" err="1"/>
              <a:t>ApproxANN</a:t>
            </a:r>
            <a:r>
              <a:rPr lang="en-US" altLang="zh-CN" sz="1200" dirty="0"/>
              <a:t>: An approximate computing framework for artificial neural network," </a:t>
            </a:r>
            <a:r>
              <a:rPr lang="en-US" altLang="zh-CN" sz="1200" i="1" dirty="0"/>
              <a:t>2015 Design, Automation &amp; Test in Europe Conference &amp; Exhibition (DATE)</a:t>
            </a:r>
            <a:r>
              <a:rPr lang="en-US" altLang="zh-CN" sz="1200" dirty="0"/>
              <a:t>, 2015, pp. 701-706.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145" y="803919"/>
            <a:ext cx="3369305" cy="29456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68981" y="3860605"/>
            <a:ext cx="330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</a:t>
            </a:r>
            <a:r>
              <a:rPr lang="zh-CN" altLang="en-US" dirty="0" smtClean="0"/>
              <a:t>神经元传播关系示意图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54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577850" y="119955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𝑎𝑟𝑔</m:t>
                        </m:r>
                      </m:fName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</m:func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. </m:t>
                        </m:r>
                      </m:fName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𝐴𝑐𝑐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CN" dirty="0"/>
                              <m:t>Gnet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ACT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AGG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), 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q</m:t>
                            </m:r>
                          </m:e>
                        </m:d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𝐴𝑐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   解释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生成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任务图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为计算时间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𝑞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两点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之间的权重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为节点之间的传输时间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b/>
                    </m:sSub>
                  </m:oMath>
                </a14:m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求最长路，即图</a:t>
                </a:r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G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的直径为总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时间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zh-CN" altLang="en-US" dirty="0" smtClean="0"/>
                  <a:t>其中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D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为最长路径算法函数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s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是最长路径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P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上的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𝐺𝑛𝑒𝑡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其中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opi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为第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i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层的操作，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C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是层间连接类型，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lr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是学习率，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O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是优化器选择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H = {q, 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Nt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Nc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buf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T}, 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其中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q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quantization rate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，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、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Nc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chiplet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个数和大小，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buf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buffer size, 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是硬件拓扑结构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199555"/>
                <a:ext cx="10515600" cy="4351338"/>
              </a:xfrm>
              <a:prstGeom prst="rect">
                <a:avLst/>
              </a:prstGeom>
              <a:blipFill rotWithShape="0">
                <a:blip r:embed="rId3"/>
                <a:stretch>
                  <a:fillRect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Objective Function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19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247746"/>
            <a:ext cx="243205" cy="243205"/>
          </a:xfrm>
          <a:prstGeom prst="rect">
            <a:avLst/>
          </a:prstGeom>
        </p:spPr>
      </p:pic>
      <p:pic>
        <p:nvPicPr>
          <p:cNvPr id="16" name="图片 15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84297" y="2218289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2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空心弧 4"/>
          <p:cNvSpPr/>
          <p:nvPr/>
        </p:nvSpPr>
        <p:spPr>
          <a:xfrm rot="5400000">
            <a:off x="2181225" y="1711331"/>
            <a:ext cx="3448051" cy="3435351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37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9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53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473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129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849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506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组合 39"/>
          <p:cNvGrpSpPr/>
          <p:nvPr/>
        </p:nvGrpSpPr>
        <p:grpSpPr bwMode="auto">
          <a:xfrm>
            <a:off x="4253057" y="1488281"/>
            <a:ext cx="4859339" cy="693739"/>
            <a:chOff x="736574" y="3188466"/>
            <a:chExt cx="8755769" cy="1338083"/>
          </a:xfrm>
        </p:grpSpPr>
        <p:sp>
          <p:nvSpPr>
            <p:cNvPr id="7" name="圆角矩形 14"/>
            <p:cNvSpPr/>
            <p:nvPr/>
          </p:nvSpPr>
          <p:spPr>
            <a:xfrm flipH="1">
              <a:off x="1019757" y="3307884"/>
              <a:ext cx="8472586" cy="11329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8" name="组合 64"/>
            <p:cNvGrpSpPr/>
            <p:nvPr/>
          </p:nvGrpSpPr>
          <p:grpSpPr bwMode="auto">
            <a:xfrm>
              <a:off x="736574" y="3188466"/>
              <a:ext cx="1338679" cy="1338083"/>
              <a:chOff x="3567744" y="3971974"/>
              <a:chExt cx="1338678" cy="1338084"/>
            </a:xfrm>
          </p:grpSpPr>
          <p:grpSp>
            <p:nvGrpSpPr>
              <p:cNvPr id="11" name="组合 67"/>
              <p:cNvGrpSpPr/>
              <p:nvPr/>
            </p:nvGrpSpPr>
            <p:grpSpPr bwMode="auto">
              <a:xfrm>
                <a:off x="3567744" y="3971974"/>
                <a:ext cx="1338678" cy="1338084"/>
                <a:chOff x="5213600" y="2517129"/>
                <a:chExt cx="2024571" cy="2023672"/>
              </a:xfrm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5252535" y="2526391"/>
                  <a:ext cx="1929401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12" name="椭圆 11"/>
              <p:cNvSpPr/>
              <p:nvPr/>
            </p:nvSpPr>
            <p:spPr>
              <a:xfrm>
                <a:off x="3696464" y="4100577"/>
                <a:ext cx="1081241" cy="108087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9" name="文本框 77"/>
            <p:cNvSpPr txBox="1">
              <a:spLocks noChangeArrowheads="1"/>
            </p:cNvSpPr>
            <p:nvPr/>
          </p:nvSpPr>
          <p:spPr bwMode="auto">
            <a:xfrm>
              <a:off x="958714" y="3352640"/>
              <a:ext cx="878819" cy="1009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0" name="TextBox 72"/>
            <p:cNvSpPr txBox="1"/>
            <p:nvPr/>
          </p:nvSpPr>
          <p:spPr>
            <a:xfrm>
              <a:off x="2673088" y="3384432"/>
              <a:ext cx="5492019" cy="10091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Background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40"/>
          <p:cNvGrpSpPr/>
          <p:nvPr/>
        </p:nvGrpSpPr>
        <p:grpSpPr bwMode="auto">
          <a:xfrm>
            <a:off x="5163982" y="2464596"/>
            <a:ext cx="4859337" cy="693739"/>
            <a:chOff x="736575" y="3188469"/>
            <a:chExt cx="8755767" cy="1338084"/>
          </a:xfrm>
        </p:grpSpPr>
        <p:sp>
          <p:nvSpPr>
            <p:cNvPr id="16" name="圆角矩形 25"/>
            <p:cNvSpPr/>
            <p:nvPr/>
          </p:nvSpPr>
          <p:spPr>
            <a:xfrm flipH="1">
              <a:off x="1019756" y="3307887"/>
              <a:ext cx="8472586" cy="113293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17" name="组合 56"/>
            <p:cNvGrpSpPr/>
            <p:nvPr/>
          </p:nvGrpSpPr>
          <p:grpSpPr bwMode="auto"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20" name="组合 59"/>
              <p:cNvGrpSpPr/>
              <p:nvPr/>
            </p:nvGrpSpPr>
            <p:grpSpPr bwMode="auto"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5261185" y="2563437"/>
                  <a:ext cx="1929402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21" name="椭圆 20"/>
              <p:cNvSpPr/>
              <p:nvPr/>
            </p:nvSpPr>
            <p:spPr>
              <a:xfrm>
                <a:off x="3696463" y="4100577"/>
                <a:ext cx="1081242" cy="108087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18" name="文本框 77"/>
            <p:cNvSpPr txBox="1">
              <a:spLocks noChangeArrowheads="1"/>
            </p:cNvSpPr>
            <p:nvPr/>
          </p:nvSpPr>
          <p:spPr bwMode="auto">
            <a:xfrm>
              <a:off x="971364" y="3300201"/>
              <a:ext cx="878822" cy="100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9" name="TextBox 72"/>
            <p:cNvSpPr txBox="1"/>
            <p:nvPr/>
          </p:nvSpPr>
          <p:spPr>
            <a:xfrm>
              <a:off x="2195393" y="3402807"/>
              <a:ext cx="6827841" cy="10067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Related Work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4" name="组合 41"/>
          <p:cNvGrpSpPr/>
          <p:nvPr/>
        </p:nvGrpSpPr>
        <p:grpSpPr bwMode="auto">
          <a:xfrm>
            <a:off x="5157913" y="3593875"/>
            <a:ext cx="5048252" cy="692151"/>
            <a:chOff x="736575" y="3188469"/>
            <a:chExt cx="8755768" cy="1338084"/>
          </a:xfrm>
        </p:grpSpPr>
        <p:sp>
          <p:nvSpPr>
            <p:cNvPr id="25" name="圆角矩形 43"/>
            <p:cNvSpPr/>
            <p:nvPr/>
          </p:nvSpPr>
          <p:spPr>
            <a:xfrm flipH="1">
              <a:off x="1020175" y="3308161"/>
              <a:ext cx="8472168" cy="11324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26" name="组合 48"/>
            <p:cNvGrpSpPr/>
            <p:nvPr/>
          </p:nvGrpSpPr>
          <p:grpSpPr bwMode="auto">
            <a:xfrm>
              <a:off x="736575" y="3188469"/>
              <a:ext cx="1338145" cy="1338084"/>
              <a:chOff x="3567745" y="3971974"/>
              <a:chExt cx="1338145" cy="1338084"/>
            </a:xfrm>
          </p:grpSpPr>
          <p:grpSp>
            <p:nvGrpSpPr>
              <p:cNvPr id="29" name="组合 51"/>
              <p:cNvGrpSpPr/>
              <p:nvPr/>
            </p:nvGrpSpPr>
            <p:grpSpPr bwMode="auto">
              <a:xfrm>
                <a:off x="3567745" y="3971974"/>
                <a:ext cx="1338145" cy="1338084"/>
                <a:chOff x="5213600" y="2517129"/>
                <a:chExt cx="2023764" cy="2023672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5213600" y="2517129"/>
                  <a:ext cx="202376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5259407" y="2563543"/>
                  <a:ext cx="1932153" cy="19308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30" name="椭圆 29"/>
              <p:cNvSpPr/>
              <p:nvPr/>
            </p:nvSpPr>
            <p:spPr>
              <a:xfrm>
                <a:off x="3694401" y="4097804"/>
                <a:ext cx="1084833" cy="108642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27" name="文本框 77"/>
            <p:cNvSpPr txBox="1">
              <a:spLocks noChangeArrowheads="1"/>
            </p:cNvSpPr>
            <p:nvPr/>
          </p:nvSpPr>
          <p:spPr bwMode="auto">
            <a:xfrm>
              <a:off x="972506" y="3418647"/>
              <a:ext cx="878816" cy="101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28" name="TextBox 72"/>
            <p:cNvSpPr txBox="1"/>
            <p:nvPr/>
          </p:nvSpPr>
          <p:spPr>
            <a:xfrm>
              <a:off x="1997625" y="3412507"/>
              <a:ext cx="6979834" cy="10115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Problem Definition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42"/>
          <p:cNvGrpSpPr/>
          <p:nvPr/>
        </p:nvGrpSpPr>
        <p:grpSpPr bwMode="auto">
          <a:xfrm>
            <a:off x="2735263" y="2282832"/>
            <a:ext cx="2189163" cy="2051051"/>
            <a:chOff x="907313" y="1636536"/>
            <a:chExt cx="1864487" cy="1870428"/>
          </a:xfrm>
        </p:grpSpPr>
        <p:grpSp>
          <p:nvGrpSpPr>
            <p:cNvPr id="34" name="组合 43"/>
            <p:cNvGrpSpPr/>
            <p:nvPr/>
          </p:nvGrpSpPr>
          <p:grpSpPr>
            <a:xfrm flipH="1">
              <a:off x="907313" y="1636536"/>
              <a:ext cx="1864487" cy="187042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同心圆 5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37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09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75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47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12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84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506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37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09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75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47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12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84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506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/>
              </a:p>
            </p:txBody>
          </p:sp>
        </p:grpSp>
        <p:sp>
          <p:nvSpPr>
            <p:cNvPr id="35" name="TextBox 53"/>
            <p:cNvSpPr txBox="1">
              <a:spLocks noChangeArrowheads="1"/>
            </p:cNvSpPr>
            <p:nvPr/>
          </p:nvSpPr>
          <p:spPr bwMode="auto">
            <a:xfrm>
              <a:off x="1177349" y="2281822"/>
              <a:ext cx="1296144" cy="645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录</a:t>
              </a:r>
            </a:p>
          </p:txBody>
        </p:sp>
      </p:grpSp>
      <p:grpSp>
        <p:nvGrpSpPr>
          <p:cNvPr id="38" name="组合 40"/>
          <p:cNvGrpSpPr/>
          <p:nvPr/>
        </p:nvGrpSpPr>
        <p:grpSpPr bwMode="auto">
          <a:xfrm>
            <a:off x="4253064" y="4704093"/>
            <a:ext cx="4859337" cy="693739"/>
            <a:chOff x="736575" y="3188469"/>
            <a:chExt cx="8755767" cy="1338084"/>
          </a:xfrm>
        </p:grpSpPr>
        <p:sp>
          <p:nvSpPr>
            <p:cNvPr id="39" name="圆角矩形 25"/>
            <p:cNvSpPr/>
            <p:nvPr/>
          </p:nvSpPr>
          <p:spPr>
            <a:xfrm flipH="1">
              <a:off x="1019756" y="3307887"/>
              <a:ext cx="8472586" cy="113293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40" name="组合 56"/>
            <p:cNvGrpSpPr/>
            <p:nvPr/>
          </p:nvGrpSpPr>
          <p:grpSpPr bwMode="auto"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43" name="组合 59"/>
              <p:cNvGrpSpPr/>
              <p:nvPr/>
            </p:nvGrpSpPr>
            <p:grpSpPr bwMode="auto"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45" name="椭圆 44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5261185" y="2563437"/>
                  <a:ext cx="1929402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44" name="椭圆 43"/>
              <p:cNvSpPr/>
              <p:nvPr/>
            </p:nvSpPr>
            <p:spPr>
              <a:xfrm>
                <a:off x="3696463" y="4092003"/>
                <a:ext cx="1081242" cy="108087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>
                  <a:ln>
                    <a:solidFill>
                      <a:sysClr val="windowText" lastClr="000000"/>
                    </a:solidFill>
                  </a:ln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1" name="文本框 77"/>
            <p:cNvSpPr txBox="1">
              <a:spLocks noChangeArrowheads="1"/>
            </p:cNvSpPr>
            <p:nvPr/>
          </p:nvSpPr>
          <p:spPr bwMode="auto">
            <a:xfrm>
              <a:off x="961066" y="3344294"/>
              <a:ext cx="878822" cy="100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42" name="TextBox 72"/>
            <p:cNvSpPr txBox="1"/>
            <p:nvPr/>
          </p:nvSpPr>
          <p:spPr>
            <a:xfrm>
              <a:off x="1875017" y="3402807"/>
              <a:ext cx="6827841" cy="1009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4297" y="555089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PS：问题</a:t>
            </a:r>
          </a:p>
          <a:p>
            <a:r>
              <a:rPr lang="zh-CN" altLang="en-US" dirty="0"/>
              <a:t>1. 关于任务图的生成方式</a:t>
            </a:r>
          </a:p>
          <a:p>
            <a:r>
              <a:rPr lang="zh-CN" altLang="en-US" dirty="0"/>
              <a:t>2. 关于搜索算法：遗传算法，RL，其他启发式搜索算法</a:t>
            </a:r>
          </a:p>
        </p:txBody>
      </p:sp>
    </p:spTree>
    <p:extLst>
      <p:ext uri="{BB962C8B-B14F-4D97-AF65-F5344CB8AC3E}">
        <p14:creationId xmlns:p14="http://schemas.microsoft.com/office/powerpoint/2010/main" val="12168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497" y="1908692"/>
            <a:ext cx="12192000" cy="24159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73367" y="1908706"/>
            <a:ext cx="9745120" cy="22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30000"/>
              </a:lnSpc>
            </a:pPr>
            <a:r>
              <a:rPr lang="zh-CN" altLang="en-US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  <a:p>
            <a:pPr algn="ctr" fontAlgn="auto">
              <a:lnSpc>
                <a:spcPct val="130000"/>
              </a:lnSpc>
            </a:pPr>
            <a:r>
              <a:rPr lang="zh-CN" altLang="en-US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敬请批评指正！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1"/>
    </mc:Choice>
    <mc:Fallback xmlns="">
      <p:transition spd="slow" advTm="1231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636838"/>
            <a:ext cx="12192000" cy="1538287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en-US" altLang="zh-CN" sz="66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kumimoji="0" lang="zh-CN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479425" y="2420938"/>
            <a:ext cx="2406650" cy="1916112"/>
          </a:xfrm>
          <a:prstGeom prst="parallelogram">
            <a:avLst>
              <a:gd name="adj" fmla="val 50196"/>
            </a:avLst>
          </a:prstGeom>
          <a:solidFill>
            <a:srgbClr val="4BACC6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8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587375" y="2495718"/>
            <a:ext cx="11372883" cy="1931212"/>
          </a:xfrm>
          <a:custGeom>
            <a:avLst/>
            <a:gdLst>
              <a:gd name="connsiteX0" fmla="*/ 0 w 7243168"/>
              <a:gd name="connsiteY0" fmla="*/ 0 h 2116800"/>
              <a:gd name="connsiteX1" fmla="*/ 7243168 w 7243168"/>
              <a:gd name="connsiteY1" fmla="*/ 0 h 2116800"/>
              <a:gd name="connsiteX2" fmla="*/ 7243168 w 7243168"/>
              <a:gd name="connsiteY2" fmla="*/ 2116800 h 2116800"/>
              <a:gd name="connsiteX3" fmla="*/ 0 w 7243168"/>
              <a:gd name="connsiteY3" fmla="*/ 2116800 h 2116800"/>
              <a:gd name="connsiteX4" fmla="*/ 0 w 7243168"/>
              <a:gd name="connsiteY4" fmla="*/ 0 h 21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2116800">
                <a:moveTo>
                  <a:pt x="0" y="0"/>
                </a:moveTo>
                <a:lnTo>
                  <a:pt x="7243168" y="0"/>
                </a:lnTo>
                <a:lnTo>
                  <a:pt x="7243168" y="2116800"/>
                </a:lnTo>
                <a:lnTo>
                  <a:pt x="0" y="2116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2150" tIns="666496" rIns="562150" bIns="142240" numCol="1" spcCol="1270" anchor="t" anchorCtr="0">
            <a:no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find both GNN architectures with highest accuracy and hardware design with guaranteed performance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(accuracy &amp;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efficiency)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375" y="271491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Background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73685" y="884022"/>
            <a:ext cx="11372883" cy="1822450"/>
          </a:xfrm>
          <a:custGeom>
            <a:avLst/>
            <a:gdLst>
              <a:gd name="connsiteX0" fmla="*/ 0 w 7243168"/>
              <a:gd name="connsiteY0" fmla="*/ 0 h 2116800"/>
              <a:gd name="connsiteX1" fmla="*/ 7243168 w 7243168"/>
              <a:gd name="connsiteY1" fmla="*/ 0 h 2116800"/>
              <a:gd name="connsiteX2" fmla="*/ 7243168 w 7243168"/>
              <a:gd name="connsiteY2" fmla="*/ 2116800 h 2116800"/>
              <a:gd name="connsiteX3" fmla="*/ 0 w 7243168"/>
              <a:gd name="connsiteY3" fmla="*/ 2116800 h 2116800"/>
              <a:gd name="connsiteX4" fmla="*/ 0 w 7243168"/>
              <a:gd name="connsiteY4" fmla="*/ 0 h 21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2116800">
                <a:moveTo>
                  <a:pt x="0" y="0"/>
                </a:moveTo>
                <a:lnTo>
                  <a:pt x="7243168" y="0"/>
                </a:lnTo>
                <a:lnTo>
                  <a:pt x="7243168" y="2116800"/>
                </a:lnTo>
                <a:lnTo>
                  <a:pt x="0" y="2116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2150" tIns="666496" rIns="562150" bIns="142240" numCol="1" spcCol="1270" anchor="t" anchorCtr="0">
            <a:noAutofit/>
          </a:bodyPr>
          <a:lstStyle/>
          <a:p>
            <a:pPr indent="0" fontAlgn="auto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computational cost of GNN: 19G FLOPs on Reddit </a:t>
            </a:r>
            <a:r>
              <a:rPr lang="en-US" altLang="zh-CN" sz="2400" dirty="0"/>
              <a:t>dataset</a:t>
            </a:r>
            <a:r>
              <a:rPr lang="en-US" altLang="zh-CN" sz="2400" baseline="30000" dirty="0"/>
              <a:t>[1</a:t>
            </a:r>
            <a:r>
              <a:rPr lang="en-US" altLang="zh-CN" sz="2400" baseline="30000" dirty="0" smtClean="0"/>
              <a:t>]</a:t>
            </a:r>
          </a:p>
          <a:p>
            <a:pPr indent="0" fontAlgn="auto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The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success of CNN co-optimization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657225" y="961707"/>
            <a:ext cx="2412499" cy="600075"/>
          </a:xfrm>
          <a:custGeom>
            <a:avLst/>
            <a:gdLst>
              <a:gd name="connsiteX0" fmla="*/ 0 w 5070217"/>
              <a:gd name="connsiteY0" fmla="*/ 101833 h 610983"/>
              <a:gd name="connsiteX1" fmla="*/ 101833 w 5070217"/>
              <a:gd name="connsiteY1" fmla="*/ 0 h 610983"/>
              <a:gd name="connsiteX2" fmla="*/ 4968384 w 5070217"/>
              <a:gd name="connsiteY2" fmla="*/ 0 h 610983"/>
              <a:gd name="connsiteX3" fmla="*/ 5070217 w 5070217"/>
              <a:gd name="connsiteY3" fmla="*/ 101833 h 610983"/>
              <a:gd name="connsiteX4" fmla="*/ 5070217 w 5070217"/>
              <a:gd name="connsiteY4" fmla="*/ 509150 h 610983"/>
              <a:gd name="connsiteX5" fmla="*/ 4968384 w 5070217"/>
              <a:gd name="connsiteY5" fmla="*/ 610983 h 610983"/>
              <a:gd name="connsiteX6" fmla="*/ 101833 w 5070217"/>
              <a:gd name="connsiteY6" fmla="*/ 610983 h 610983"/>
              <a:gd name="connsiteX7" fmla="*/ 0 w 5070217"/>
              <a:gd name="connsiteY7" fmla="*/ 509150 h 610983"/>
              <a:gd name="connsiteX8" fmla="*/ 0 w 5070217"/>
              <a:gd name="connsiteY8" fmla="*/ 101833 h 610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10983">
                <a:moveTo>
                  <a:pt x="0" y="101833"/>
                </a:moveTo>
                <a:cubicBezTo>
                  <a:pt x="0" y="45592"/>
                  <a:pt x="45592" y="0"/>
                  <a:pt x="101833" y="0"/>
                </a:cubicBezTo>
                <a:lnTo>
                  <a:pt x="4968384" y="0"/>
                </a:lnTo>
                <a:cubicBezTo>
                  <a:pt x="5024625" y="0"/>
                  <a:pt x="5070217" y="45592"/>
                  <a:pt x="5070217" y="101833"/>
                </a:cubicBezTo>
                <a:lnTo>
                  <a:pt x="5070217" y="509150"/>
                </a:lnTo>
                <a:cubicBezTo>
                  <a:pt x="5070217" y="565391"/>
                  <a:pt x="5024625" y="610983"/>
                  <a:pt x="4968384" y="610983"/>
                </a:cubicBezTo>
                <a:lnTo>
                  <a:pt x="101833" y="610983"/>
                </a:lnTo>
                <a:cubicBezTo>
                  <a:pt x="45592" y="610983"/>
                  <a:pt x="0" y="565391"/>
                  <a:pt x="0" y="509150"/>
                </a:cubicBezTo>
                <a:lnTo>
                  <a:pt x="0" y="101833"/>
                </a:lnTo>
                <a:close/>
              </a:path>
            </a:pathLst>
          </a:custGeom>
          <a:solidFill>
            <a:srgbClr val="2C4C72"/>
          </a:solidFill>
          <a:ln w="254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0416" tIns="29826" rIns="250416" bIns="2982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273685" y="4649180"/>
            <a:ext cx="10038715" cy="1669455"/>
          </a:xfrm>
          <a:custGeom>
            <a:avLst/>
            <a:gdLst>
              <a:gd name="connsiteX0" fmla="*/ 0 w 7243168"/>
              <a:gd name="connsiteY0" fmla="*/ 0 h 1764000"/>
              <a:gd name="connsiteX1" fmla="*/ 7243168 w 7243168"/>
              <a:gd name="connsiteY1" fmla="*/ 0 h 1764000"/>
              <a:gd name="connsiteX2" fmla="*/ 7243168 w 7243168"/>
              <a:gd name="connsiteY2" fmla="*/ 1764000 h 1764000"/>
              <a:gd name="connsiteX3" fmla="*/ 0 w 7243168"/>
              <a:gd name="connsiteY3" fmla="*/ 1764000 h 1764000"/>
              <a:gd name="connsiteX4" fmla="*/ 0 w 7243168"/>
              <a:gd name="connsiteY4" fmla="*/ 0 h 17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1764000">
                <a:moveTo>
                  <a:pt x="0" y="0"/>
                </a:moveTo>
                <a:lnTo>
                  <a:pt x="7243168" y="0"/>
                </a:lnTo>
                <a:lnTo>
                  <a:pt x="7243168" y="1764000"/>
                </a:lnTo>
                <a:lnTo>
                  <a:pt x="0" y="1764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3">
              <a:hueOff val="2710599"/>
              <a:satOff val="100000"/>
              <a:lumOff val="-14704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1600" tIns="0" rIns="562150" bIns="0" numCol="1" spcCol="1270" anchor="t" anchorCtr="0">
            <a:no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Large search space</a:t>
            </a:r>
          </a:p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Co-optimization strategy for DNN is not suitable for GNN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FLOP efficiency of GNNs is 35% lower than </a:t>
            </a:r>
            <a:r>
              <a:rPr lang="en-US" altLang="zh-CN" sz="2000" dirty="0"/>
              <a:t>VGG</a:t>
            </a:r>
            <a:r>
              <a:rPr lang="en-US" altLang="zh-CN" sz="2000" baseline="30000" dirty="0"/>
              <a:t>[2]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57224" y="2553201"/>
            <a:ext cx="2412499" cy="538624"/>
          </a:xfrm>
          <a:custGeom>
            <a:avLst/>
            <a:gdLst>
              <a:gd name="connsiteX0" fmla="*/ 0 w 5070217"/>
              <a:gd name="connsiteY0" fmla="*/ 101655 h 609916"/>
              <a:gd name="connsiteX1" fmla="*/ 101655 w 5070217"/>
              <a:gd name="connsiteY1" fmla="*/ 0 h 609916"/>
              <a:gd name="connsiteX2" fmla="*/ 4968562 w 5070217"/>
              <a:gd name="connsiteY2" fmla="*/ 0 h 609916"/>
              <a:gd name="connsiteX3" fmla="*/ 5070217 w 5070217"/>
              <a:gd name="connsiteY3" fmla="*/ 101655 h 609916"/>
              <a:gd name="connsiteX4" fmla="*/ 5070217 w 5070217"/>
              <a:gd name="connsiteY4" fmla="*/ 508261 h 609916"/>
              <a:gd name="connsiteX5" fmla="*/ 4968562 w 5070217"/>
              <a:gd name="connsiteY5" fmla="*/ 609916 h 609916"/>
              <a:gd name="connsiteX6" fmla="*/ 101655 w 5070217"/>
              <a:gd name="connsiteY6" fmla="*/ 609916 h 609916"/>
              <a:gd name="connsiteX7" fmla="*/ 0 w 5070217"/>
              <a:gd name="connsiteY7" fmla="*/ 508261 h 609916"/>
              <a:gd name="connsiteX8" fmla="*/ 0 w 5070217"/>
              <a:gd name="connsiteY8" fmla="*/ 101655 h 60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09916">
                <a:moveTo>
                  <a:pt x="0" y="101655"/>
                </a:moveTo>
                <a:cubicBezTo>
                  <a:pt x="0" y="45512"/>
                  <a:pt x="45512" y="0"/>
                  <a:pt x="101655" y="0"/>
                </a:cubicBezTo>
                <a:lnTo>
                  <a:pt x="4968562" y="0"/>
                </a:lnTo>
                <a:cubicBezTo>
                  <a:pt x="5024705" y="0"/>
                  <a:pt x="5070217" y="45512"/>
                  <a:pt x="5070217" y="101655"/>
                </a:cubicBezTo>
                <a:lnTo>
                  <a:pt x="5070217" y="508261"/>
                </a:lnTo>
                <a:cubicBezTo>
                  <a:pt x="5070217" y="564404"/>
                  <a:pt x="5024705" y="609916"/>
                  <a:pt x="4968562" y="609916"/>
                </a:cubicBezTo>
                <a:lnTo>
                  <a:pt x="101655" y="609916"/>
                </a:lnTo>
                <a:cubicBezTo>
                  <a:pt x="45512" y="609916"/>
                  <a:pt x="0" y="564404"/>
                  <a:pt x="0" y="508261"/>
                </a:cubicBezTo>
                <a:lnTo>
                  <a:pt x="0" y="1016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2710599"/>
              <a:satOff val="100000"/>
              <a:lumOff val="-147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16" tIns="29774" rIns="221416" bIns="29774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57225" y="1769110"/>
            <a:ext cx="243205" cy="243205"/>
          </a:xfrm>
          <a:prstGeom prst="rect">
            <a:avLst/>
          </a:prstGeom>
        </p:spPr>
      </p:pic>
      <p:pic>
        <p:nvPicPr>
          <p:cNvPr id="11" name="图片 10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68020" y="4820285"/>
            <a:ext cx="243205" cy="243205"/>
          </a:xfrm>
          <a:prstGeom prst="rect">
            <a:avLst/>
          </a:prstGeom>
        </p:spPr>
      </p:pic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68020" y="5275580"/>
            <a:ext cx="243205" cy="243205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657223" y="4044616"/>
            <a:ext cx="2412500" cy="563579"/>
          </a:xfrm>
          <a:custGeom>
            <a:avLst/>
            <a:gdLst>
              <a:gd name="connsiteX0" fmla="*/ 0 w 5070217"/>
              <a:gd name="connsiteY0" fmla="*/ 101655 h 609916"/>
              <a:gd name="connsiteX1" fmla="*/ 101655 w 5070217"/>
              <a:gd name="connsiteY1" fmla="*/ 0 h 609916"/>
              <a:gd name="connsiteX2" fmla="*/ 4968562 w 5070217"/>
              <a:gd name="connsiteY2" fmla="*/ 0 h 609916"/>
              <a:gd name="connsiteX3" fmla="*/ 5070217 w 5070217"/>
              <a:gd name="connsiteY3" fmla="*/ 101655 h 609916"/>
              <a:gd name="connsiteX4" fmla="*/ 5070217 w 5070217"/>
              <a:gd name="connsiteY4" fmla="*/ 508261 h 609916"/>
              <a:gd name="connsiteX5" fmla="*/ 4968562 w 5070217"/>
              <a:gd name="connsiteY5" fmla="*/ 609916 h 609916"/>
              <a:gd name="connsiteX6" fmla="*/ 101655 w 5070217"/>
              <a:gd name="connsiteY6" fmla="*/ 609916 h 609916"/>
              <a:gd name="connsiteX7" fmla="*/ 0 w 5070217"/>
              <a:gd name="connsiteY7" fmla="*/ 508261 h 609916"/>
              <a:gd name="connsiteX8" fmla="*/ 0 w 5070217"/>
              <a:gd name="connsiteY8" fmla="*/ 101655 h 60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09916">
                <a:moveTo>
                  <a:pt x="0" y="101655"/>
                </a:moveTo>
                <a:cubicBezTo>
                  <a:pt x="0" y="45512"/>
                  <a:pt x="45512" y="0"/>
                  <a:pt x="101655" y="0"/>
                </a:cubicBezTo>
                <a:lnTo>
                  <a:pt x="4968562" y="0"/>
                </a:lnTo>
                <a:cubicBezTo>
                  <a:pt x="5024705" y="0"/>
                  <a:pt x="5070217" y="45512"/>
                  <a:pt x="5070217" y="101655"/>
                </a:cubicBezTo>
                <a:lnTo>
                  <a:pt x="5070217" y="508261"/>
                </a:lnTo>
                <a:cubicBezTo>
                  <a:pt x="5070217" y="564404"/>
                  <a:pt x="5024705" y="609916"/>
                  <a:pt x="4968562" y="609916"/>
                </a:cubicBezTo>
                <a:lnTo>
                  <a:pt x="101655" y="609916"/>
                </a:lnTo>
                <a:cubicBezTo>
                  <a:pt x="45512" y="609916"/>
                  <a:pt x="0" y="564404"/>
                  <a:pt x="0" y="508261"/>
                </a:cubicBezTo>
                <a:lnTo>
                  <a:pt x="0" y="1016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2710599"/>
              <a:satOff val="100000"/>
              <a:lumOff val="-147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16" tIns="29774" rIns="221416" bIns="29774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Challenges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57225" y="2226310"/>
            <a:ext cx="243205" cy="243205"/>
          </a:xfrm>
          <a:prstGeom prst="rect">
            <a:avLst/>
          </a:prstGeom>
        </p:spPr>
      </p:pic>
      <p:pic>
        <p:nvPicPr>
          <p:cNvPr id="21" name="图片 20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94116" y="3269062"/>
            <a:ext cx="243205" cy="24320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719516" y="6011818"/>
            <a:ext cx="1124006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ym typeface="+mn-ea"/>
              </a:rPr>
              <a:t>[1] </a:t>
            </a:r>
            <a:r>
              <a:rPr lang="zh-CN" altLang="en-US" sz="1100" dirty="0">
                <a:sym typeface="+mn-ea"/>
              </a:rPr>
              <a:t>Zhang Y ,  You H ,  Fu Y , et al. G-CoS: GNN-Accelerator Co-Search Towards Both Better Accuracy and Efficiency[J].  2021</a:t>
            </a:r>
            <a:r>
              <a:rPr lang="zh-CN" altLang="en-US" sz="1100" dirty="0" smtClean="0">
                <a:sym typeface="+mn-ea"/>
              </a:rPr>
              <a:t>.</a:t>
            </a:r>
            <a:endParaRPr lang="en-US" altLang="zh-CN" sz="1100" dirty="0" smtClean="0">
              <a:sym typeface="+mn-ea"/>
            </a:endParaRPr>
          </a:p>
          <a:p>
            <a:r>
              <a:rPr lang="en-US" altLang="zh-CN" sz="1100" dirty="0">
                <a:sym typeface="+mn-ea"/>
              </a:rPr>
              <a:t>[2] </a:t>
            </a:r>
            <a:r>
              <a:rPr lang="en-US" altLang="zh-CN" sz="1100" dirty="0" err="1">
                <a:hlinkClick r:id="rId4"/>
              </a:rPr>
              <a:t>Zhihui</a:t>
            </a:r>
            <a:r>
              <a:rPr lang="en-US" altLang="zh-CN" sz="1100" dirty="0">
                <a:hlinkClick r:id="rId4"/>
              </a:rPr>
              <a:t> Zhang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5"/>
              </a:rPr>
              <a:t>Jingwen</a:t>
            </a:r>
            <a:r>
              <a:rPr lang="en-US" altLang="zh-CN" sz="1100" dirty="0">
                <a:hlinkClick r:id="rId5"/>
              </a:rPr>
              <a:t> </a:t>
            </a:r>
            <a:r>
              <a:rPr lang="en-US" altLang="zh-CN" sz="1100" dirty="0" err="1">
                <a:hlinkClick r:id="rId5"/>
              </a:rPr>
              <a:t>Leng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6"/>
              </a:rPr>
              <a:t>Shuwen</a:t>
            </a:r>
            <a:r>
              <a:rPr lang="en-US" altLang="zh-CN" sz="1100" dirty="0">
                <a:hlinkClick r:id="rId6"/>
              </a:rPr>
              <a:t> Lu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7"/>
              </a:rPr>
              <a:t>Youshan</a:t>
            </a:r>
            <a:r>
              <a:rPr lang="en-US" altLang="zh-CN" sz="1100" dirty="0">
                <a:hlinkClick r:id="rId7"/>
              </a:rPr>
              <a:t> Miao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8"/>
              </a:rPr>
              <a:t>Yijia</a:t>
            </a:r>
            <a:r>
              <a:rPr lang="en-US" altLang="zh-CN" sz="1100" dirty="0">
                <a:hlinkClick r:id="rId8"/>
              </a:rPr>
              <a:t> </a:t>
            </a:r>
            <a:r>
              <a:rPr lang="en-US" altLang="zh-CN" sz="1100" dirty="0" err="1">
                <a:hlinkClick r:id="rId8"/>
              </a:rPr>
              <a:t>Diao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9"/>
              </a:rPr>
              <a:t>Minyi</a:t>
            </a:r>
            <a:r>
              <a:rPr lang="en-US" altLang="zh-CN" sz="1100" dirty="0">
                <a:hlinkClick r:id="rId9"/>
              </a:rPr>
              <a:t> </a:t>
            </a:r>
            <a:r>
              <a:rPr lang="en-US" altLang="zh-CN" sz="1100" dirty="0" err="1">
                <a:hlinkClick r:id="rId9"/>
              </a:rPr>
              <a:t>Guo</a:t>
            </a:r>
            <a:r>
              <a:rPr lang="en-US" altLang="zh-CN" sz="1100" dirty="0"/>
              <a:t>, </a:t>
            </a:r>
            <a:r>
              <a:rPr lang="en-US" altLang="zh-CN" sz="1100" dirty="0">
                <a:hlinkClick r:id="rId10"/>
              </a:rPr>
              <a:t>Chao Li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11"/>
              </a:rPr>
              <a:t>Yuhao</a:t>
            </a:r>
            <a:r>
              <a:rPr lang="en-US" altLang="zh-CN" sz="1100" dirty="0">
                <a:hlinkClick r:id="rId11"/>
              </a:rPr>
              <a:t> Zhu</a:t>
            </a:r>
            <a:r>
              <a:rPr lang="en-US" altLang="zh-CN" sz="1100" dirty="0"/>
              <a:t>:</a:t>
            </a:r>
            <a:br>
              <a:rPr lang="en-US" altLang="zh-CN" sz="1100" dirty="0"/>
            </a:br>
            <a:r>
              <a:rPr lang="en-US" altLang="zh-CN" sz="1100" dirty="0"/>
              <a:t>ZIPPER: Exploiting Tile- and Operator-level Parallelism for General and Scalable Graph Neural Network Acceleration. </a:t>
            </a:r>
            <a:r>
              <a:rPr lang="en-US" altLang="zh-CN" sz="1100" dirty="0" err="1">
                <a:hlinkClick r:id="rId12"/>
              </a:rPr>
              <a:t>CoRR</a:t>
            </a:r>
            <a:r>
              <a:rPr lang="en-US" altLang="zh-CN" sz="1100" dirty="0">
                <a:hlinkClick r:id="rId12"/>
              </a:rPr>
              <a:t> abs/2107.08709</a:t>
            </a:r>
            <a:r>
              <a:rPr lang="en-US" altLang="zh-CN" sz="1100" dirty="0"/>
              <a:t> (2021)</a:t>
            </a:r>
            <a:endParaRPr lang="zh-CN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94"/>
    </mc:Choice>
    <mc:Fallback xmlns="">
      <p:transition spd="slow" advTm="2099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636838"/>
            <a:ext cx="12192000" cy="1538287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en-US" altLang="zh-CN" sz="66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kumimoji="0" lang="zh-CN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479425" y="2420938"/>
            <a:ext cx="2406650" cy="1916112"/>
          </a:xfrm>
          <a:prstGeom prst="parallelogram">
            <a:avLst>
              <a:gd name="adj" fmla="val 50196"/>
            </a:avLst>
          </a:prstGeom>
          <a:solidFill>
            <a:srgbClr val="4BACC6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88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67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375" y="271491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Related Work Reference</a:t>
            </a:r>
            <a:endParaRPr lang="zh-CN" altLang="en-US" b="1" dirty="0"/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587375" y="10657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GNN </a:t>
            </a: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inference accelerators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BoostGCN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designed for certain GNN structure, and based on FPGA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G-NAS (GNN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 Architecture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GraphNAS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based on Reinforcement Learning (only latency considered)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EvlovingGCN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based on Evolutionary Algorithm (only latency considered)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Hardware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aware G-NAS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FBNet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high hardware cost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Deepburning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en-US" altLang="zh-CN" sz="2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GNN network architecture not considered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Hardware-Software Co-Optimization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G-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[6]: only considered accuracy as metrics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7375" y="5086464"/>
            <a:ext cx="110048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[1] </a:t>
            </a:r>
            <a:r>
              <a:rPr lang="en-US" altLang="zh-CN" sz="1200" dirty="0">
                <a:latin typeface="+mj-lt"/>
              </a:rPr>
              <a:t>B. Zhang, R. Kannan and V. </a:t>
            </a:r>
            <a:r>
              <a:rPr lang="en-US" altLang="zh-CN" sz="1200" dirty="0" err="1">
                <a:latin typeface="+mj-lt"/>
              </a:rPr>
              <a:t>Prasanna</a:t>
            </a:r>
            <a:r>
              <a:rPr lang="en-US" altLang="zh-CN" sz="1200" dirty="0">
                <a:latin typeface="+mj-lt"/>
              </a:rPr>
              <a:t>, "</a:t>
            </a:r>
            <a:r>
              <a:rPr lang="en-US" altLang="zh-CN" sz="1200" dirty="0" err="1">
                <a:latin typeface="+mj-lt"/>
              </a:rPr>
              <a:t>BoostGCN</a:t>
            </a:r>
            <a:r>
              <a:rPr lang="en-US" altLang="zh-CN" sz="1200" dirty="0">
                <a:latin typeface="+mj-lt"/>
              </a:rPr>
              <a:t>: A Framework for Optimizing GCN Inference on FPGA," </a:t>
            </a:r>
            <a:r>
              <a:rPr lang="en-US" altLang="zh-CN" sz="1200" i="1" dirty="0">
                <a:latin typeface="+mj-lt"/>
              </a:rPr>
              <a:t>2021 IEEE 29th Annual International Symposium on </a:t>
            </a:r>
            <a:r>
              <a:rPr lang="en-US" altLang="zh-CN" sz="1200" i="1" dirty="0" smtClean="0">
                <a:latin typeface="+mj-lt"/>
              </a:rPr>
              <a:t>FCCM</a:t>
            </a:r>
            <a:r>
              <a:rPr lang="en-US" altLang="zh-CN" sz="1200" dirty="0" smtClean="0">
                <a:latin typeface="+mj-lt"/>
              </a:rPr>
              <a:t>, 2021</a:t>
            </a:r>
          </a:p>
          <a:p>
            <a:r>
              <a:rPr lang="zh-CN" altLang="en-US" sz="1200" dirty="0" smtClean="0">
                <a:latin typeface="+mj-lt"/>
                <a:sym typeface="+mn-ea"/>
              </a:rPr>
              <a:t>[2] </a:t>
            </a:r>
            <a:r>
              <a:rPr lang="en-US" altLang="zh-CN" sz="1200" dirty="0">
                <a:latin typeface="+mj-lt"/>
              </a:rPr>
              <a:t>Y. Gao et al., “</a:t>
            </a:r>
            <a:r>
              <a:rPr lang="en-US" altLang="zh-CN" sz="1200" dirty="0" err="1">
                <a:latin typeface="+mj-lt"/>
              </a:rPr>
              <a:t>Graphnas</a:t>
            </a:r>
            <a:r>
              <a:rPr lang="en-US" altLang="zh-CN" sz="1200" dirty="0">
                <a:latin typeface="+mj-lt"/>
              </a:rPr>
              <a:t>: Graph neural architecture search with </a:t>
            </a:r>
            <a:r>
              <a:rPr lang="en-US" altLang="zh-CN" sz="1200" dirty="0" smtClean="0">
                <a:latin typeface="+mj-lt"/>
              </a:rPr>
              <a:t>reinforcement </a:t>
            </a:r>
            <a:r>
              <a:rPr lang="en-US" altLang="zh-CN" sz="1200" dirty="0">
                <a:latin typeface="+mj-lt"/>
              </a:rPr>
              <a:t>learning,” </a:t>
            </a:r>
            <a:r>
              <a:rPr lang="en-US" altLang="zh-CN" sz="1200" dirty="0" err="1">
                <a:latin typeface="+mj-lt"/>
              </a:rPr>
              <a:t>arXiv</a:t>
            </a:r>
            <a:r>
              <a:rPr lang="en-US" altLang="zh-CN" sz="1200" dirty="0">
                <a:latin typeface="+mj-lt"/>
              </a:rPr>
              <a:t> preprint arXiv:1904.09981, 2019</a:t>
            </a:r>
            <a:endParaRPr lang="en-US" altLang="zh-CN" sz="1200" dirty="0" smtClean="0">
              <a:latin typeface="+mj-lt"/>
              <a:sym typeface="+mn-ea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  <a:sym typeface="+mn-ea"/>
              </a:rPr>
              <a:t>[3] </a:t>
            </a:r>
            <a:r>
              <a:rPr lang="en-US" altLang="zh-CN" sz="1200" dirty="0">
                <a:latin typeface="+mj-lt"/>
              </a:rPr>
              <a:t>G. </a:t>
            </a:r>
            <a:r>
              <a:rPr lang="en-US" altLang="zh-CN" sz="1200" dirty="0" err="1">
                <a:latin typeface="+mj-lt"/>
              </a:rPr>
              <a:t>Kyriakides</a:t>
            </a:r>
            <a:r>
              <a:rPr lang="en-US" altLang="zh-CN" sz="1200" dirty="0">
                <a:latin typeface="+mj-lt"/>
              </a:rPr>
              <a:t> and K. </a:t>
            </a:r>
            <a:r>
              <a:rPr lang="en-US" altLang="zh-CN" sz="1200" dirty="0" err="1">
                <a:latin typeface="+mj-lt"/>
              </a:rPr>
              <a:t>Margaritis</a:t>
            </a:r>
            <a:r>
              <a:rPr lang="en-US" altLang="zh-CN" sz="1200" dirty="0">
                <a:latin typeface="+mj-lt"/>
              </a:rPr>
              <a:t>, “Evolving graph convolutional </a:t>
            </a:r>
            <a:r>
              <a:rPr lang="en-US" altLang="zh-CN" sz="1200" dirty="0" smtClean="0">
                <a:latin typeface="+mj-lt"/>
              </a:rPr>
              <a:t>networks </a:t>
            </a:r>
            <a:r>
              <a:rPr lang="en-US" altLang="zh-CN" sz="1200" dirty="0">
                <a:latin typeface="+mj-lt"/>
              </a:rPr>
              <a:t>for neural architecture search,” Neural Computing and </a:t>
            </a:r>
            <a:r>
              <a:rPr lang="en-US" altLang="zh-CN" sz="1200" dirty="0" smtClean="0">
                <a:latin typeface="+mj-lt"/>
              </a:rPr>
              <a:t>Applications</a:t>
            </a:r>
            <a:r>
              <a:rPr lang="en-US" altLang="zh-CN" sz="1200" dirty="0">
                <a:latin typeface="+mj-lt"/>
              </a:rPr>
              <a:t>, 2021</a:t>
            </a:r>
            <a:endParaRPr lang="en-US" altLang="zh-CN" sz="1200" dirty="0" smtClean="0">
              <a:solidFill>
                <a:srgbClr val="333333"/>
              </a:solidFill>
              <a:latin typeface="+mj-lt"/>
              <a:sym typeface="+mn-ea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  <a:sym typeface="+mn-ea"/>
              </a:rPr>
              <a:t>[4] </a:t>
            </a:r>
            <a:r>
              <a:rPr lang="en-US" altLang="zh-CN" sz="1200" dirty="0" err="1">
                <a:latin typeface="+mj-lt"/>
                <a:sym typeface="+mn-ea"/>
              </a:rPr>
              <a:t>B</a:t>
            </a:r>
            <a:r>
              <a:rPr lang="en-US" altLang="zh-CN" sz="1200" dirty="0" err="1" smtClean="0">
                <a:latin typeface="+mj-lt"/>
              </a:rPr>
              <a:t>ichen</a:t>
            </a:r>
            <a:r>
              <a:rPr lang="en-US" altLang="zh-CN" sz="1200" dirty="0" smtClean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Wu et al. 2019. </a:t>
            </a:r>
            <a:r>
              <a:rPr lang="en-US" altLang="zh-CN" sz="1200" dirty="0" err="1">
                <a:latin typeface="+mj-lt"/>
              </a:rPr>
              <a:t>Fbnet</a:t>
            </a:r>
            <a:r>
              <a:rPr lang="en-US" altLang="zh-CN" sz="1200" dirty="0">
                <a:latin typeface="+mj-lt"/>
              </a:rPr>
              <a:t>: Hardware-aware efficient </a:t>
            </a:r>
            <a:r>
              <a:rPr lang="en-US" altLang="zh-CN" sz="1200" dirty="0" err="1">
                <a:latin typeface="+mj-lt"/>
              </a:rPr>
              <a:t>convnet</a:t>
            </a:r>
            <a:r>
              <a:rPr lang="en-US" altLang="zh-CN" sz="1200" dirty="0">
                <a:latin typeface="+mj-lt"/>
              </a:rPr>
              <a:t> design via differentiable neural architecture search. In Proceedings of the IEEE/CVF Conference on Computer Vision and Pattern </a:t>
            </a:r>
            <a:r>
              <a:rPr lang="en-US" altLang="zh-CN" sz="1200" dirty="0" smtClean="0">
                <a:latin typeface="+mj-lt"/>
              </a:rPr>
              <a:t>Recognition</a:t>
            </a:r>
            <a:r>
              <a:rPr lang="en-US" altLang="zh-CN" sz="1200" dirty="0">
                <a:latin typeface="+mj-lt"/>
              </a:rPr>
              <a:t>.</a:t>
            </a:r>
            <a:endParaRPr lang="en-US" altLang="zh-CN" sz="1200" dirty="0" smtClean="0">
              <a:solidFill>
                <a:srgbClr val="333333"/>
              </a:solidFill>
              <a:latin typeface="+mj-lt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[5]</a:t>
            </a:r>
            <a:r>
              <a:rPr lang="en-US" altLang="zh-CN" sz="1200" dirty="0" smtClean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S. Liang et al., “</a:t>
            </a:r>
            <a:r>
              <a:rPr lang="en-US" altLang="zh-CN" sz="1200" dirty="0" err="1">
                <a:latin typeface="+mj-lt"/>
              </a:rPr>
              <a:t>Deepburning-gl</a:t>
            </a:r>
            <a:r>
              <a:rPr lang="en-US" altLang="zh-CN" sz="1200" dirty="0">
                <a:latin typeface="+mj-lt"/>
              </a:rPr>
              <a:t>: an automated framework for generating graph neural network accelerators,” in ICCAD, 2020</a:t>
            </a:r>
            <a:r>
              <a:rPr lang="en-US" altLang="zh-CN" sz="1200" dirty="0" smtClean="0">
                <a:latin typeface="+mj-lt"/>
              </a:rPr>
              <a:t>.</a:t>
            </a:r>
            <a:endParaRPr lang="en-US" altLang="zh-CN" sz="1200" dirty="0" smtClean="0">
              <a:solidFill>
                <a:srgbClr val="333333"/>
              </a:solidFill>
              <a:latin typeface="+mj-lt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[6] Y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. Zhang, H. You, Y. Fu, T. </a:t>
            </a:r>
            <a:r>
              <a:rPr lang="en-US" altLang="zh-CN" sz="1200" dirty="0" err="1">
                <a:solidFill>
                  <a:srgbClr val="333333"/>
                </a:solidFill>
                <a:latin typeface="+mj-lt"/>
              </a:rPr>
              <a:t>Geng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, A. Li and Y. Lin, "G-</a:t>
            </a:r>
            <a:r>
              <a:rPr lang="en-US" altLang="zh-CN" sz="1200" dirty="0" err="1">
                <a:solidFill>
                  <a:srgbClr val="333333"/>
                </a:solidFill>
                <a:latin typeface="+mj-lt"/>
              </a:rPr>
              <a:t>CoS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: GNN-Accelerator Co-Search Towards Both Better Accuracy and Efficiency," </a:t>
            </a:r>
            <a:r>
              <a:rPr lang="en-US" altLang="zh-CN" sz="1200" i="1" dirty="0">
                <a:solidFill>
                  <a:srgbClr val="333333"/>
                </a:solidFill>
                <a:latin typeface="+mj-lt"/>
              </a:rPr>
              <a:t>2021 IEEE/ACM </a:t>
            </a:r>
            <a:r>
              <a:rPr lang="en-US" altLang="zh-CN" sz="1200" i="1" dirty="0" smtClean="0">
                <a:solidFill>
                  <a:srgbClr val="333333"/>
                </a:solidFill>
                <a:latin typeface="+mj-lt"/>
              </a:rPr>
              <a:t>ICCAD</a:t>
            </a:r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, 2021</a:t>
            </a:r>
            <a:endParaRPr lang="zh-CN" altLang="en-US" sz="1100" dirty="0">
              <a:latin typeface="+mj-lt"/>
            </a:endParaRPr>
          </a:p>
        </p:txBody>
      </p:sp>
      <p:pic>
        <p:nvPicPr>
          <p:cNvPr id="27" name="图片 26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57225" y="1140460"/>
            <a:ext cx="243205" cy="243205"/>
          </a:xfrm>
          <a:prstGeom prst="rect">
            <a:avLst/>
          </a:prstGeom>
        </p:spPr>
      </p:pic>
      <p:pic>
        <p:nvPicPr>
          <p:cNvPr id="29" name="图片 28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76275" y="1921510"/>
            <a:ext cx="243205" cy="243205"/>
          </a:xfrm>
          <a:prstGeom prst="rect">
            <a:avLst/>
          </a:prstGeom>
        </p:spPr>
      </p:pic>
      <p:pic>
        <p:nvPicPr>
          <p:cNvPr id="30" name="图片 29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94116" y="3316687"/>
            <a:ext cx="243205" cy="243205"/>
          </a:xfrm>
          <a:prstGeom prst="rect">
            <a:avLst/>
          </a:prstGeom>
        </p:spPr>
      </p:pic>
      <p:pic>
        <p:nvPicPr>
          <p:cNvPr id="31" name="图片 30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57225" y="4468362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6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94"/>
    </mc:Choice>
    <mc:Fallback xmlns="">
      <p:transition spd="slow" advTm="2099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3913" y="233302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6244" y="1732418"/>
            <a:ext cx="99845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specific GNN design instead of the design space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08785" y="3031734"/>
            <a:ext cx="10173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Inefficient search process: 20000 networks-P100 GPUs require 4 days</a:t>
            </a:r>
            <a:r>
              <a:rPr lang="en-US" altLang="zh-CN" sz="2400" baseline="300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[1]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Time performance &amp; Hardware efficiency not considered 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585239" y="324196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Related Work</a:t>
            </a:r>
            <a:endParaRPr lang="zh-CN" altLang="en-US" b="1" dirty="0" smtClean="0"/>
          </a:p>
        </p:txBody>
      </p:sp>
      <p:sp>
        <p:nvSpPr>
          <p:cNvPr id="17" name="圆角矩形 16"/>
          <p:cNvSpPr/>
          <p:nvPr>
            <p:custDataLst>
              <p:tags r:id="rId1"/>
            </p:custDataLst>
          </p:nvPr>
        </p:nvSpPr>
        <p:spPr>
          <a:xfrm>
            <a:off x="1008785" y="971221"/>
            <a:ext cx="5138016" cy="518975"/>
          </a:xfrm>
          <a:prstGeom prst="roundRect">
            <a:avLst>
              <a:gd name="adj" fmla="val 50000"/>
            </a:avLst>
          </a:prstGeom>
          <a:solidFill>
            <a:srgbClr val="1F74A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/>
          </a:bodyPr>
          <a:lstStyle/>
          <a:p>
            <a:pPr>
              <a:lnSpc>
                <a:spcPct val="120000"/>
              </a:lnSpc>
              <a:defRPr/>
            </a:pPr>
            <a:endParaRPr lang="da-DK" altLang="zh-CN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405890" y="1012526"/>
            <a:ext cx="6165850" cy="428625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GNN inference accelerators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>
            <a:off x="616177" y="928818"/>
            <a:ext cx="795832" cy="803600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9758" y="985006"/>
            <a:ext cx="659702" cy="666141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>
            <p:custDataLst>
              <p:tags r:id="rId5"/>
            </p:custDataLst>
          </p:nvPr>
        </p:nvSpPr>
        <p:spPr>
          <a:xfrm>
            <a:off x="1035771" y="2280128"/>
            <a:ext cx="7574828" cy="496997"/>
          </a:xfrm>
          <a:prstGeom prst="roundRect">
            <a:avLst>
              <a:gd name="adj" fmla="val 50000"/>
            </a:avLst>
          </a:prstGeom>
          <a:solidFill>
            <a:srgbClr val="3498DB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/>
          </a:bodyPr>
          <a:lstStyle/>
          <a:p>
            <a:pPr>
              <a:lnSpc>
                <a:spcPct val="120000"/>
              </a:lnSpc>
              <a:defRPr/>
            </a:pPr>
            <a:endParaRPr lang="da-DK" altLang="zh-CN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>
            <p:custDataLst>
              <p:tags r:id="rId6"/>
            </p:custDataLst>
          </p:nvPr>
        </p:nvSpPr>
        <p:spPr>
          <a:xfrm>
            <a:off x="616177" y="2157902"/>
            <a:ext cx="794243" cy="760771"/>
          </a:xfrm>
          <a:prstGeom prst="ellips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3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70791" y="2202713"/>
            <a:ext cx="657079" cy="630639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8"/>
            </p:custDataLst>
          </p:nvPr>
        </p:nvSpPr>
        <p:spPr>
          <a:xfrm>
            <a:off x="1429470" y="2377976"/>
            <a:ext cx="7181129" cy="310929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G-NAS (GNN Network Architecture Search)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9"/>
            </p:custDataLst>
          </p:nvPr>
        </p:nvSpPr>
        <p:spPr>
          <a:xfrm>
            <a:off x="971009" y="3932674"/>
            <a:ext cx="4697635" cy="455812"/>
          </a:xfrm>
          <a:prstGeom prst="roundRect">
            <a:avLst>
              <a:gd name="adj" fmla="val 50000"/>
            </a:avLst>
          </a:prstGeom>
          <a:solidFill>
            <a:srgbClr val="1AA3AA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endParaRPr lang="zh-CN" altLang="en-US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>
            <p:custDataLst>
              <p:tags r:id="rId10"/>
            </p:custDataLst>
          </p:nvPr>
        </p:nvSpPr>
        <p:spPr>
          <a:xfrm>
            <a:off x="616178" y="3691556"/>
            <a:ext cx="813294" cy="831418"/>
          </a:xfrm>
          <a:prstGeom prst="ellipse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椭圆 4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63294" y="3761656"/>
            <a:ext cx="674178" cy="689202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2"/>
            </p:custDataLst>
          </p:nvPr>
        </p:nvSpPr>
        <p:spPr>
          <a:xfrm>
            <a:off x="1437734" y="3908659"/>
            <a:ext cx="4709067" cy="462923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Hardware aware G-NAS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16244" y="4541170"/>
            <a:ext cx="64054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Assume fixed hardware design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Explore architecture search space only</a:t>
            </a:r>
          </a:p>
        </p:txBody>
      </p:sp>
      <p:pic>
        <p:nvPicPr>
          <p:cNvPr id="11" name="图片 10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15415" y="1840865"/>
            <a:ext cx="195580" cy="195580"/>
          </a:xfrm>
          <a:prstGeom prst="rect">
            <a:avLst/>
          </a:prstGeom>
        </p:spPr>
      </p:pic>
      <p:pic>
        <p:nvPicPr>
          <p:cNvPr id="15" name="图片 14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14145" y="3083560"/>
            <a:ext cx="195580" cy="195580"/>
          </a:xfrm>
          <a:prstGeom prst="rect">
            <a:avLst/>
          </a:prstGeom>
        </p:spPr>
      </p:pic>
      <p:pic>
        <p:nvPicPr>
          <p:cNvPr id="32" name="图片 31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29385" y="3431540"/>
            <a:ext cx="195580" cy="195580"/>
          </a:xfrm>
          <a:prstGeom prst="rect">
            <a:avLst/>
          </a:prstGeom>
        </p:spPr>
      </p:pic>
      <p:pic>
        <p:nvPicPr>
          <p:cNvPr id="34" name="图片 33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15415" y="4581224"/>
            <a:ext cx="195580" cy="195580"/>
          </a:xfrm>
          <a:prstGeom prst="rect">
            <a:avLst/>
          </a:prstGeom>
        </p:spPr>
      </p:pic>
      <p:pic>
        <p:nvPicPr>
          <p:cNvPr id="35" name="图片 34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05890" y="4933783"/>
            <a:ext cx="195580" cy="195580"/>
          </a:xfrm>
          <a:prstGeom prst="rect">
            <a:avLst/>
          </a:prstGeom>
        </p:spPr>
      </p:pic>
      <p:pic>
        <p:nvPicPr>
          <p:cNvPr id="48" name="内容占位符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35968" y="194445"/>
            <a:ext cx="5432195" cy="14791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92200" y="5649494"/>
            <a:ext cx="889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W. Jiang et al., "Hardware/Software Co-Exploration of Neural Architectures," in IEEE Transactions on Computer-Aided Design of Integrated Circuits and Systems, vol. 39, no. 12, pp. 4805-4815, Dec. 2020, </a:t>
            </a:r>
            <a:r>
              <a:rPr lang="en-US" altLang="zh-CN" dirty="0" err="1"/>
              <a:t>doi</a:t>
            </a:r>
            <a:r>
              <a:rPr lang="en-US" altLang="zh-CN" dirty="0"/>
              <a:t>: 10.1109/TCAD.2020.2986127.</a:t>
            </a:r>
            <a:endParaRPr lang="zh-CN" altLang="en-US" dirty="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29963" y="3691556"/>
            <a:ext cx="4296007" cy="2005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636838"/>
            <a:ext cx="12192000" cy="1538287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en-US" altLang="zh-CN" sz="66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Definition</a:t>
            </a:r>
            <a:endParaRPr kumimoji="0" lang="zh-CN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479425" y="2420938"/>
            <a:ext cx="2406650" cy="1916112"/>
          </a:xfrm>
          <a:prstGeom prst="parallelogram">
            <a:avLst>
              <a:gd name="adj" fmla="val 50196"/>
            </a:avLst>
          </a:prstGeom>
          <a:solidFill>
            <a:srgbClr val="4BACC6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8800" kern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8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4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GNN Network Design Space: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𝐺𝑛𝑒𝑡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Intra-layer 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Design: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Suppose L</a:t>
                </a: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Layers in GNN</a:t>
                </a: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each L have m choices: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th</m:t>
                        </m:r>
                      </m:sup>
                    </m:sSup>
                    <m: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layer</m:t>
                        </m:r>
                      </m:e>
                      <m:sup>
                        <m: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s</m:t>
                    </m:r>
                    <m: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p>
                    </m:sSubSup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∈{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𝐴𝐶𝑇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𝐴𝐺𝐺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 </m:t>
                    </m:r>
                  </m:oMath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Inter-layer Design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kind of connection between adjacent layers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Connection Type: C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{Stack(0), Skip connections(1)}</a:t>
                </a: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Configuration Parameters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Learning Rate: LR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{0.1, 0.01, 0.001}; 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Optimizer: 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{Adam, SGD}</a:t>
                </a: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4"/>
                <a:stretch>
                  <a:fillRect l="-696" t="-2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Software Design Space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8467909"/>
              </p:ext>
            </p:extLst>
          </p:nvPr>
        </p:nvGraphicFramePr>
        <p:xfrm>
          <a:off x="1231996" y="2393483"/>
          <a:ext cx="7378604" cy="1775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127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08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3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Attributes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92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Batch</a:t>
                      </a:r>
                      <a:r>
                        <a:rPr lang="en-US" altLang="zh-CN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Norm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0/1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4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Dropout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{0, 0.3, 0.6}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6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Activation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ReLU,LReLU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Aggregation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{Mean, Max, Sum}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9865" y="2556473"/>
            <a:ext cx="1582479" cy="210700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717355" y="4757232"/>
            <a:ext cx="26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A stack connection</a:t>
            </a:r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flipH="1">
            <a:off x="676275" y="1279830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8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cd757fc-cbc0-4b81-a197-3efddd34f9ec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FILL_FORE_SCHEMECOLOR_INDEX" val="7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FILL_FORE_SCHEMECOLOR_INDEX" val="7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3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3_1"/>
  <p:tag name="KSO_WM_UNIT_PRESET_TEXT" val="单击此处添加文本具体内容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5029548-08ad-40e5-98b6-095307435de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1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1_1"/>
  <p:tag name="KSO_WM_UNIT_PRESET_TEXT" val="单击此处添加文本具体内容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2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FILL_FORE_SCHEMECOLOR_INDEX" val="6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3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FILL_FORE_SCHEMECOLOR_INDEX" val="6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1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2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2_1"/>
  <p:tag name="KSO_WM_UNIT_PRESET_TEXT" val="单击此处添加文本具体内容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793</Words>
  <Application>Microsoft Office PowerPoint</Application>
  <PresentationFormat>宽屏</PresentationFormat>
  <Paragraphs>260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等线 Light</vt:lpstr>
      <vt:lpstr>黑体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Background</vt:lpstr>
      <vt:lpstr>PowerPoint 演示文稿</vt:lpstr>
      <vt:lpstr>Related Work Reference</vt:lpstr>
      <vt:lpstr>Related Work</vt:lpstr>
      <vt:lpstr>PowerPoint 演示文稿</vt:lpstr>
      <vt:lpstr>Software Design Space</vt:lpstr>
      <vt:lpstr>Hardware Design Space</vt:lpstr>
      <vt:lpstr>Decision Variables</vt:lpstr>
      <vt:lpstr>Constraints</vt:lpstr>
      <vt:lpstr>Data for Constant Values</vt:lpstr>
      <vt:lpstr>Data for Constant Values</vt:lpstr>
      <vt:lpstr>Constraints</vt:lpstr>
      <vt:lpstr>Constraints-Accuracy</vt:lpstr>
      <vt:lpstr>Constraints-Accuracy</vt:lpstr>
      <vt:lpstr>Constraints-Accuracy</vt:lpstr>
      <vt:lpstr>Objective Function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</dc:creator>
  <cp:lastModifiedBy>刘 琼</cp:lastModifiedBy>
  <cp:revision>1742</cp:revision>
  <dcterms:created xsi:type="dcterms:W3CDTF">2021-09-01T13:58:00Z</dcterms:created>
  <dcterms:modified xsi:type="dcterms:W3CDTF">2022-03-16T15:57:27Z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0E4FADD3348E4D598CC99EE216DB0780</vt:lpwstr>
  </property>
</Properties>
</file>