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52" r:id="rId3"/>
    <p:sldId id="353" r:id="rId4"/>
    <p:sldId id="288" r:id="rId5"/>
    <p:sldId id="368" r:id="rId6"/>
    <p:sldId id="355" r:id="rId7"/>
    <p:sldId id="302" r:id="rId8"/>
    <p:sldId id="356" r:id="rId9"/>
    <p:sldId id="357" r:id="rId10"/>
    <p:sldId id="358" r:id="rId11"/>
    <p:sldId id="360" r:id="rId12"/>
    <p:sldId id="363" r:id="rId13"/>
    <p:sldId id="364" r:id="rId14"/>
    <p:sldId id="370" r:id="rId15"/>
    <p:sldId id="367" r:id="rId16"/>
    <p:sldId id="371" r:id="rId17"/>
    <p:sldId id="378" r:id="rId18"/>
    <p:sldId id="372" r:id="rId19"/>
    <p:sldId id="373" r:id="rId20"/>
    <p:sldId id="374" r:id="rId21"/>
    <p:sldId id="377" r:id="rId22"/>
    <p:sldId id="376" r:id="rId23"/>
    <p:sldId id="375" r:id="rId24"/>
    <p:sldId id="379" r:id="rId25"/>
    <p:sldId id="354" r:id="rId26"/>
    <p:sldId id="32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811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50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573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40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726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55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83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86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5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Assumption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specialized device for GNN inference, using IMC (In Memory Computing)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∈[8, 24]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2214091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3"/>
                <a:ext cx="10515600" cy="54605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</a:t>
                </a:r>
                <a:r>
                  <a:rPr lang="en-US" altLang="zh-CN" sz="2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Type</a:t>
                </a:r>
              </a:p>
              <a:p>
                <a:pPr lvl="1"/>
                <a:r>
                  <a:rPr lang="en-US" altLang="zh-CN" sz="29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Purnning</a:t>
                </a:r>
                <a:r>
                  <a:rPr lang="en-US" altLang="zh-CN" sz="2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p</a:t>
                </a:r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global buffer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 type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3"/>
                <a:ext cx="10515600" cy="5460505"/>
              </a:xfrm>
              <a:blipFill rotWithShape="0">
                <a:blip r:embed="rId3"/>
                <a:stretch>
                  <a:fillRect t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141075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646822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脚约束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812" t="-3113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3057815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4653080"/>
            <a:ext cx="243205" cy="243205"/>
          </a:xfrm>
          <a:prstGeom prst="rect">
            <a:avLst/>
          </a:prstGeom>
        </p:spPr>
      </p:pic>
      <p:pic>
        <p:nvPicPr>
          <p:cNvPr id="10" name="图片 9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555783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为每一层定义一个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是剪枝带来的误差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层每个神经元的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ranking vector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;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计算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Going Deeper with Embedded FPGA Platform for Convolutional Neural Network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在模型量化中，浮点数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R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可以表示为定点数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Q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R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其中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和量化位数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有关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(* q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可以针对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data/weight)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′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)|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的该神经元的权重（使用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位浮点表示），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’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量化后的值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1" y="363703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5471" y="6013104"/>
            <a:ext cx="10013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 </a:t>
            </a:r>
            <a:r>
              <a:rPr lang="en-US" altLang="zh-CN" sz="1200" dirty="0" err="1" smtClean="0"/>
              <a:t>Jiantao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Jie</a:t>
            </a:r>
            <a:r>
              <a:rPr lang="en-US" altLang="zh-CN" sz="1200" dirty="0"/>
              <a:t> Wang, Song Yao, </a:t>
            </a:r>
            <a:r>
              <a:rPr lang="en-US" altLang="zh-CN" sz="1200" dirty="0" err="1"/>
              <a:t>Kaiyuan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Guo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Boxun</a:t>
            </a:r>
            <a:r>
              <a:rPr lang="en-US" altLang="zh-CN" sz="1200" dirty="0"/>
              <a:t> Li, </a:t>
            </a:r>
            <a:r>
              <a:rPr lang="en-US" altLang="zh-CN" sz="1200" dirty="0" err="1"/>
              <a:t>Erjin</a:t>
            </a:r>
            <a:r>
              <a:rPr lang="en-US" altLang="zh-CN" sz="1200" dirty="0"/>
              <a:t> Zhou, Jincheng Yu, </a:t>
            </a:r>
            <a:r>
              <a:rPr lang="en-US" altLang="zh-CN" sz="1200" dirty="0" err="1"/>
              <a:t>Tianqi</a:t>
            </a:r>
            <a:r>
              <a:rPr lang="en-US" altLang="zh-CN" sz="1200" dirty="0"/>
              <a:t> Tang, </a:t>
            </a:r>
            <a:r>
              <a:rPr lang="en-US" altLang="zh-CN" sz="1200" dirty="0" err="1"/>
              <a:t>Ningyi</a:t>
            </a:r>
            <a:r>
              <a:rPr lang="en-US" altLang="zh-CN" sz="1200" dirty="0"/>
              <a:t> Xu, Sen Song, Yu Wang, and </a:t>
            </a:r>
            <a:r>
              <a:rPr lang="en-US" altLang="zh-CN" sz="1200" dirty="0" err="1"/>
              <a:t>Huazhong</a:t>
            </a:r>
            <a:r>
              <a:rPr lang="en-US" altLang="zh-CN" sz="1200" dirty="0"/>
              <a:t> Yang. 2016. Going Deeper with Embedded FPGA Platform for Convolutional Neural Network. Association for Computing Machinery, New York, NY, USA, 26–35. 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941" y="4309561"/>
            <a:ext cx="1976859" cy="13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Network pruning factor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，参考论文 </a:t>
                </a:r>
                <a:r>
                  <a:rPr lang="en-US" altLang="zh-CN" dirty="0"/>
                  <a:t>Efficient DNN neuron </a:t>
                </a:r>
                <a:r>
                  <a:rPr lang="en-US" altLang="zh-CN" dirty="0" smtClean="0"/>
                  <a:t>pruning[1]</a:t>
                </a: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按层剪枝（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layer-wise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为每一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mask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not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  <m:e>
                            <m:r>
                              <a:rPr lang="en-US" altLang="zh-CN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pruned</m:t>
                            </m:r>
                          </m:e>
                        </m:eqAr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</m:d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W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定义第</a:t>
                </a:r>
                <a:r>
                  <a:rPr lang="en-US" altLang="zh-CN" dirty="0" err="1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层剪枝后的输出为</a:t>
                </a:r>
                <a:endParaRPr lang="en-US" altLang="zh-CN" b="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定义剪枝损失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(NRE, Nonlinear Reconstruction Error)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𝑜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𝛼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λ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scaling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层神经元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1077856" cy="4698005"/>
              </a:xfr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499665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</a:t>
            </a:r>
            <a:r>
              <a:rPr lang="en-US" altLang="zh-CN" sz="1200" dirty="0"/>
              <a:t>1</a:t>
            </a:r>
            <a:r>
              <a:rPr lang="en-US" altLang="zh-CN" sz="1200" dirty="0" smtClean="0"/>
              <a:t>]</a:t>
            </a:r>
            <a:r>
              <a:rPr lang="en-US" altLang="zh-CN" sz="1200" dirty="0"/>
              <a:t> Chunhui Jiang, </a:t>
            </a:r>
            <a:r>
              <a:rPr lang="en-US" altLang="zh-CN" sz="1200" dirty="0" err="1"/>
              <a:t>Guiying</a:t>
            </a:r>
            <a:r>
              <a:rPr lang="en-US" altLang="zh-CN" sz="1200" dirty="0"/>
              <a:t> Li, Chao Qian, and </a:t>
            </a:r>
            <a:r>
              <a:rPr lang="en-US" altLang="zh-CN" sz="1200" dirty="0" err="1"/>
              <a:t>Ke</a:t>
            </a:r>
            <a:r>
              <a:rPr lang="en-US" altLang="zh-CN" sz="1200" dirty="0"/>
              <a:t> Tang. 2018. Efficient DNN neuron pruning by minimizing layer-wise nonlinear reconstruction error. In Proceedings of the 27th International Joint Conference on Artificial Intelligence (IJCAI'18). AAAI Press, 2298–2304.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78" y="2169671"/>
            <a:ext cx="4526672" cy="14403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5825" y="3719039"/>
            <a:ext cx="336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layer-wise network pruning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参考论文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sz="2000" dirty="0" err="1" smtClean="0"/>
                  <a:t>ApproxANN</a:t>
                </a:r>
                <a:r>
                  <a:rPr lang="en-US" altLang="zh-CN" sz="2000" baseline="30000" dirty="0" smtClean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</a:t>
                </a:r>
                <a:r>
                  <a:rPr lang="en-US" altLang="zh-CN" sz="20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设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预测目标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𝑡𝑎𝑟𝑔𝑒𝑡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),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𝑧是实际输出，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c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是通道个数 </a:t>
                </a:r>
                <a:endParaRPr lang="en-US" altLang="zh-CN" sz="2000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分类计算每个神经元（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值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输出层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(2) </a:t>
                </a:r>
                <a:r>
                  <a:rPr lang="zh-CN" altLang="en-US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中间层</a:t>
                </a:r>
                <a:r>
                  <a:rPr lang="en-US" altLang="zh-CN" sz="20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′(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实现方式：修改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层的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GCN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7074" y="5940854"/>
            <a:ext cx="10013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Q</a:t>
            </a:r>
            <a:r>
              <a:rPr lang="en-US" altLang="zh-CN" sz="1200" dirty="0"/>
              <a:t>. Zhang, T. Wang, Y. Tian, F. Yuan and Q. Xu, "</a:t>
            </a:r>
            <a:r>
              <a:rPr lang="en-US" altLang="zh-CN" sz="1200" dirty="0" err="1"/>
              <a:t>ApproxANN</a:t>
            </a:r>
            <a:r>
              <a:rPr lang="en-US" altLang="zh-CN" sz="1200" dirty="0"/>
              <a:t>: An approximate computing framework for artificial neural network," 2015 Design, Automation &amp; Test in Europe Conference &amp; Exhibition (DATE), 2015, pp. 701-706.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145" y="803919"/>
            <a:ext cx="3369305" cy="2945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8981" y="3860605"/>
            <a:ext cx="33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神经元传播关系示意图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>
          <a:xfrm>
            <a:off x="577850" y="11995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内容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找论文中的片间数据（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Network Interface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：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打包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/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解包时间，传输时间）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整理决策变量和约束，给出可计算的优化目标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看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GCN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代码，求精度损失  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问题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网络剪枝使用阈值控制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mask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？剪枝和</a:t>
            </a:r>
            <a:r>
              <a:rPr lang="en-US" altLang="zh-CN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dropout</a:t>
            </a:r>
          </a:p>
          <a:p>
            <a:pPr lvl="1"/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还</a:t>
            </a:r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缺少的数据？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论文翻译</a:t>
            </a: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8873" y="1293074"/>
            <a:ext cx="243205" cy="243205"/>
          </a:xfrm>
          <a:prstGeom prst="rect">
            <a:avLst/>
          </a:prstGeom>
        </p:spPr>
      </p:pic>
      <p:pic>
        <p:nvPicPr>
          <p:cNvPr id="6" name="图片 5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8872" y="3253621"/>
            <a:ext cx="243205" cy="243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971" y="4093018"/>
            <a:ext cx="4625741" cy="226333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23439" y="6352147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dropout </a:t>
            </a:r>
            <a:r>
              <a:rPr lang="zh-CN" altLang="en-US" dirty="0" smtClean="0"/>
              <a:t>的实现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</a:t>
            </a:r>
            <a:r>
              <a:rPr lang="zh-CN" altLang="en-US" b="1" dirty="0"/>
              <a:t>管</a:t>
            </a:r>
            <a:r>
              <a:rPr lang="zh-CN" altLang="en-US" b="1" dirty="0" smtClean="0"/>
              <a:t>脚约束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85878" y="952821"/>
            <a:ext cx="10364714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2D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封装</a:t>
            </a:r>
            <a:endParaRPr lang="en-US" altLang="zh-CN" sz="1800" dirty="0" smtClean="0">
              <a:latin typeface="Cambria Math" panose="02040503050406030204" pitchFamily="18" charset="0"/>
            </a:endParaRPr>
          </a:p>
          <a:p>
            <a:pPr lvl="1"/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68447" y="1429284"/>
            <a:ext cx="243205" cy="243205"/>
          </a:xfrm>
          <a:prstGeom prst="rect">
            <a:avLst/>
          </a:prstGeom>
        </p:spPr>
      </p:pic>
      <p:pic>
        <p:nvPicPr>
          <p:cNvPr id="8" name="内容占位符 5">
            <a:extLst>
              <a:ext uri="{FF2B5EF4-FFF2-40B4-BE49-F238E27FC236}">
                <a16:creationId xmlns="" xmlns:a16="http://schemas.microsoft.com/office/drawing/2014/main" id="{447128ED-25D0-4C8B-A5F2-B11D22DDF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85878" y="3784115"/>
            <a:ext cx="7324435" cy="1091623"/>
          </a:xfr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BB4513D-D992-4878-8397-C78F7CC83CB2}"/>
              </a:ext>
            </a:extLst>
          </p:cNvPr>
          <p:cNvSpPr txBox="1"/>
          <p:nvPr/>
        </p:nvSpPr>
        <p:spPr>
          <a:xfrm>
            <a:off x="4053408" y="497977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 </a:t>
            </a:r>
            <a:r>
              <a:rPr lang="en-US" altLang="zh-CN" dirty="0" smtClean="0"/>
              <a:t>2D </a:t>
            </a:r>
            <a:r>
              <a:rPr lang="zh-CN" altLang="en-US" dirty="0"/>
              <a:t>封装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="" xmlns:a16="http://schemas.microsoft.com/office/drawing/2014/main" id="{829F9DB6-0F40-4672-A2E1-7048D143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24376"/>
              </p:ext>
            </p:extLst>
          </p:nvPr>
        </p:nvGraphicFramePr>
        <p:xfrm>
          <a:off x="2835798" y="1483730"/>
          <a:ext cx="40957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75">
                  <a:extLst>
                    <a:ext uri="{9D8B030D-6E8A-4147-A177-3AD203B41FA5}">
                      <a16:colId xmlns="" xmlns:a16="http://schemas.microsoft.com/office/drawing/2014/main" val="1746817451"/>
                    </a:ext>
                  </a:extLst>
                </a:gridCol>
                <a:gridCol w="2047875">
                  <a:extLst>
                    <a:ext uri="{9D8B030D-6E8A-4147-A177-3AD203B41FA5}">
                      <a16:colId xmlns="" xmlns:a16="http://schemas.microsoft.com/office/drawing/2014/main" val="158916643"/>
                    </a:ext>
                  </a:extLst>
                </a:gridCol>
              </a:tblGrid>
              <a:tr h="3480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UCIe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on 2D packaging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2772047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r>
                        <a:rPr lang="en-US" altLang="zh-CN" dirty="0"/>
                        <a:t>Bump Pitch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dirty="0"/>
                        <a:t>100 um to 130 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6777095"/>
                  </a:ext>
                </a:extLst>
              </a:tr>
              <a:tr h="609171">
                <a:tc>
                  <a:txBody>
                    <a:bodyPr/>
                    <a:lstStyle/>
                    <a:p>
                      <a:r>
                        <a:rPr lang="en-US" altLang="zh-CN" dirty="0"/>
                        <a:t>Channel reach (short reach)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4081032"/>
                  </a:ext>
                </a:extLst>
              </a:tr>
              <a:tr h="609171">
                <a:tc>
                  <a:txBody>
                    <a:bodyPr/>
                    <a:lstStyle/>
                    <a:p>
                      <a:r>
                        <a:rPr lang="en-US" altLang="zh-CN" dirty="0"/>
                        <a:t>Channel reach (long reach)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 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81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*Intra-chip data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78018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4" y="3473684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085" y="973259"/>
            <a:ext cx="2393977" cy="276849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763923" y="3740290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573" y="527144"/>
            <a:ext cx="4769770" cy="312502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94495" y="3718652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76" y="4242592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763923" y="5745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9882" y="4120919"/>
            <a:ext cx="3999461" cy="179286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53520" y="587736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for RRAM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876" y="6198416"/>
            <a:ext cx="997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j-lt"/>
              </a:rPr>
              <a:t>[1] A Case for Emerging Memories in DNN Accelerators</a:t>
            </a:r>
          </a:p>
          <a:p>
            <a:r>
              <a:rPr lang="en-US" altLang="zh-CN" sz="1200" dirty="0">
                <a:latin typeface="+mj-lt"/>
              </a:rPr>
              <a:t>[2]A Customized </a:t>
            </a:r>
            <a:r>
              <a:rPr lang="en-US" altLang="zh-CN" sz="1200" dirty="0" err="1">
                <a:latin typeface="+mj-lt"/>
              </a:rPr>
              <a:t>NoC</a:t>
            </a:r>
            <a:r>
              <a:rPr lang="en-US" altLang="zh-CN" sz="1200" dirty="0">
                <a:latin typeface="+mj-lt"/>
              </a:rPr>
              <a:t> Architecture to Enable Highly Localized Computing-On-the-Move DNN Dataflow</a:t>
            </a:r>
            <a:endParaRPr lang="zh-CN" altLang="en-US" sz="1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876" y="4981796"/>
            <a:ext cx="1841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ambria Math" panose="02040503050406030204" pitchFamily="18" charset="0"/>
              </a:rPr>
              <a:t> DRAM power: 9.75pJ/bit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547264" y="2188478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* MAC of different precision</a:t>
            </a:r>
          </a:p>
          <a:p>
            <a:pPr lvl="1"/>
            <a:r>
              <a:rPr lang="en-US" altLang="zh-CN" sz="1100" i="1" dirty="0">
                <a:latin typeface="Cambria Math" panose="02040503050406030204" pitchFamily="18" charset="0"/>
              </a:rPr>
              <a:t>8-bit MAC : 135.1um2, 0.024pJ/op</a:t>
            </a:r>
          </a:p>
        </p:txBody>
      </p:sp>
    </p:spTree>
    <p:extLst>
      <p:ext uri="{BB962C8B-B14F-4D97-AF65-F5344CB8AC3E}">
        <p14:creationId xmlns:p14="http://schemas.microsoft.com/office/powerpoint/2010/main" val="15202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2347021"/>
            <a:ext cx="4433638" cy="28067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0437" y="5929045"/>
            <a:ext cx="9856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[1] NN-Baton</a:t>
            </a:r>
            <a:r>
              <a:rPr lang="en-US" altLang="zh-CN" sz="1200" dirty="0">
                <a:latin typeface="+mj-lt"/>
              </a:rPr>
              <a:t>: DNN Workload Orchestration and </a:t>
            </a:r>
            <a:r>
              <a:rPr lang="en-US" altLang="zh-CN" sz="1200" dirty="0" err="1">
                <a:latin typeface="+mj-lt"/>
              </a:rPr>
              <a:t>Chiplet</a:t>
            </a:r>
            <a:r>
              <a:rPr lang="en-US" altLang="zh-CN" sz="1200" dirty="0">
                <a:latin typeface="+mj-lt"/>
              </a:rPr>
              <a:t> Granularity Exploration for Multichip </a:t>
            </a:r>
            <a:r>
              <a:rPr lang="en-US" altLang="zh-CN" sz="1200" dirty="0" smtClean="0">
                <a:latin typeface="+mj-lt"/>
              </a:rPr>
              <a:t>Accelerators</a:t>
            </a:r>
          </a:p>
          <a:p>
            <a:r>
              <a:rPr lang="en-US" altLang="zh-CN" sz="1200" dirty="0" smtClean="0">
                <a:latin typeface="+mj-lt"/>
              </a:rPr>
              <a:t>[2] S</a:t>
            </a:r>
            <a:r>
              <a:rPr lang="en-US" altLang="zh-CN" sz="1200" dirty="0">
                <a:latin typeface="+mj-lt"/>
              </a:rPr>
              <a:t>. </a:t>
            </a:r>
            <a:r>
              <a:rPr lang="en-US" altLang="zh-CN" sz="1200" dirty="0" err="1">
                <a:latin typeface="+mj-lt"/>
              </a:rPr>
              <a:t>Jangam</a:t>
            </a:r>
            <a:r>
              <a:rPr lang="en-US" altLang="zh-CN" sz="1200" dirty="0">
                <a:latin typeface="+mj-lt"/>
              </a:rPr>
              <a:t>, S. Pal, A. </a:t>
            </a:r>
            <a:r>
              <a:rPr lang="en-US" altLang="zh-CN" sz="1200" dirty="0" err="1">
                <a:latin typeface="+mj-lt"/>
              </a:rPr>
              <a:t>Bajwa</a:t>
            </a:r>
            <a:r>
              <a:rPr lang="en-US" altLang="zh-CN" sz="1200" dirty="0">
                <a:latin typeface="+mj-lt"/>
              </a:rPr>
              <a:t>, S. </a:t>
            </a:r>
            <a:r>
              <a:rPr lang="en-US" altLang="zh-CN" sz="1200" dirty="0" err="1">
                <a:latin typeface="+mj-lt"/>
              </a:rPr>
              <a:t>Pamarti</a:t>
            </a:r>
            <a:r>
              <a:rPr lang="en-US" altLang="zh-CN" sz="1200" dirty="0">
                <a:latin typeface="+mj-lt"/>
              </a:rPr>
              <a:t>, P. Gupta and S. S. </a:t>
            </a:r>
            <a:r>
              <a:rPr lang="en-US" altLang="zh-CN" sz="1200" dirty="0" err="1">
                <a:latin typeface="+mj-lt"/>
              </a:rPr>
              <a:t>Iyer</a:t>
            </a:r>
            <a:r>
              <a:rPr lang="en-US" altLang="zh-CN" sz="1200" dirty="0">
                <a:latin typeface="+mj-lt"/>
              </a:rPr>
              <a:t>, "Latency, Bandwidth and Power Benefits of the </a:t>
            </a:r>
            <a:r>
              <a:rPr lang="en-US" altLang="zh-CN" sz="1200" dirty="0" err="1">
                <a:latin typeface="+mj-lt"/>
              </a:rPr>
              <a:t>SuperCHIPS</a:t>
            </a:r>
            <a:r>
              <a:rPr lang="en-US" altLang="zh-CN" sz="1200" dirty="0">
                <a:latin typeface="+mj-lt"/>
              </a:rPr>
              <a:t> Integration Scheme," 2017 IEEE 67th Electronic Components and Technology Conference (ECTC), </a:t>
            </a:r>
            <a:r>
              <a:rPr lang="en-US" altLang="zh-CN" sz="1200" dirty="0" smtClean="0">
                <a:latin typeface="+mj-lt"/>
              </a:rPr>
              <a:t>2017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3295" y="5095512"/>
            <a:ext cx="414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NNBaton</a:t>
            </a:r>
            <a:r>
              <a:rPr lang="en-US" altLang="zh-CN" sz="2400" baseline="3000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Energy:</a:t>
            </a:r>
            <a:r>
              <a:rPr lang="en-US" altLang="zh-CN" sz="2200" i="1" dirty="0" smtClean="0">
                <a:latin typeface="Cambria Math" panose="02040503050406030204" pitchFamily="18" charset="0"/>
              </a:rPr>
              <a:t> </a:t>
            </a:r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</a:rPr>
              <a:t>L1/L2/DRAM access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07234" y="1417709"/>
            <a:ext cx="243205" cy="2432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507" y="1539311"/>
            <a:ext cx="4770186" cy="39492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25507" y="1125373"/>
            <a:ext cx="41389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Cambria Math" panose="02040503050406030204" pitchFamily="18" charset="0"/>
              </a:rPr>
              <a:t>Energy per bit: &lt;0.4pJ/bit</a:t>
            </a:r>
            <a:endParaRPr lang="en-US" altLang="zh-CN" sz="2200" dirty="0">
              <a:latin typeface="Cambria Math" panose="020405030504060302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52239" y="5522377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SuperCHIPs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[2]</a:t>
            </a:r>
            <a:endParaRPr lang="zh-CN" altLang="en-US" sz="2400" baseline="3000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85878" y="952821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</a:rPr>
              <a:t>Delay(/cycle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sz="2200" dirty="0" smtClean="0">
                <a:latin typeface="Cambria Math" panose="02040503050406030204" pitchFamily="18" charset="0"/>
              </a:rPr>
              <a:t>=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打包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/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解包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传输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收发延迟</a:t>
            </a:r>
            <a:endParaRPr lang="en-US" altLang="zh-CN" sz="220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收发延迟 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from </a:t>
            </a:r>
            <a:r>
              <a:rPr lang="en-US" altLang="zh-CN" sz="1800" dirty="0" err="1" smtClean="0">
                <a:latin typeface="Cambria Math" panose="02040503050406030204" pitchFamily="18" charset="0"/>
              </a:rPr>
              <a:t>UCIe</a:t>
            </a:r>
            <a:r>
              <a:rPr lang="zh-CN" altLang="en-US" sz="1800" dirty="0">
                <a:latin typeface="Cambria Math" panose="02040503050406030204" pitchFamily="18" charset="0"/>
              </a:rPr>
              <a:t>：</a:t>
            </a:r>
            <a:r>
              <a:rPr lang="en-US" altLang="zh-CN" sz="1800" dirty="0" err="1" smtClean="0">
                <a:latin typeface="Cambria Math" panose="02040503050406030204" pitchFamily="18" charset="0"/>
              </a:rPr>
              <a:t>Tx+Rx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 &lt; 2ns</a:t>
            </a: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传输：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L1-L2 </a:t>
            </a:r>
            <a:r>
              <a:rPr lang="en-US" altLang="zh-CN" sz="1800" dirty="0">
                <a:latin typeface="Cambria Math" panose="02040503050406030204" pitchFamily="18" charset="0"/>
              </a:rPr>
              <a:t>7.2ns(1.25GHz)</a:t>
            </a:r>
          </a:p>
          <a:p>
            <a:pPr lvl="1"/>
            <a:r>
              <a:rPr lang="en-US" altLang="zh-CN" sz="1800" dirty="0">
                <a:latin typeface="Cambria Math" panose="02040503050406030204" pitchFamily="18" charset="0"/>
              </a:rPr>
              <a:t>L2-L3 traffic 0.6ns/mm</a:t>
            </a:r>
          </a:p>
          <a:p>
            <a:pPr marL="457200" lvl="1" indent="0"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68447" y="1429284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26313" y="5958650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ISSCC paper section 2.3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973" y="1108058"/>
            <a:ext cx="6215449" cy="4876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484" y="3079934"/>
            <a:ext cx="4069433" cy="5867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8"/>
          <a:srcRect t="9063"/>
          <a:stretch/>
        </p:blipFill>
        <p:spPr>
          <a:xfrm>
            <a:off x="220730" y="3831151"/>
            <a:ext cx="5755821" cy="25812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44204" y="6327982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UCIe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885878" y="952821"/>
                <a:ext cx="10364714" cy="469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 Inter-chip data</a:t>
                </a: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Cambria Math" panose="02040503050406030204" pitchFamily="18" charset="0"/>
                  </a:rPr>
                  <a:t>Delay(/cycle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Cambria Math" panose="02040503050406030204" pitchFamily="18" charset="0"/>
                  </a:rPr>
                  <a:t>=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打包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/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解包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+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传输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+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收发延迟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sz="1800" dirty="0" smtClean="0">
                    <a:latin typeface="Cambria Math" panose="02040503050406030204" pitchFamily="18" charset="0"/>
                  </a:rPr>
                  <a:t>T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（传输延迟）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𝐸𝑀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</a:rPr>
                  <a:t>（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电磁波传输延迟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）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</a:rPr>
                  <a:t>（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上升沿延迟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），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𝐸𝑀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Cambria Math" panose="02040503050406030204" pitchFamily="18" charset="0"/>
                  </a:rPr>
                  <a:t> = h/v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h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是线长，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是电磁波在给定介质中的传播速度；</a:t>
                </a:r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𝑘𝑅𝐶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𝑘𝑟𝑐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 smtClean="0">
                    <a:latin typeface="Cambria Math" panose="02040503050406030204" pitchFamily="18" charset="0"/>
                  </a:rPr>
                  <a:t>是一阶矩近似，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k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是常数，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r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c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分别是单位长度上的电阻和电容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8" y="952821"/>
                <a:ext cx="10364714" cy="4698005"/>
              </a:xfrm>
              <a:prstGeom prst="rect">
                <a:avLst/>
              </a:prstGeom>
              <a:blipFill rotWithShape="0"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68447" y="1429284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39608" y="6386670"/>
            <a:ext cx="722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zh-CN" altLang="en-US" dirty="0" smtClean="0"/>
              <a:t>不同线长的延时 来自“改进</a:t>
            </a:r>
            <a:r>
              <a:rPr lang="zh-CN" altLang="en-US" dirty="0"/>
              <a:t>的RLC互连线延时估算</a:t>
            </a:r>
            <a:r>
              <a:rPr lang="zh-CN" altLang="en-US" dirty="0" smtClean="0"/>
              <a:t>方法”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" y="3129138"/>
            <a:ext cx="10348430" cy="32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97876" y="1058495"/>
            <a:ext cx="5244109" cy="469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Inter-chip data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</a:rPr>
              <a:t>Delay(/cycle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)</a:t>
            </a:r>
            <a:endParaRPr lang="en-US" altLang="zh-CN" sz="220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1800" dirty="0" smtClean="0">
                <a:latin typeface="Cambria Math" panose="02040503050406030204" pitchFamily="18" charset="0"/>
              </a:rPr>
              <a:t>打包</a:t>
            </a:r>
            <a:r>
              <a:rPr lang="en-US" altLang="zh-CN" sz="1800" dirty="0" smtClean="0">
                <a:latin typeface="Cambria Math" panose="02040503050406030204" pitchFamily="18" charset="0"/>
              </a:rPr>
              <a:t>/</a:t>
            </a:r>
            <a:r>
              <a:rPr lang="zh-CN" altLang="en-US" sz="1800" dirty="0" smtClean="0">
                <a:latin typeface="Cambria Math" panose="02040503050406030204" pitchFamily="18" charset="0"/>
              </a:rPr>
              <a:t>解包</a:t>
            </a:r>
            <a:endParaRPr lang="en-US" altLang="zh-CN" sz="1800" dirty="0" smtClean="0">
              <a:latin typeface="Cambria Math" panose="02040503050406030204" pitchFamily="18" charset="0"/>
            </a:endParaRPr>
          </a:p>
          <a:p>
            <a:pPr lvl="1"/>
            <a:r>
              <a:rPr lang="en-US" altLang="zh-CN" sz="1800" dirty="0" smtClean="0">
                <a:latin typeface="Cambria Math" panose="02040503050406030204" pitchFamily="18" charset="0"/>
              </a:rPr>
              <a:t>Latency of network interface</a:t>
            </a:r>
          </a:p>
          <a:p>
            <a:pPr lvl="1"/>
            <a:r>
              <a:rPr lang="en-US" altLang="zh-CN" sz="1800" dirty="0" smtClean="0">
                <a:latin typeface="Cambria Math" panose="02040503050406030204" pitchFamily="18" charset="0"/>
              </a:rPr>
              <a:t>50ns</a:t>
            </a:r>
          </a:p>
          <a:p>
            <a:pPr marL="457200" lvl="1" indent="0">
              <a:buNone/>
            </a:pPr>
            <a:endParaRPr lang="en-US" altLang="zh-CN" sz="2200" dirty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 smtClean="0">
              <a:latin typeface="Cambria Math" panose="020405030504060302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200" i="1" dirty="0">
              <a:latin typeface="Cambria Math" panose="02040503050406030204" pitchFamily="18" charset="0"/>
            </a:endParaRPr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907234" y="1533456"/>
            <a:ext cx="243205" cy="243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38972" y="4783641"/>
            <a:ext cx="9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</a:t>
            </a:r>
            <a:r>
              <a:rPr lang="en-US" altLang="zh-CN" dirty="0"/>
              <a:t>One-way network latency breakdown for packets of various sizes when using a </a:t>
            </a:r>
            <a:r>
              <a:rPr lang="en-US" altLang="zh-CN" dirty="0" err="1"/>
              <a:t>PCIe</a:t>
            </a:r>
            <a:r>
              <a:rPr lang="en-US" altLang="zh-CN" dirty="0"/>
              <a:t> NIC (left), an integrated NIC (middle), and </a:t>
            </a:r>
            <a:r>
              <a:rPr lang="en-US" altLang="zh-CN" dirty="0" err="1"/>
              <a:t>NetDIMM</a:t>
            </a:r>
            <a:r>
              <a:rPr lang="en-US" altLang="zh-CN" dirty="0"/>
              <a:t> (left)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7033" y="2343029"/>
            <a:ext cx="51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power &amp; latency of 2 types of NI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624" y="911184"/>
            <a:ext cx="4256324" cy="14047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777" y="875099"/>
            <a:ext cx="2449987" cy="15599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8"/>
          <a:srcRect t="8008" b="24389"/>
          <a:stretch/>
        </p:blipFill>
        <p:spPr>
          <a:xfrm>
            <a:off x="1150439" y="2907256"/>
            <a:ext cx="9845893" cy="18288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2828" y="5655475"/>
            <a:ext cx="10390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j-lt"/>
              </a:rPr>
              <a:t>[1] Mohammad </a:t>
            </a:r>
            <a:r>
              <a:rPr lang="en-US" altLang="zh-CN" sz="1200" dirty="0" err="1">
                <a:latin typeface="+mj-lt"/>
              </a:rPr>
              <a:t>Alian</a:t>
            </a:r>
            <a:r>
              <a:rPr lang="en-US" altLang="zh-CN" sz="1200" dirty="0">
                <a:latin typeface="+mj-lt"/>
              </a:rPr>
              <a:t> and Nam Sung Kim. 2019. </a:t>
            </a:r>
            <a:r>
              <a:rPr lang="en-US" altLang="zh-CN" sz="1200" dirty="0" err="1">
                <a:latin typeface="+mj-lt"/>
              </a:rPr>
              <a:t>NetDIMM</a:t>
            </a:r>
            <a:r>
              <a:rPr lang="en-US" altLang="zh-CN" sz="1200" dirty="0">
                <a:latin typeface="+mj-lt"/>
              </a:rPr>
              <a:t>: Low-Latency Near-Memory Network Interface Architecture. In Proceedings of the 52nd Annual IEEE/ACM International Symposium on Microarchitecture (MICRO '52). Association for Computing Machinery, New York, NY, USA, 699–711. </a:t>
            </a:r>
            <a:endParaRPr lang="en-US" altLang="zh-CN" sz="1200" dirty="0" smtClean="0">
              <a:latin typeface="+mj-lt"/>
            </a:endParaRPr>
          </a:p>
          <a:p>
            <a:r>
              <a:rPr lang="en-US" altLang="zh-CN" sz="1200" dirty="0" smtClean="0">
                <a:latin typeface="+mj-lt"/>
              </a:rPr>
              <a:t>[2] B</a:t>
            </a:r>
            <a:r>
              <a:rPr lang="en-US" altLang="zh-CN" sz="1200" dirty="0">
                <a:latin typeface="+mj-lt"/>
              </a:rPr>
              <a:t>. </a:t>
            </a:r>
            <a:r>
              <a:rPr lang="en-US" altLang="zh-CN" sz="1200" dirty="0" err="1">
                <a:latin typeface="+mj-lt"/>
              </a:rPr>
              <a:t>Attia</a:t>
            </a:r>
            <a:r>
              <a:rPr lang="en-US" altLang="zh-CN" sz="1200" dirty="0">
                <a:latin typeface="+mj-lt"/>
              </a:rPr>
              <a:t>, W. </a:t>
            </a:r>
            <a:r>
              <a:rPr lang="en-US" altLang="zh-CN" sz="1200" dirty="0" err="1">
                <a:latin typeface="+mj-lt"/>
              </a:rPr>
              <a:t>Chouchene</a:t>
            </a:r>
            <a:r>
              <a:rPr lang="en-US" altLang="zh-CN" sz="1200" dirty="0">
                <a:latin typeface="+mj-lt"/>
              </a:rPr>
              <a:t>, A. </a:t>
            </a:r>
            <a:r>
              <a:rPr lang="en-US" altLang="zh-CN" sz="1200" dirty="0" err="1">
                <a:latin typeface="+mj-lt"/>
              </a:rPr>
              <a:t>Zitouni</a:t>
            </a:r>
            <a:r>
              <a:rPr lang="en-US" altLang="zh-CN" sz="1200" dirty="0">
                <a:latin typeface="+mj-lt"/>
              </a:rPr>
              <a:t>, A. </a:t>
            </a:r>
            <a:r>
              <a:rPr lang="en-US" altLang="zh-CN" sz="1200" dirty="0" err="1">
                <a:latin typeface="+mj-lt"/>
              </a:rPr>
              <a:t>Nourdin</a:t>
            </a:r>
            <a:r>
              <a:rPr lang="en-US" altLang="zh-CN" sz="1200" dirty="0">
                <a:latin typeface="+mj-lt"/>
              </a:rPr>
              <a:t> and R. </a:t>
            </a:r>
            <a:r>
              <a:rPr lang="en-US" altLang="zh-CN" sz="1200" dirty="0" err="1">
                <a:latin typeface="+mj-lt"/>
              </a:rPr>
              <a:t>Tourki</a:t>
            </a:r>
            <a:r>
              <a:rPr lang="en-US" altLang="zh-CN" sz="1200" dirty="0">
                <a:latin typeface="+mj-lt"/>
              </a:rPr>
              <a:t>, "Design and implementation of low latency network interface for network on chip," 2010 5th International Design and Test Workshop, 2010, pp. 37-42, </a:t>
            </a:r>
            <a:r>
              <a:rPr lang="en-US" altLang="zh-CN" sz="1200" dirty="0" err="1">
                <a:latin typeface="+mj-lt"/>
              </a:rPr>
              <a:t>doi</a:t>
            </a:r>
            <a:r>
              <a:rPr lang="en-US" altLang="zh-CN" sz="1200" dirty="0">
                <a:latin typeface="+mj-lt"/>
              </a:rPr>
              <a:t>: 10.1109/IDT.2010.5724404.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168.96∗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7.131∗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5.8∗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L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是层数，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的神经元个数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的剪枝误差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是排序向量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是与量化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有关的误差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3.188∗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Cambria Math" panose="02040503050406030204" pitchFamily="18" charset="0"/>
                  </a:rPr>
                  <a:t> (J/s)</a:t>
                </a:r>
                <a:endParaRPr lang="en-US" altLang="zh-CN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3243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1376728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2773639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4784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内容占位符 2"/>
              <p:cNvSpPr txBox="1">
                <a:spLocks/>
              </p:cNvSpPr>
              <p:nvPr/>
            </p:nvSpPr>
            <p:spPr>
              <a:xfrm>
                <a:off x="214613" y="8636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（可计算的方法）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altLang="zh-CN" i="1" dirty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𝑐𝑜𝑚𝑝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)+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k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. 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𝐴𝑐𝑐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Gnet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ACT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AGG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q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𝐴𝑐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是层数，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k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是每层任务个数，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j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节点下表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任务划分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-tiling</a:t>
                </a:r>
              </a:p>
              <a:p>
                <a:pPr lvl="2"/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tiling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；输入、输出维度为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tile</a:t>
                </a:r>
                <a:r>
                  <a:rPr lang="zh-CN" altLang="en-US" dirty="0" smtClean="0">
                    <a:cs typeface="Cambria Math" panose="02040503050406030204" pitchFamily="18" charset="0"/>
                  </a:rPr>
                  <a:t>个数分别为</a:t>
                </a:r>
                <a:r>
                  <a:rPr lang="zh-CN" altLang="en-US" dirty="0">
                    <a:cs typeface="Cambria Math" panose="02040503050406030204" pitchFamily="18" charset="0"/>
                  </a:rPr>
                  <a:t>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 smtClean="0">
                    <a:cs typeface="Cambria Math" panose="02040503050406030204" pitchFamily="18" charset="0"/>
                  </a:rPr>
                  <a:t>⌉</a:t>
                </a:r>
                <a:r>
                  <a:rPr lang="en-US" altLang="zh-CN" dirty="0" smtClean="0">
                    <a:cs typeface="Cambria Math" panose="02040503050406030204" pitchFamily="18" charset="0"/>
                  </a:rPr>
                  <a:t>,</a:t>
                </a:r>
                <a:r>
                  <a:rPr lang="zh-CN" altLang="en-US" dirty="0">
                    <a:cs typeface="Cambria Math" panose="02040503050406030204" pitchFamily="18" charset="0"/>
                  </a:rPr>
                  <a:t> 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M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>
                    <a:cs typeface="Cambria Math" panose="02040503050406030204" pitchFamily="18" charset="0"/>
                  </a:rPr>
                  <a:t>⌉</a:t>
                </a:r>
                <a:endParaRPr lang="zh-CN" altLang="en-US" dirty="0"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计算时间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使用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MAC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操作次数衡量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每个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tile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计算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次数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comp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</m:t>
                        </m:r>
                        <m:sSubSup>
                          <m:sSub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kern="100">
                                <a:latin typeface="Cambria Math" panose="0204050305040603020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100">
                                <a:latin typeface="Cambria Math" panose="0204050305040603020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）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mac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节点间通信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h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是线长，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是电磁波在给定介质中的传播速度；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3" y="863600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19" y="3332506"/>
            <a:ext cx="5020814" cy="304422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455510" y="633653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Fig.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37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1243</Words>
  <Application>Microsoft Office PowerPoint</Application>
  <PresentationFormat>宽屏</PresentationFormat>
  <Paragraphs>335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黑体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PowerPoint 演示文稿</vt:lpstr>
      <vt:lpstr>Related Work Reference</vt:lpstr>
      <vt:lpstr>Related Work</vt:lpstr>
      <vt:lpstr>PowerPoint 演示文稿</vt:lpstr>
      <vt:lpstr>Software Design Space</vt:lpstr>
      <vt:lpstr>Hardware Design Space</vt:lpstr>
      <vt:lpstr>Decision Variables</vt:lpstr>
      <vt:lpstr>Constraints</vt:lpstr>
      <vt:lpstr>Constraints-Accuracy</vt:lpstr>
      <vt:lpstr>Constraints-Accuracy</vt:lpstr>
      <vt:lpstr>Constraints-Accuracy</vt:lpstr>
      <vt:lpstr>本周工作</vt:lpstr>
      <vt:lpstr>Constraints-管脚约束</vt:lpstr>
      <vt:lpstr>Data for Constant Values</vt:lpstr>
      <vt:lpstr>Data for Constant Values</vt:lpstr>
      <vt:lpstr>Data for Constant Values</vt:lpstr>
      <vt:lpstr>Data for Constant Values</vt:lpstr>
      <vt:lpstr>Data for Constant Values</vt:lpstr>
      <vt:lpstr>Constraints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1839</cp:revision>
  <dcterms:created xsi:type="dcterms:W3CDTF">2021-09-01T13:58:00Z</dcterms:created>
  <dcterms:modified xsi:type="dcterms:W3CDTF">2022-04-01T15:56:27Z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