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0"/>
  </p:notesMasterIdLst>
  <p:sldIdLst>
    <p:sldId id="292" r:id="rId5"/>
    <p:sldId id="1305" r:id="rId6"/>
    <p:sldId id="352" r:id="rId7"/>
    <p:sldId id="1300" r:id="rId8"/>
    <p:sldId id="1284" r:id="rId9"/>
    <p:sldId id="1285" r:id="rId10"/>
    <p:sldId id="1286" r:id="rId11"/>
    <p:sldId id="1287" r:id="rId12"/>
    <p:sldId id="1292" r:id="rId13"/>
    <p:sldId id="1295" r:id="rId14"/>
    <p:sldId id="1294" r:id="rId15"/>
    <p:sldId id="1296" r:id="rId16"/>
    <p:sldId id="1297" r:id="rId17"/>
    <p:sldId id="1288" r:id="rId18"/>
    <p:sldId id="1249" r:id="rId19"/>
  </p:sldIdLst>
  <p:sldSz cx="9144000" cy="5143500" type="screen16x9"/>
  <p:notesSz cx="6858000" cy="9144000"/>
  <p:custShowLst>
    <p:custShow name="Custom Show 1" id="0">
      <p:sldLst>
        <p:sld r:id="rId5"/>
        <p:sld r:id="rId7"/>
        <p:sld r:id="rId8"/>
        <p:sld r:id="rId9"/>
        <p:sld r:id="rId11"/>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103" d="100"/>
          <a:sy n="103" d="100"/>
        </p:scale>
        <p:origin x="1138" y="77"/>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4/8/2024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4/8/2024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095094" y="3956068"/>
            <a:ext cx="2686683"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 Jade Sampaguita Lee</a:t>
            </a: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ID : au311121205024</a:t>
            </a: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4885271"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4981859"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4865511" y="3956068"/>
            <a:ext cx="2923399" cy="625812"/>
          </a:xfrm>
          <a:prstGeom prst="rect">
            <a:avLst/>
          </a:prstGeom>
          <a:noFill/>
        </p:spPr>
        <p:txBody>
          <a:bodyPr wrap="square">
            <a:spAutoFit/>
          </a:bodyPr>
          <a:lstStyle/>
          <a:p>
            <a:pPr>
              <a:spcAft>
                <a:spcPts val="200"/>
              </a:spcAft>
              <a:buClr>
                <a:schemeClr val="bg1"/>
              </a:buClr>
            </a:pPr>
            <a:r>
              <a:rPr lang="en-US" sz="1100" dirty="0">
                <a:solidFill>
                  <a:schemeClr val="tx1"/>
                </a:solidFill>
              </a:rPr>
              <a:t>LOYOLA – ICAM COLLEGE OF ENGINEERING AND TECHNOLOGY</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dirty="0"/>
              <a:t>Login Page</a:t>
            </a:r>
          </a:p>
        </p:txBody>
      </p:sp>
      <p:pic>
        <p:nvPicPr>
          <p:cNvPr id="4" name="Picture 3">
            <a:extLst>
              <a:ext uri="{FF2B5EF4-FFF2-40B4-BE49-F238E27FC236}">
                <a16:creationId xmlns:a16="http://schemas.microsoft.com/office/drawing/2014/main" id="{4B791B5A-C23C-E19E-6B33-901D000B8148}"/>
              </a:ext>
            </a:extLst>
          </p:cNvPr>
          <p:cNvPicPr>
            <a:picLocks noChangeAspect="1"/>
          </p:cNvPicPr>
          <p:nvPr/>
        </p:nvPicPr>
        <p:blipFill>
          <a:blip r:embed="rId2"/>
          <a:stretch>
            <a:fillRect/>
          </a:stretch>
        </p:blipFill>
        <p:spPr>
          <a:xfrm>
            <a:off x="919819" y="1134702"/>
            <a:ext cx="7303911" cy="3600573"/>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Song Collection Page</a:t>
            </a:r>
          </a:p>
        </p:txBody>
      </p:sp>
      <p:pic>
        <p:nvPicPr>
          <p:cNvPr id="4" name="Picture 3">
            <a:extLst>
              <a:ext uri="{FF2B5EF4-FFF2-40B4-BE49-F238E27FC236}">
                <a16:creationId xmlns:a16="http://schemas.microsoft.com/office/drawing/2014/main" id="{BB0705E6-4966-0690-EF65-BCFCCA7B49C2}"/>
              </a:ext>
            </a:extLst>
          </p:cNvPr>
          <p:cNvPicPr>
            <a:picLocks noChangeAspect="1"/>
          </p:cNvPicPr>
          <p:nvPr/>
        </p:nvPicPr>
        <p:blipFill>
          <a:blip r:embed="rId2"/>
          <a:stretch>
            <a:fillRect/>
          </a:stretch>
        </p:blipFill>
        <p:spPr>
          <a:xfrm>
            <a:off x="733778" y="1122947"/>
            <a:ext cx="7507111" cy="3763336"/>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E42AA-3E13-629A-6815-A8A4489778A4}"/>
              </a:ext>
            </a:extLst>
          </p:cNvPr>
          <p:cNvSpPr>
            <a:spLocks noGrp="1"/>
          </p:cNvSpPr>
          <p:nvPr>
            <p:ph type="title"/>
          </p:nvPr>
        </p:nvSpPr>
        <p:spPr>
          <a:xfrm>
            <a:off x="628560" y="618066"/>
            <a:ext cx="7886430" cy="649583"/>
          </a:xfrm>
        </p:spPr>
        <p:txBody>
          <a:bodyPr/>
          <a:lstStyle/>
          <a:p>
            <a:pPr algn="ctr"/>
            <a:r>
              <a:rPr lang="en-US" b="1" dirty="0"/>
              <a:t>Song Page</a:t>
            </a:r>
          </a:p>
        </p:txBody>
      </p:sp>
      <p:pic>
        <p:nvPicPr>
          <p:cNvPr id="4" name="Picture 3">
            <a:extLst>
              <a:ext uri="{FF2B5EF4-FFF2-40B4-BE49-F238E27FC236}">
                <a16:creationId xmlns:a16="http://schemas.microsoft.com/office/drawing/2014/main" id="{E2BE6AD1-08EB-27D4-8FD7-631943619D1D}"/>
              </a:ext>
            </a:extLst>
          </p:cNvPr>
          <p:cNvPicPr>
            <a:picLocks noChangeAspect="1"/>
          </p:cNvPicPr>
          <p:nvPr/>
        </p:nvPicPr>
        <p:blipFill>
          <a:blip r:embed="rId2"/>
          <a:stretch>
            <a:fillRect/>
          </a:stretch>
        </p:blipFill>
        <p:spPr>
          <a:xfrm>
            <a:off x="1098190" y="1167286"/>
            <a:ext cx="7131410" cy="3535866"/>
          </a:xfrm>
          <a:prstGeom prst="rect">
            <a:avLst/>
          </a:prstGeom>
        </p:spPr>
      </p:pic>
    </p:spTree>
    <p:extLst>
      <p:ext uri="{BB962C8B-B14F-4D97-AF65-F5344CB8AC3E}">
        <p14:creationId xmlns:p14="http://schemas.microsoft.com/office/powerpoint/2010/main" val="299461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3" name="Rectangle 2">
            <a:extLst>
              <a:ext uri="{FF2B5EF4-FFF2-40B4-BE49-F238E27FC236}">
                <a16:creationId xmlns:a16="http://schemas.microsoft.com/office/drawing/2014/main" id="{AAC4D32E-2D23-A942-9283-5E59CE6CC48F}"/>
              </a:ext>
            </a:extLst>
          </p:cNvPr>
          <p:cNvSpPr/>
          <p:nvPr/>
        </p:nvSpPr>
        <p:spPr>
          <a:xfrm>
            <a:off x="167000" y="1079591"/>
            <a:ext cx="8761947" cy="1246495"/>
          </a:xfrm>
          <a:prstGeom prst="rect">
            <a:avLst/>
          </a:prstGeom>
        </p:spPr>
        <p:txBody>
          <a:bodyPr wrap="square">
            <a:spAutoFit/>
          </a:bodyPr>
          <a:lstStyle/>
          <a:p>
            <a:pPr algn="l"/>
            <a:r>
              <a:rPr lang="en-US" sz="1500" b="0" i="0" dirty="0">
                <a:solidFill>
                  <a:srgbClr val="0D0D0D"/>
                </a:solidFill>
                <a:effectLst/>
                <a:highlight>
                  <a:srgbClr val="FFFFFF"/>
                </a:highlight>
                <a:latin typeface="+mn-lt"/>
              </a:rPr>
              <a:t>1. Personalized Recommendations: Enhance with machine learning for custom music suggestions.</a:t>
            </a:r>
          </a:p>
          <a:p>
            <a:pPr algn="l"/>
            <a:r>
              <a:rPr lang="en-US" sz="1500" b="0" i="0" dirty="0">
                <a:solidFill>
                  <a:srgbClr val="0D0D0D"/>
                </a:solidFill>
                <a:effectLst/>
                <a:highlight>
                  <a:srgbClr val="FFFFFF"/>
                </a:highlight>
                <a:latin typeface="+mn-lt"/>
              </a:rPr>
              <a:t>2. Social Features: Introduce messaging, music sharing, and collaborative playlists.</a:t>
            </a:r>
          </a:p>
          <a:p>
            <a:pPr algn="l"/>
            <a:r>
              <a:rPr lang="en-US" sz="1500" b="0" i="0" dirty="0">
                <a:solidFill>
                  <a:srgbClr val="0D0D0D"/>
                </a:solidFill>
                <a:effectLst/>
                <a:highlight>
                  <a:srgbClr val="FFFFFF"/>
                </a:highlight>
                <a:latin typeface="+mn-lt"/>
              </a:rPr>
              <a:t>3. API Integration: Include Spotify and Apple Music for a broader music selection.</a:t>
            </a:r>
          </a:p>
          <a:p>
            <a:pPr algn="l"/>
            <a:r>
              <a:rPr lang="en-US" sz="1500" b="0" i="0" dirty="0">
                <a:solidFill>
                  <a:srgbClr val="0D0D0D"/>
                </a:solidFill>
                <a:effectLst/>
                <a:highlight>
                  <a:srgbClr val="FFFFFF"/>
                </a:highlight>
                <a:latin typeface="+mn-lt"/>
              </a:rPr>
              <a:t>4. Mobile Apps: Develop iOS and Android apps for mobile convenience.</a:t>
            </a:r>
          </a:p>
          <a:p>
            <a:pPr algn="l"/>
            <a:r>
              <a:rPr lang="en-US" sz="1500" b="0" i="0" dirty="0">
                <a:solidFill>
                  <a:srgbClr val="0D0D0D"/>
                </a:solidFill>
                <a:effectLst/>
                <a:highlight>
                  <a:srgbClr val="FFFFFF"/>
                </a:highlight>
                <a:latin typeface="+mn-lt"/>
              </a:rPr>
              <a:t>5. Monetization Options: Explore premium subscriptions and ad-supported models for revenue.</a:t>
            </a:r>
          </a:p>
        </p:txBody>
      </p:sp>
    </p:spTree>
    <p:extLst>
      <p:ext uri="{BB962C8B-B14F-4D97-AF65-F5344CB8AC3E}">
        <p14:creationId xmlns:p14="http://schemas.microsoft.com/office/powerpoint/2010/main" val="13231287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Rectangle 2">
            <a:extLst>
              <a:ext uri="{FF2B5EF4-FFF2-40B4-BE49-F238E27FC236}">
                <a16:creationId xmlns:a16="http://schemas.microsoft.com/office/drawing/2014/main" id="{E384061D-AC8B-F65A-06CA-38276506F76F}"/>
              </a:ext>
            </a:extLst>
          </p:cNvPr>
          <p:cNvSpPr/>
          <p:nvPr/>
        </p:nvSpPr>
        <p:spPr>
          <a:xfrm>
            <a:off x="131032" y="1260488"/>
            <a:ext cx="8761947" cy="1246495"/>
          </a:xfrm>
          <a:prstGeom prst="rect">
            <a:avLst/>
          </a:prstGeom>
        </p:spPr>
        <p:txBody>
          <a:bodyPr wrap="square">
            <a:spAutoFit/>
          </a:bodyPr>
          <a:lstStyle/>
          <a:p>
            <a:pPr algn="l"/>
            <a:r>
              <a:rPr lang="en-US" sz="1500" b="0" i="0" dirty="0">
                <a:solidFill>
                  <a:srgbClr val="0D0D0D"/>
                </a:solidFill>
                <a:effectLst/>
                <a:highlight>
                  <a:srgbClr val="FFFFFF"/>
                </a:highlight>
                <a:latin typeface="+mn-lt"/>
              </a:rPr>
              <a:t>The development of the music web application Cadence using Django and front-end technologies has provided a user-friendly platform for music enthusiasts. While achieving our primary goals, there are promising opportunities for future enhancements, including personalized recommendations, expanded social features, and mobile app development. With ongoing innovation, our application stands poised to become a leading destination for music discovery and enjoyment.</a:t>
            </a:r>
          </a:p>
        </p:txBody>
      </p:sp>
    </p:spTree>
    <p:extLst>
      <p:ext uri="{BB962C8B-B14F-4D97-AF65-F5344CB8AC3E}">
        <p14:creationId xmlns:p14="http://schemas.microsoft.com/office/powerpoint/2010/main" val="20188784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Music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Abstract</a:t>
            </a:r>
            <a:endParaRPr lang="en-IN" sz="1600" dirty="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2" name="Rectangle 1">
            <a:extLst>
              <a:ext uri="{FF2B5EF4-FFF2-40B4-BE49-F238E27FC236}">
                <a16:creationId xmlns:a16="http://schemas.microsoft.com/office/drawing/2014/main" id="{F37277C6-ADCD-806F-EB5B-892E3819F730}"/>
              </a:ext>
            </a:extLst>
          </p:cNvPr>
          <p:cNvSpPr/>
          <p:nvPr/>
        </p:nvSpPr>
        <p:spPr>
          <a:xfrm>
            <a:off x="190773" y="1328840"/>
            <a:ext cx="8309759" cy="2400657"/>
          </a:xfrm>
          <a:prstGeom prst="rect">
            <a:avLst/>
          </a:prstGeom>
        </p:spPr>
        <p:txBody>
          <a:bodyPr wrap="square">
            <a:spAutoFit/>
          </a:bodyPr>
          <a:lstStyle/>
          <a:p>
            <a:r>
              <a:rPr lang="en-US" sz="1500" dirty="0">
                <a:solidFill>
                  <a:schemeClr val="tx1"/>
                </a:solidFill>
                <a:latin typeface="+mj-lt"/>
              </a:rPr>
              <a:t>This project aims to develop a music web application using the Django framework, integrating front-end technologies like HTML, CSS, JavaScript, and Bootstrap, with back-end technologies including Python, Django, and SQL. The absence of a centralized platform for music enthusiasts to explore, listen to, and manage their favorite tracks and albums motivates this endeavor. The proposed solution entails creating a user-friendly interface that seamlessly combines front-end and back-end functionalities, facilitating music discovery, playlist creation, and social interaction. By leveraging Django's robust capabilities for server-side logic and data management, alongside SQL databases for efficient data storage, retrieval, and manipulation, the project endeavors to deliver a responsive and feature-rich music platform accessible across various devices and browsers.</a:t>
            </a:r>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Problem Statement</a:t>
            </a:r>
            <a:endParaRPr lang="en-IN" sz="160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a:extLst>
              <a:ext uri="{FF2B5EF4-FFF2-40B4-BE49-F238E27FC236}">
                <a16:creationId xmlns:a16="http://schemas.microsoft.com/office/drawing/2014/main" id="{F12C483A-D854-0A07-8CCE-DECF0ECE1AB6}"/>
              </a:ext>
            </a:extLst>
          </p:cNvPr>
          <p:cNvSpPr/>
          <p:nvPr/>
        </p:nvSpPr>
        <p:spPr>
          <a:xfrm>
            <a:off x="138652" y="1295948"/>
            <a:ext cx="8084956" cy="2400657"/>
          </a:xfrm>
          <a:prstGeom prst="rect">
            <a:avLst/>
          </a:prstGeom>
        </p:spPr>
        <p:txBody>
          <a:bodyPr wrap="square">
            <a:spAutoFit/>
          </a:bodyPr>
          <a:lstStyle/>
          <a:p>
            <a:r>
              <a:rPr lang="en-US" sz="1500" dirty="0">
                <a:solidFill>
                  <a:schemeClr val="tx1"/>
                </a:solidFill>
                <a:latin typeface="+mn-lt"/>
              </a:rPr>
              <a:t>In a world inundated with diverse musical content, there exists a notable gap in the availability of a centralized platform catering to music enthusiasts' needs for seamless exploration, organization, and interaction with their favorite tracks and albums. Current platforms often lack comprehensive features for discovering new music, creating personalized playlists, and engaging with fellow users. This deficiency highlights the need for a music web application that not only aggregates a vast library of music but also provides intuitive tools for users to curate their listening experiences and connect with like-minded individuals. The challenge lies in developing a robust solution that integrates front-end and back-end technologies effectively, ensuring a smooth user experience while addressing the complexities of data management and social interaction within the platform.</a:t>
            </a:r>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Project Overview</a:t>
            </a:r>
            <a:endParaRPr lang="en-IN" sz="160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a:extLst>
              <a:ext uri="{FF2B5EF4-FFF2-40B4-BE49-F238E27FC236}">
                <a16:creationId xmlns:a16="http://schemas.microsoft.com/office/drawing/2014/main" id="{10157C5D-2AB3-853B-EF91-EF5022B75D27}"/>
              </a:ext>
            </a:extLst>
          </p:cNvPr>
          <p:cNvSpPr/>
          <p:nvPr/>
        </p:nvSpPr>
        <p:spPr>
          <a:xfrm>
            <a:off x="190774" y="1328840"/>
            <a:ext cx="7815160" cy="1477328"/>
          </a:xfrm>
          <a:prstGeom prst="rect">
            <a:avLst/>
          </a:prstGeom>
        </p:spPr>
        <p:txBody>
          <a:bodyPr wrap="square">
            <a:spAutoFit/>
          </a:bodyPr>
          <a:lstStyle/>
          <a:p>
            <a:pPr algn="l">
              <a:buFont typeface="Arial" panose="020B0604020202020204" pitchFamily="34" charset="0"/>
              <a:buChar char="•"/>
            </a:pPr>
            <a:r>
              <a:rPr lang="en-US" sz="1500" b="0" i="0" dirty="0">
                <a:solidFill>
                  <a:srgbClr val="0D0D0D"/>
                </a:solidFill>
                <a:effectLst/>
                <a:highlight>
                  <a:srgbClr val="FFFFFF"/>
                </a:highlight>
                <a:latin typeface="+mn-lt"/>
              </a:rPr>
              <a:t>The main objectives of the project is the development of a music web application using Django.</a:t>
            </a:r>
          </a:p>
          <a:p>
            <a:pPr algn="l">
              <a:buFont typeface="Arial" panose="020B0604020202020204" pitchFamily="34" charset="0"/>
              <a:buChar char="•"/>
            </a:pPr>
            <a:r>
              <a:rPr lang="en-US" sz="1500" b="0" i="0" dirty="0">
                <a:solidFill>
                  <a:srgbClr val="0D0D0D"/>
                </a:solidFill>
                <a:effectLst/>
                <a:highlight>
                  <a:srgbClr val="FFFFFF"/>
                </a:highlight>
                <a:latin typeface="+mn-lt"/>
              </a:rPr>
              <a:t>The key features are user authentication, music browsing, playlist creation, and social interaction.</a:t>
            </a:r>
          </a:p>
          <a:p>
            <a:pPr algn="l">
              <a:buFont typeface="Arial" panose="020B0604020202020204" pitchFamily="34" charset="0"/>
              <a:buChar char="•"/>
            </a:pPr>
            <a:r>
              <a:rPr lang="en-US" sz="1500" b="0" i="0" dirty="0">
                <a:solidFill>
                  <a:srgbClr val="0D0D0D"/>
                </a:solidFill>
                <a:effectLst/>
                <a:highlight>
                  <a:srgbClr val="FFFFFF"/>
                </a:highlight>
                <a:latin typeface="+mn-lt"/>
              </a:rPr>
              <a:t>The responsive design and cross-browser compatibility to ensure accessibility across different devices and platforms is an important consideration.</a:t>
            </a:r>
          </a:p>
        </p:txBody>
      </p:sp>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Proposed Solution</a:t>
            </a:r>
            <a:endParaRPr lang="en-IN" sz="160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Rectangle 3">
            <a:extLst>
              <a:ext uri="{FF2B5EF4-FFF2-40B4-BE49-F238E27FC236}">
                <a16:creationId xmlns:a16="http://schemas.microsoft.com/office/drawing/2014/main" id="{C3AEDCC6-0F81-65AD-C2AC-61ECE72220CA}"/>
              </a:ext>
            </a:extLst>
          </p:cNvPr>
          <p:cNvSpPr/>
          <p:nvPr/>
        </p:nvSpPr>
        <p:spPr>
          <a:xfrm>
            <a:off x="243401" y="1282791"/>
            <a:ext cx="8761947" cy="1938992"/>
          </a:xfrm>
          <a:prstGeom prst="rect">
            <a:avLst/>
          </a:prstGeom>
        </p:spPr>
        <p:txBody>
          <a:bodyPr wrap="square">
            <a:spAutoFit/>
          </a:bodyPr>
          <a:lstStyle/>
          <a:p>
            <a:pPr algn="l">
              <a:buFont typeface="Arial" panose="020B0604020202020204" pitchFamily="34" charset="0"/>
              <a:buChar char="•"/>
            </a:pPr>
            <a:r>
              <a:rPr lang="en-US" sz="1500" b="0" i="0" dirty="0">
                <a:solidFill>
                  <a:srgbClr val="0D0D0D"/>
                </a:solidFill>
                <a:effectLst/>
                <a:highlight>
                  <a:srgbClr val="FFFFFF"/>
                </a:highlight>
                <a:latin typeface="+mn-lt"/>
              </a:rPr>
              <a:t>Cadence is a music web app that encompasses scalable and user friendly stacks to deliver a seamless music rendering service.</a:t>
            </a:r>
          </a:p>
          <a:p>
            <a:pPr algn="l">
              <a:buFont typeface="Arial" panose="020B0604020202020204" pitchFamily="34" charset="0"/>
              <a:buChar char="•"/>
            </a:pPr>
            <a:r>
              <a:rPr lang="en-US" sz="1500" b="0" i="0" dirty="0">
                <a:solidFill>
                  <a:srgbClr val="0D0D0D"/>
                </a:solidFill>
                <a:effectLst/>
                <a:highlight>
                  <a:srgbClr val="FFFFFF"/>
                </a:highlight>
                <a:latin typeface="+mn-lt"/>
              </a:rPr>
              <a:t>The use of Django as the back-end framework is for handling server-side logic and data management.</a:t>
            </a:r>
          </a:p>
          <a:p>
            <a:pPr algn="l">
              <a:buFont typeface="Arial" panose="020B0604020202020204" pitchFamily="34" charset="0"/>
              <a:buChar char="•"/>
            </a:pPr>
            <a:r>
              <a:rPr lang="en-US" sz="1500" b="0" i="0" dirty="0">
                <a:solidFill>
                  <a:srgbClr val="0D0D0D"/>
                </a:solidFill>
                <a:effectLst/>
                <a:highlight>
                  <a:srgbClr val="FFFFFF"/>
                </a:highlight>
                <a:latin typeface="+mn-lt"/>
              </a:rPr>
              <a:t>The integration of front-end technologies such as HTML, CSS, JavaScript, and Bootstrap is to create a visually appealing and interactive user interface.</a:t>
            </a:r>
          </a:p>
          <a:p>
            <a:pPr algn="l">
              <a:buFont typeface="Arial" panose="020B0604020202020204" pitchFamily="34" charset="0"/>
              <a:buChar char="•"/>
            </a:pPr>
            <a:r>
              <a:rPr lang="en-US" sz="1500" b="0" i="0" dirty="0">
                <a:solidFill>
                  <a:srgbClr val="0D0D0D"/>
                </a:solidFill>
                <a:effectLst/>
                <a:highlight>
                  <a:srgbClr val="FFFFFF"/>
                </a:highlight>
                <a:latin typeface="+mn-lt"/>
              </a:rPr>
              <a:t>The implementation of SQL databases to store user data, music metadata, and playlist information helps ensure efficient data retrieval and manipulation.</a:t>
            </a:r>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8F9BDDA0-BA6C-8EA6-90CC-2435134151A5}"/>
              </a:ext>
            </a:extLst>
          </p:cNvPr>
          <p:cNvPicPr>
            <a:picLocks noChangeAspect="1"/>
          </p:cNvPicPr>
          <p:nvPr/>
        </p:nvPicPr>
        <p:blipFill>
          <a:blip r:embed="rId3"/>
          <a:stretch>
            <a:fillRect/>
          </a:stretch>
        </p:blipFill>
        <p:spPr>
          <a:xfrm>
            <a:off x="138652" y="1228254"/>
            <a:ext cx="4433348" cy="2686991"/>
          </a:xfrm>
          <a:prstGeom prst="rect">
            <a:avLst/>
          </a:prstGeom>
        </p:spPr>
      </p:pic>
      <p:pic>
        <p:nvPicPr>
          <p:cNvPr id="7" name="Picture 6">
            <a:extLst>
              <a:ext uri="{FF2B5EF4-FFF2-40B4-BE49-F238E27FC236}">
                <a16:creationId xmlns:a16="http://schemas.microsoft.com/office/drawing/2014/main" id="{963A8A6B-EA42-E57F-51F0-C9702470904C}"/>
              </a:ext>
            </a:extLst>
          </p:cNvPr>
          <p:cNvPicPr>
            <a:picLocks noChangeAspect="1"/>
          </p:cNvPicPr>
          <p:nvPr/>
        </p:nvPicPr>
        <p:blipFill>
          <a:blip r:embed="rId4"/>
          <a:stretch>
            <a:fillRect/>
          </a:stretch>
        </p:blipFill>
        <p:spPr>
          <a:xfrm>
            <a:off x="4659126" y="1228254"/>
            <a:ext cx="4346222" cy="2464208"/>
          </a:xfrm>
          <a:prstGeom prst="rect">
            <a:avLst/>
          </a:prstGeom>
        </p:spPr>
      </p:pic>
    </p:spTree>
    <p:extLst>
      <p:ext uri="{BB962C8B-B14F-4D97-AF65-F5344CB8AC3E}">
        <p14:creationId xmlns:p14="http://schemas.microsoft.com/office/powerpoint/2010/main" val="2863725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5" name="Picture 4">
            <a:extLst>
              <a:ext uri="{FF2B5EF4-FFF2-40B4-BE49-F238E27FC236}">
                <a16:creationId xmlns:a16="http://schemas.microsoft.com/office/drawing/2014/main" id="{918DF15B-AAF7-7DCF-4518-4E1EE1B63146}"/>
              </a:ext>
            </a:extLst>
          </p:cNvPr>
          <p:cNvPicPr>
            <a:picLocks noChangeAspect="1"/>
          </p:cNvPicPr>
          <p:nvPr/>
        </p:nvPicPr>
        <p:blipFill>
          <a:blip r:embed="rId2"/>
          <a:stretch>
            <a:fillRect/>
          </a:stretch>
        </p:blipFill>
        <p:spPr>
          <a:xfrm>
            <a:off x="959556" y="1065075"/>
            <a:ext cx="7473245" cy="3687378"/>
          </a:xfrm>
          <a:prstGeom prst="rect">
            <a:avLst/>
          </a:prstGeom>
        </p:spPr>
      </p:pic>
    </p:spTree>
    <p:extLst>
      <p:ext uri="{BB962C8B-B14F-4D97-AF65-F5344CB8AC3E}">
        <p14:creationId xmlns:p14="http://schemas.microsoft.com/office/powerpoint/2010/main" val="69087543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Props1.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168</TotalTime>
  <Words>658</Words>
  <Application>Microsoft Office PowerPoint</Application>
  <PresentationFormat>On-screen Show (16:9)</PresentationFormat>
  <Paragraphs>51</Paragraphs>
  <Slides>15</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15</vt:i4>
      </vt:variant>
      <vt:variant>
        <vt:lpstr>Custom Shows</vt:lpstr>
      </vt:variant>
      <vt:variant>
        <vt:i4>1</vt:i4>
      </vt:variant>
    </vt:vector>
  </HeadingPairs>
  <TitlesOfParts>
    <vt:vector size="22"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Technology Used</vt:lpstr>
      <vt:lpstr>Modelling &amp; Results</vt:lpstr>
      <vt:lpstr>Homepage</vt:lpstr>
      <vt:lpstr>Login Page</vt:lpstr>
      <vt:lpstr>Song Collection Page</vt:lpstr>
      <vt:lpstr>Song 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Jade Lee</cp:lastModifiedBy>
  <cp:revision>9</cp:revision>
  <dcterms:modified xsi:type="dcterms:W3CDTF">2024-04-07T23:32:07Z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