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2" r:id="rId5"/>
    <p:sldId id="263" r:id="rId6"/>
    <p:sldId id="261" r:id="rId7"/>
    <p:sldId id="259" r:id="rId8"/>
    <p:sldId id="265" r:id="rId9"/>
    <p:sldId id="267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5395" autoAdjust="0"/>
  </p:normalViewPr>
  <p:slideViewPr>
    <p:cSldViewPr snapToGrid="0">
      <p:cViewPr varScale="1">
        <p:scale>
          <a:sx n="77" d="100"/>
          <a:sy n="77" d="100"/>
        </p:scale>
        <p:origin x="1098" y="66"/>
      </p:cViewPr>
      <p:guideLst/>
    </p:cSldViewPr>
  </p:slideViewPr>
  <p:outlineViewPr>
    <p:cViewPr>
      <p:scale>
        <a:sx n="33" d="100"/>
        <a:sy n="33" d="100"/>
      </p:scale>
      <p:origin x="0" y="-16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A0BAB9-836D-4AA6-A82D-B4BDEE5A2369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6EF393E7-69BA-4AB8-9E55-D9371E0E301D}">
      <dgm:prSet phldrT="[Text]" custT="1"/>
      <dgm:spPr/>
      <dgm:t>
        <a:bodyPr/>
        <a:lstStyle/>
        <a:p>
          <a:r>
            <a:rPr lang="en-CA" sz="2000" dirty="0"/>
            <a:t>Get Data</a:t>
          </a:r>
        </a:p>
      </dgm:t>
    </dgm:pt>
    <dgm:pt modelId="{42BD82BA-8CB6-4830-8851-7085E0E60A9C}" type="parTrans" cxnId="{3C1F27A5-D95F-4249-A46A-1FF41F9899E6}">
      <dgm:prSet/>
      <dgm:spPr/>
      <dgm:t>
        <a:bodyPr/>
        <a:lstStyle/>
        <a:p>
          <a:endParaRPr lang="en-CA" sz="1600"/>
        </a:p>
      </dgm:t>
    </dgm:pt>
    <dgm:pt modelId="{5880EEB9-83E4-4556-BAEB-454E0087CAED}" type="sibTrans" cxnId="{3C1F27A5-D95F-4249-A46A-1FF41F9899E6}">
      <dgm:prSet/>
      <dgm:spPr/>
      <dgm:t>
        <a:bodyPr/>
        <a:lstStyle/>
        <a:p>
          <a:endParaRPr lang="en-CA" sz="1600"/>
        </a:p>
      </dgm:t>
    </dgm:pt>
    <dgm:pt modelId="{F5E61241-344C-4963-8C55-115B079D9D20}">
      <dgm:prSet phldrT="[Text]" custT="1"/>
      <dgm:spPr/>
      <dgm:t>
        <a:bodyPr/>
        <a:lstStyle/>
        <a:p>
          <a:r>
            <a:rPr lang="en-CA" sz="2000" dirty="0"/>
            <a:t>Transform/Clean Data</a:t>
          </a:r>
        </a:p>
      </dgm:t>
    </dgm:pt>
    <dgm:pt modelId="{F12D439F-12D1-44B5-B2D1-5A28E854A0C6}" type="parTrans" cxnId="{CCAC179C-AF34-4E37-A296-94FC2B6DEC89}">
      <dgm:prSet/>
      <dgm:spPr/>
      <dgm:t>
        <a:bodyPr/>
        <a:lstStyle/>
        <a:p>
          <a:endParaRPr lang="en-CA" sz="1600"/>
        </a:p>
      </dgm:t>
    </dgm:pt>
    <dgm:pt modelId="{0AB04B10-960E-4E9D-9803-EAA70E25CF65}" type="sibTrans" cxnId="{CCAC179C-AF34-4E37-A296-94FC2B6DEC89}">
      <dgm:prSet/>
      <dgm:spPr/>
      <dgm:t>
        <a:bodyPr/>
        <a:lstStyle/>
        <a:p>
          <a:endParaRPr lang="en-CA" sz="1600"/>
        </a:p>
      </dgm:t>
    </dgm:pt>
    <dgm:pt modelId="{13C6EB51-602F-4AF4-BFF6-9C1FBDDC977C}">
      <dgm:prSet phldrT="[Text]" custT="1"/>
      <dgm:spPr/>
      <dgm:t>
        <a:bodyPr/>
        <a:lstStyle/>
        <a:p>
          <a:r>
            <a:rPr lang="en-CA" sz="2000" dirty="0"/>
            <a:t>Analyse Data</a:t>
          </a:r>
        </a:p>
      </dgm:t>
    </dgm:pt>
    <dgm:pt modelId="{4D4B6AEC-B350-4B0A-BBF2-CD3277A81BC9}" type="parTrans" cxnId="{31573CD2-E92E-4BA4-9582-490CC58A2CC5}">
      <dgm:prSet/>
      <dgm:spPr/>
      <dgm:t>
        <a:bodyPr/>
        <a:lstStyle/>
        <a:p>
          <a:endParaRPr lang="en-CA" sz="1600"/>
        </a:p>
      </dgm:t>
    </dgm:pt>
    <dgm:pt modelId="{F5A05577-2084-430F-ACA4-29536A5A496A}" type="sibTrans" cxnId="{31573CD2-E92E-4BA4-9582-490CC58A2CC5}">
      <dgm:prSet/>
      <dgm:spPr/>
      <dgm:t>
        <a:bodyPr/>
        <a:lstStyle/>
        <a:p>
          <a:endParaRPr lang="en-CA" sz="1600"/>
        </a:p>
      </dgm:t>
    </dgm:pt>
    <dgm:pt modelId="{7DA81849-D7D5-43DF-895D-BB35A1C422AA}">
      <dgm:prSet phldrT="[Text]" custT="1"/>
      <dgm:spPr/>
      <dgm:t>
        <a:bodyPr/>
        <a:lstStyle/>
        <a:p>
          <a:r>
            <a:rPr lang="en-CA" sz="2000" dirty="0"/>
            <a:t>Report/Visualization</a:t>
          </a:r>
        </a:p>
      </dgm:t>
    </dgm:pt>
    <dgm:pt modelId="{4E252324-B12F-4738-9DF7-2085DA3CA160}" type="parTrans" cxnId="{F8682DCE-4486-439E-B487-F8CCF566E43A}">
      <dgm:prSet/>
      <dgm:spPr/>
      <dgm:t>
        <a:bodyPr/>
        <a:lstStyle/>
        <a:p>
          <a:endParaRPr lang="en-CA" sz="1600"/>
        </a:p>
      </dgm:t>
    </dgm:pt>
    <dgm:pt modelId="{DB9C920E-496C-42A4-8335-7E579C397912}" type="sibTrans" cxnId="{F8682DCE-4486-439E-B487-F8CCF566E43A}">
      <dgm:prSet/>
      <dgm:spPr/>
      <dgm:t>
        <a:bodyPr/>
        <a:lstStyle/>
        <a:p>
          <a:endParaRPr lang="en-CA" sz="1600"/>
        </a:p>
      </dgm:t>
    </dgm:pt>
    <dgm:pt modelId="{96F9525B-1A12-483D-86AC-DAB48A455B5D}" type="pres">
      <dgm:prSet presAssocID="{AAA0BAB9-836D-4AA6-A82D-B4BDEE5A2369}" presName="Name0" presStyleCnt="0">
        <dgm:presLayoutVars>
          <dgm:dir/>
          <dgm:animLvl val="lvl"/>
          <dgm:resizeHandles val="exact"/>
        </dgm:presLayoutVars>
      </dgm:prSet>
      <dgm:spPr/>
    </dgm:pt>
    <dgm:pt modelId="{CD490BD8-05E9-4E03-AB21-B0A6E7FDDB49}" type="pres">
      <dgm:prSet presAssocID="{6EF393E7-69BA-4AB8-9E55-D9371E0E301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8944917-C23A-4DAF-904C-3D06F1B1E17C}" type="pres">
      <dgm:prSet presAssocID="{5880EEB9-83E4-4556-BAEB-454E0087CAED}" presName="parTxOnlySpace" presStyleCnt="0"/>
      <dgm:spPr/>
    </dgm:pt>
    <dgm:pt modelId="{F8769621-9730-487F-B94D-01408A957DB7}" type="pres">
      <dgm:prSet presAssocID="{F5E61241-344C-4963-8C55-115B079D9D2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E74D87B-1814-4A3E-89BA-FC43F52FD732}" type="pres">
      <dgm:prSet presAssocID="{0AB04B10-960E-4E9D-9803-EAA70E25CF65}" presName="parTxOnlySpace" presStyleCnt="0"/>
      <dgm:spPr/>
    </dgm:pt>
    <dgm:pt modelId="{5010A399-AC94-4ACD-9243-B07D96BDA731}" type="pres">
      <dgm:prSet presAssocID="{13C6EB51-602F-4AF4-BFF6-9C1FBDDC977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3A3CCC-7D3B-4936-A857-E5114F74B91C}" type="pres">
      <dgm:prSet presAssocID="{F5A05577-2084-430F-ACA4-29536A5A496A}" presName="parTxOnlySpace" presStyleCnt="0"/>
      <dgm:spPr/>
    </dgm:pt>
    <dgm:pt modelId="{EDA43EDF-95E3-4022-BB80-7F35F652B300}" type="pres">
      <dgm:prSet presAssocID="{7DA81849-D7D5-43DF-895D-BB35A1C422A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734882F-1DAC-4720-87E6-781C4D0D598E}" type="presOf" srcId="{AAA0BAB9-836D-4AA6-A82D-B4BDEE5A2369}" destId="{96F9525B-1A12-483D-86AC-DAB48A455B5D}" srcOrd="0" destOrd="0" presId="urn:microsoft.com/office/officeart/2005/8/layout/chevron1"/>
    <dgm:cxn modelId="{1871636C-2A60-407E-B754-9FC33BDF11CE}" type="presOf" srcId="{F5E61241-344C-4963-8C55-115B079D9D20}" destId="{F8769621-9730-487F-B94D-01408A957DB7}" srcOrd="0" destOrd="0" presId="urn:microsoft.com/office/officeart/2005/8/layout/chevron1"/>
    <dgm:cxn modelId="{57431651-40AF-4E0A-BF04-080998B70E35}" type="presOf" srcId="{6EF393E7-69BA-4AB8-9E55-D9371E0E301D}" destId="{CD490BD8-05E9-4E03-AB21-B0A6E7FDDB49}" srcOrd="0" destOrd="0" presId="urn:microsoft.com/office/officeart/2005/8/layout/chevron1"/>
    <dgm:cxn modelId="{CCAC179C-AF34-4E37-A296-94FC2B6DEC89}" srcId="{AAA0BAB9-836D-4AA6-A82D-B4BDEE5A2369}" destId="{F5E61241-344C-4963-8C55-115B079D9D20}" srcOrd="1" destOrd="0" parTransId="{F12D439F-12D1-44B5-B2D1-5A28E854A0C6}" sibTransId="{0AB04B10-960E-4E9D-9803-EAA70E25CF65}"/>
    <dgm:cxn modelId="{3C1F27A5-D95F-4249-A46A-1FF41F9899E6}" srcId="{AAA0BAB9-836D-4AA6-A82D-B4BDEE5A2369}" destId="{6EF393E7-69BA-4AB8-9E55-D9371E0E301D}" srcOrd="0" destOrd="0" parTransId="{42BD82BA-8CB6-4830-8851-7085E0E60A9C}" sibTransId="{5880EEB9-83E4-4556-BAEB-454E0087CAED}"/>
    <dgm:cxn modelId="{F8682DCE-4486-439E-B487-F8CCF566E43A}" srcId="{AAA0BAB9-836D-4AA6-A82D-B4BDEE5A2369}" destId="{7DA81849-D7D5-43DF-895D-BB35A1C422AA}" srcOrd="3" destOrd="0" parTransId="{4E252324-B12F-4738-9DF7-2085DA3CA160}" sibTransId="{DB9C920E-496C-42A4-8335-7E579C397912}"/>
    <dgm:cxn modelId="{31573CD2-E92E-4BA4-9582-490CC58A2CC5}" srcId="{AAA0BAB9-836D-4AA6-A82D-B4BDEE5A2369}" destId="{13C6EB51-602F-4AF4-BFF6-9C1FBDDC977C}" srcOrd="2" destOrd="0" parTransId="{4D4B6AEC-B350-4B0A-BBF2-CD3277A81BC9}" sibTransId="{F5A05577-2084-430F-ACA4-29536A5A496A}"/>
    <dgm:cxn modelId="{842F01E4-76BB-45CE-8FEF-9BF55326C916}" type="presOf" srcId="{7DA81849-D7D5-43DF-895D-BB35A1C422AA}" destId="{EDA43EDF-95E3-4022-BB80-7F35F652B300}" srcOrd="0" destOrd="0" presId="urn:microsoft.com/office/officeart/2005/8/layout/chevron1"/>
    <dgm:cxn modelId="{7BF11DEF-8E56-472B-BDBD-E5EF29DC581C}" type="presOf" srcId="{13C6EB51-602F-4AF4-BFF6-9C1FBDDC977C}" destId="{5010A399-AC94-4ACD-9243-B07D96BDA731}" srcOrd="0" destOrd="0" presId="urn:microsoft.com/office/officeart/2005/8/layout/chevron1"/>
    <dgm:cxn modelId="{B49C5075-D8DA-4804-A747-4F2531539865}" type="presParOf" srcId="{96F9525B-1A12-483D-86AC-DAB48A455B5D}" destId="{CD490BD8-05E9-4E03-AB21-B0A6E7FDDB49}" srcOrd="0" destOrd="0" presId="urn:microsoft.com/office/officeart/2005/8/layout/chevron1"/>
    <dgm:cxn modelId="{D2DF973A-2FCC-4049-8F12-5F5A74F6955F}" type="presParOf" srcId="{96F9525B-1A12-483D-86AC-DAB48A455B5D}" destId="{18944917-C23A-4DAF-904C-3D06F1B1E17C}" srcOrd="1" destOrd="0" presId="urn:microsoft.com/office/officeart/2005/8/layout/chevron1"/>
    <dgm:cxn modelId="{F3660DA8-03CB-423C-82EC-16E63BC42403}" type="presParOf" srcId="{96F9525B-1A12-483D-86AC-DAB48A455B5D}" destId="{F8769621-9730-487F-B94D-01408A957DB7}" srcOrd="2" destOrd="0" presId="urn:microsoft.com/office/officeart/2005/8/layout/chevron1"/>
    <dgm:cxn modelId="{410D0E13-466C-48D4-A1DD-9F42F5CFE81D}" type="presParOf" srcId="{96F9525B-1A12-483D-86AC-DAB48A455B5D}" destId="{4E74D87B-1814-4A3E-89BA-FC43F52FD732}" srcOrd="3" destOrd="0" presId="urn:microsoft.com/office/officeart/2005/8/layout/chevron1"/>
    <dgm:cxn modelId="{219A7A2D-3C33-408F-A677-4F805124B78A}" type="presParOf" srcId="{96F9525B-1A12-483D-86AC-DAB48A455B5D}" destId="{5010A399-AC94-4ACD-9243-B07D96BDA731}" srcOrd="4" destOrd="0" presId="urn:microsoft.com/office/officeart/2005/8/layout/chevron1"/>
    <dgm:cxn modelId="{2F738391-80FB-4D61-B8BF-E8E5B285B3B2}" type="presParOf" srcId="{96F9525B-1A12-483D-86AC-DAB48A455B5D}" destId="{3D3A3CCC-7D3B-4936-A857-E5114F74B91C}" srcOrd="5" destOrd="0" presId="urn:microsoft.com/office/officeart/2005/8/layout/chevron1"/>
    <dgm:cxn modelId="{05BF55B4-9E2D-4F5A-8945-F2772B6EC4E6}" type="presParOf" srcId="{96F9525B-1A12-483D-86AC-DAB48A455B5D}" destId="{EDA43EDF-95E3-4022-BB80-7F35F652B300}" srcOrd="6" destOrd="0" presId="urn:microsoft.com/office/officeart/2005/8/layout/chevro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90BD8-05E9-4E03-AB21-B0A6E7FDDB49}">
      <dsp:nvSpPr>
        <dsp:cNvPr id="0" name=""/>
        <dsp:cNvSpPr/>
      </dsp:nvSpPr>
      <dsp:spPr>
        <a:xfrm>
          <a:off x="5163" y="0"/>
          <a:ext cx="3005935" cy="74745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Get Data</a:t>
          </a:r>
        </a:p>
      </dsp:txBody>
      <dsp:txXfrm>
        <a:off x="378891" y="0"/>
        <a:ext cx="2258479" cy="747456"/>
      </dsp:txXfrm>
    </dsp:sp>
    <dsp:sp modelId="{F8769621-9730-487F-B94D-01408A957DB7}">
      <dsp:nvSpPr>
        <dsp:cNvPr id="0" name=""/>
        <dsp:cNvSpPr/>
      </dsp:nvSpPr>
      <dsp:spPr>
        <a:xfrm>
          <a:off x="2710505" y="0"/>
          <a:ext cx="3005935" cy="74745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Transform/Clean Data</a:t>
          </a:r>
        </a:p>
      </dsp:txBody>
      <dsp:txXfrm>
        <a:off x="3084233" y="0"/>
        <a:ext cx="2258479" cy="747456"/>
      </dsp:txXfrm>
    </dsp:sp>
    <dsp:sp modelId="{5010A399-AC94-4ACD-9243-B07D96BDA731}">
      <dsp:nvSpPr>
        <dsp:cNvPr id="0" name=""/>
        <dsp:cNvSpPr/>
      </dsp:nvSpPr>
      <dsp:spPr>
        <a:xfrm>
          <a:off x="5415847" y="0"/>
          <a:ext cx="3005935" cy="74745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Analyse Data</a:t>
          </a:r>
        </a:p>
      </dsp:txBody>
      <dsp:txXfrm>
        <a:off x="5789575" y="0"/>
        <a:ext cx="2258479" cy="747456"/>
      </dsp:txXfrm>
    </dsp:sp>
    <dsp:sp modelId="{EDA43EDF-95E3-4022-BB80-7F35F652B300}">
      <dsp:nvSpPr>
        <dsp:cNvPr id="0" name=""/>
        <dsp:cNvSpPr/>
      </dsp:nvSpPr>
      <dsp:spPr>
        <a:xfrm>
          <a:off x="8121189" y="0"/>
          <a:ext cx="3005935" cy="74745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Report/Visualization</a:t>
          </a:r>
        </a:p>
      </dsp:txBody>
      <dsp:txXfrm>
        <a:off x="8494917" y="0"/>
        <a:ext cx="2258479" cy="747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6E025-77CB-417A-97AE-BE57A54F3A2C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34597-C0DA-401E-B231-4CF7A7E97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714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Previous_month_sum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CALCULATE(sum(Orders[Sales]), PREVIOUSMONTH(Orders[Order Date].[Date]))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Sales_percent_change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(SUM(Orders[Sales])-[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Previous_month_sum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])/[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Previous_month_sum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 = SWITCH(True(), [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Sales_percent_change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]&lt;0, UNICHAR(9660), UNICHAR(9650))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4597-C0DA-401E-B231-4CF7A7E97C2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7058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rank = RANKX(ALL(Orders[Product Name]), CALCULATE(sum(Orders[Sales])))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flag = IF([rank]&gt;'Top N'[Parameter Value], 0, 1)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4597-C0DA-401E-B231-4CF7A7E97C2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52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Sort_table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{("Total sales"),("Average Transaction Size")}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avg_trans_size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SUM(Orders[Sales])/COUNT(Orders[Sales])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sort_col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IF(SELECTEDVALUE(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Sort_table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[Sort by]) = "Average Transaction Size", [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avg_trans_size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 Orders[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total_sales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4597-C0DA-401E-B231-4CF7A7E97C2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5715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4597-C0DA-401E-B231-4CF7A7E97C2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4499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4597-C0DA-401E-B231-4CF7A7E97C2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400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4597-C0DA-401E-B231-4CF7A7E97C2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526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2FB4-DEA9-4F4E-8C36-04ABA9A7E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0BB00-038B-4BC8-9ABC-4A17335C1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41000-A60C-476C-8215-9A1D842C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2C65-C4D0-4FB0-B8AC-A1C091390787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34C0-FFD3-422C-B06A-85E1387C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090D2-66AA-4256-9517-3F75E30F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7ECF-9DC0-401D-9574-4B68083D59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65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C589-C9AE-497C-B382-0630E002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9232F-B315-478A-919E-78F0B8710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5237-0A7D-47A1-A1DC-9A6BE37B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2C65-C4D0-4FB0-B8AC-A1C091390787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E1C1F-18C7-43A6-A62C-799AC9A1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8D14A-967F-42C4-99EF-455EB88A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7ECF-9DC0-401D-9574-4B68083D59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27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D6D0A-C7D3-415A-8934-054B2F41D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61EA2-0CAC-40D3-9806-265854643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E9CBF-EA87-4201-AC90-78073591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2C65-C4D0-4FB0-B8AC-A1C091390787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39C5C-B522-4DC0-A6B1-B37B90B0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77C05-0C2C-4687-ACB1-D49368FF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7ECF-9DC0-401D-9574-4B68083D59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154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A08B-7515-4FB3-8D40-098A1733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76520-11F7-4EBC-866B-6986BE4A6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90914-72B4-45AB-BCAB-B5BCF82E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2C65-C4D0-4FB0-B8AC-A1C091390787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C6A7B-12BA-4596-9C98-8735F812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A2DD8-F288-4E38-8BA3-BC2178D8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7ECF-9DC0-401D-9574-4B68083D59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92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0641-F5E9-4C2D-9F78-45526415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3BCCC-3EE4-4C6C-BF04-DD5A1DE3F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0768D-92CA-4746-BB25-73692479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2C65-C4D0-4FB0-B8AC-A1C091390787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E1D68-9316-4926-831D-B6A05C18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F3FFE-F0FD-4CC1-B684-FAAB6BFB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7ECF-9DC0-401D-9574-4B68083D59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386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0F9E-938C-4CC0-BBB0-B62B9063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1A88-2FA9-46B8-8A78-FB36A77B3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CA267-99B2-42EF-9787-1740965C1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3A721-041D-495D-9C1C-0F491D1C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2C65-C4D0-4FB0-B8AC-A1C091390787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B3FD6-9D39-49C3-A5BC-DFEC0F06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ED113-F86D-4B86-8B40-2A1AF5CA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7ECF-9DC0-401D-9574-4B68083D59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161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2ECB-8E39-4E2F-8896-3BD57E43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FA943-E7C8-43AA-A80F-0B745FCC8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E856D-95D6-432B-AADC-C95C931BE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67983-7AE7-47C8-8D1E-A5BC2A256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2460E-B905-4685-AE4C-9A11A6795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EEE54-F272-4954-BEEC-DAE35492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2C65-C4D0-4FB0-B8AC-A1C091390787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FB937-068B-4863-892C-B4B6746D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DE4FA-0843-42AA-B559-655DE7A2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7ECF-9DC0-401D-9574-4B68083D59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601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E073-5FEC-4315-A80B-5852A4CA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D5595-5162-4ED1-85F1-F7DF02F2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2C65-C4D0-4FB0-B8AC-A1C091390787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5B6A6-97F6-4395-8F58-F5971ED5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D126B-0AAA-4D84-BDA1-DEA8E103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7ECF-9DC0-401D-9574-4B68083D59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619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6D9CB-2FB2-40CD-968F-A2B1E366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2C65-C4D0-4FB0-B8AC-A1C091390787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CF204-78B2-4770-A065-D230D18A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BE8C1-0E7B-4670-9D6C-3CA6F3B6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7ECF-9DC0-401D-9574-4B68083D59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364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FFAF-B72C-475C-AC65-38FC46D8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AD6F-9FB0-4A51-A1F9-013A14014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E8B65-07DB-4726-9285-0BCB916BC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E07F0-9B14-4DEF-A923-312AE00F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2C65-C4D0-4FB0-B8AC-A1C091390787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B0A13-4099-4689-AF1C-4C164CD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0F2FD-5D44-406D-924D-05E8EE01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7ECF-9DC0-401D-9574-4B68083D59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47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D379-D00F-47DE-AD70-A18A87F3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9DF8C-A004-4C57-87FD-EF19E8BD3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07375-C7BA-4D5E-9390-7EAD6C97F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DF78C-0BBB-46F1-B806-F18D1F2F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2C65-C4D0-4FB0-B8AC-A1C091390787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8172B-3B78-4FA0-A744-7A1F2599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A8203-1AA9-442B-A316-CE5313F3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7ECF-9DC0-401D-9574-4B68083D59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37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2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B2531-DCA6-451D-AD4D-B4459BB2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1AF8A-0B37-47F8-92FF-C8726E2F7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975C3-A1CC-4586-AD57-E067E6F0A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42C65-C4D0-4FB0-B8AC-A1C091390787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6438B-B959-4393-9DE8-996FB9D50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FE2CB-EAAD-45A5-B364-936AA7200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67ECF-9DC0-401D-9574-4B68083D59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861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atlong.net/category/cities-236-15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33E9-34E0-4E69-A9F0-DC391984C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323070" cy="2387600"/>
          </a:xfrm>
        </p:spPr>
        <p:txBody>
          <a:bodyPr/>
          <a:lstStyle/>
          <a:p>
            <a:r>
              <a:rPr lang="en-C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 Analytics with 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7CFB4-748E-4219-86A9-BFFB39C07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- </a:t>
            </a:r>
            <a:r>
              <a:rPr lang="en-CA" i="1"/>
              <a:t>Pravin Khatake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421790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3CCC-3B35-43EE-A8E5-26799C56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439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CA" sz="3600" b="1" dirty="0">
                <a:solidFill>
                  <a:schemeClr val="bg1"/>
                </a:solidFill>
              </a:rPr>
              <a:t>Model, Relations, Cardinality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1FAF6-80FB-4C82-9372-7E4C92853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102291"/>
            <a:ext cx="3627851" cy="601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 Many to Many (*:*)</a:t>
            </a:r>
          </a:p>
          <a:p>
            <a:pPr lvl="1"/>
            <a:endParaRPr lang="en-C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8C1DDE-9DA2-4C94-A804-EEE086401F29}"/>
              </a:ext>
            </a:extLst>
          </p:cNvPr>
          <p:cNvSpPr txBox="1">
            <a:spLocks/>
          </p:cNvSpPr>
          <p:nvPr/>
        </p:nvSpPr>
        <p:spPr>
          <a:xfrm>
            <a:off x="3810" y="6446519"/>
            <a:ext cx="12192000" cy="4152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000" dirty="0">
                <a:solidFill>
                  <a:schemeClr val="bg1"/>
                </a:solidFill>
              </a:rPr>
              <a:t>Visual Analytics with Power BI</a:t>
            </a:r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56E0B3-8CD2-4291-A883-B1645574F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61" y="1872379"/>
            <a:ext cx="5493576" cy="336349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8CE5D27-DFF5-4346-AC32-00393B9F20E3}"/>
              </a:ext>
            </a:extLst>
          </p:cNvPr>
          <p:cNvSpPr txBox="1">
            <a:spLocks/>
          </p:cNvSpPr>
          <p:nvPr/>
        </p:nvSpPr>
        <p:spPr>
          <a:xfrm>
            <a:off x="6407572" y="1503122"/>
            <a:ext cx="5041217" cy="4709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>
                <a:solidFill>
                  <a:srgbClr val="FF0000"/>
                </a:solidFill>
              </a:rPr>
              <a:t> Warning: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1800" dirty="0">
                <a:solidFill>
                  <a:srgbClr val="FF0000"/>
                </a:solidFill>
              </a:rPr>
              <a:t>Total sales by city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18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sz="18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sz="18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sz="18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sz="18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sz="18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sz="18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1800" dirty="0">
                <a:solidFill>
                  <a:srgbClr val="FF0000"/>
                </a:solidFill>
              </a:rPr>
              <a:t>Solution – Try converting it to one to many.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1800" dirty="0">
              <a:solidFill>
                <a:srgbClr val="FF0000"/>
              </a:solidFill>
            </a:endParaRPr>
          </a:p>
          <a:p>
            <a:pPr lvl="1"/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2B5D63-60C2-49BA-97F3-21AF9F94D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278" y="2768576"/>
            <a:ext cx="2959803" cy="157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0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3CCC-3B35-43EE-A8E5-26799C56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439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CA" sz="3600" b="1" dirty="0">
                <a:solidFill>
                  <a:schemeClr val="bg1"/>
                </a:solidFill>
              </a:rPr>
              <a:t>Challenge - 06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1FAF6-80FB-4C82-9372-7E4C92853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314450"/>
            <a:ext cx="11444092" cy="4862513"/>
          </a:xfrm>
        </p:spPr>
        <p:txBody>
          <a:bodyPr>
            <a:normAutofit/>
          </a:bodyPr>
          <a:lstStyle/>
          <a:p>
            <a:r>
              <a:rPr lang="en-CA" sz="2400" dirty="0"/>
              <a:t>Instructions – </a:t>
            </a:r>
          </a:p>
          <a:p>
            <a:pPr lvl="1"/>
            <a:r>
              <a:rPr lang="en-CA" sz="2000" dirty="0"/>
              <a:t>Data Set – Restaurant Chain (Application Generated Messy Data)</a:t>
            </a:r>
          </a:p>
          <a:p>
            <a:pPr lvl="1"/>
            <a:r>
              <a:rPr lang="en-CA" sz="2000" dirty="0"/>
              <a:t>Build a dashboard to understand various trends and insights (</a:t>
            </a:r>
            <a:r>
              <a:rPr lang="en-US" sz="2000" dirty="0"/>
              <a:t>use "Indic Sales" as Sales; use "# Trans" as Traffic)</a:t>
            </a:r>
            <a:endParaRPr lang="en-CA" sz="2000" dirty="0"/>
          </a:p>
          <a:p>
            <a:pPr lvl="2"/>
            <a:r>
              <a:rPr lang="en-US" dirty="0"/>
              <a:t>Provide Sales and Traffic summary for regions and drill down options to explore Locations and store</a:t>
            </a:r>
          </a:p>
          <a:p>
            <a:pPr lvl="2"/>
            <a:r>
              <a:rPr lang="en-US" dirty="0"/>
              <a:t>Provide a monthly summary of sales and traffic for each store</a:t>
            </a:r>
          </a:p>
          <a:p>
            <a:pPr lvl="2"/>
            <a:r>
              <a:rPr lang="en-US" dirty="0"/>
              <a:t>Provide a week over week Traffic trend chart and dropdown filter for Region</a:t>
            </a:r>
          </a:p>
          <a:p>
            <a:pPr lvl="2"/>
            <a:r>
              <a:rPr lang="en-US" dirty="0"/>
              <a:t>Provide Sales and Traffic summary for regions and drill down options to explore Locations and store</a:t>
            </a:r>
          </a:p>
          <a:p>
            <a:pPr lvl="2"/>
            <a:r>
              <a:rPr lang="en-US" dirty="0"/>
              <a:t>Provide a 7 Days (Monday to Sunday) Traffic Analysis for Ontario Stores</a:t>
            </a:r>
          </a:p>
          <a:p>
            <a:pPr lvl="2"/>
            <a:r>
              <a:rPr lang="en-US" dirty="0"/>
              <a:t>Identify the top 3 restaurants that sold the most </a:t>
            </a:r>
            <a:r>
              <a:rPr lang="en-US" dirty="0" err="1"/>
              <a:t>Jarritos</a:t>
            </a:r>
            <a:r>
              <a:rPr lang="en-US" dirty="0"/>
              <a:t> as a percentage of their restaurant sales during this period (use "Total Mtn" as Menu Item Daily Sales; "use "Indic Sales" as Sales)</a:t>
            </a:r>
          </a:p>
          <a:p>
            <a:pPr lvl="2"/>
            <a:r>
              <a:rPr lang="en-US" dirty="0"/>
              <a:t>How many </a:t>
            </a:r>
            <a:r>
              <a:rPr lang="en-US" dirty="0" err="1"/>
              <a:t>Jarritos</a:t>
            </a:r>
            <a:r>
              <a:rPr lang="en-US" dirty="0"/>
              <a:t> by traffic were sold for the top 3 restaurants? (use "# Trans" as Traffic)</a:t>
            </a:r>
            <a:endParaRPr lang="en-CA" dirty="0"/>
          </a:p>
          <a:p>
            <a:endParaRPr lang="en-C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8C1DDE-9DA2-4C94-A804-EEE086401F29}"/>
              </a:ext>
            </a:extLst>
          </p:cNvPr>
          <p:cNvSpPr txBox="1">
            <a:spLocks/>
          </p:cNvSpPr>
          <p:nvPr/>
        </p:nvSpPr>
        <p:spPr>
          <a:xfrm>
            <a:off x="3810" y="6446519"/>
            <a:ext cx="12192000" cy="4152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000" dirty="0">
                <a:solidFill>
                  <a:schemeClr val="bg1"/>
                </a:solidFill>
              </a:rPr>
              <a:t>Visual Analytics with Power BI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5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3CCC-3B35-43EE-A8E5-26799C56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439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CA" sz="3600" b="1" dirty="0">
                <a:solidFill>
                  <a:schemeClr val="bg1"/>
                </a:solidFill>
              </a:rPr>
              <a:t>Course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1FAF6-80FB-4C82-9372-7E4C92853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25830"/>
            <a:ext cx="11567160" cy="5251133"/>
          </a:xfrm>
        </p:spPr>
        <p:txBody>
          <a:bodyPr/>
          <a:lstStyle/>
          <a:p>
            <a:pPr lvl="0"/>
            <a:r>
              <a:rPr lang="en-CA" sz="2400" dirty="0"/>
              <a:t>This course will help you learn to visualize data using one of the most widely used tool – Power BI</a:t>
            </a:r>
          </a:p>
          <a:p>
            <a:pPr lvl="1"/>
            <a:r>
              <a:rPr lang="en-CA" sz="2000" dirty="0"/>
              <a:t>Get data</a:t>
            </a:r>
          </a:p>
          <a:p>
            <a:pPr lvl="1"/>
            <a:r>
              <a:rPr lang="en-CA" sz="2000" dirty="0"/>
              <a:t>Explore Data</a:t>
            </a:r>
          </a:p>
          <a:p>
            <a:pPr lvl="1"/>
            <a:r>
              <a:rPr lang="en-CA" sz="2000" dirty="0"/>
              <a:t>Prepare Data</a:t>
            </a:r>
          </a:p>
          <a:p>
            <a:pPr lvl="1"/>
            <a:r>
              <a:rPr lang="en-CA" sz="2000" dirty="0"/>
              <a:t>Visualize Data</a:t>
            </a:r>
          </a:p>
          <a:p>
            <a:pPr lvl="1"/>
            <a:r>
              <a:rPr lang="en-CA" sz="2000" dirty="0"/>
              <a:t>Publish Reports</a:t>
            </a:r>
          </a:p>
          <a:p>
            <a:pPr lvl="0"/>
            <a:r>
              <a:rPr lang="en-CA" sz="2400" dirty="0"/>
              <a:t>Learn DAX (Data Analysis Expressions) to </a:t>
            </a:r>
            <a:r>
              <a:rPr lang="en-CA" sz="2400"/>
              <a:t>create Measures </a:t>
            </a:r>
            <a:r>
              <a:rPr lang="en-CA" sz="2400" dirty="0"/>
              <a:t>in reports</a:t>
            </a:r>
          </a:p>
          <a:p>
            <a:pPr lvl="0"/>
            <a:r>
              <a:rPr lang="en-CA" sz="2400" dirty="0"/>
              <a:t>Similarities and Differences in Tableau and Power BI </a:t>
            </a:r>
          </a:p>
          <a:p>
            <a:pPr lvl="0"/>
            <a:r>
              <a:rPr lang="en-CA" sz="2400" dirty="0"/>
              <a:t>Resume and Interview questions</a:t>
            </a:r>
          </a:p>
          <a:p>
            <a:endParaRPr lang="en-C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8C1DDE-9DA2-4C94-A804-EEE086401F29}"/>
              </a:ext>
            </a:extLst>
          </p:cNvPr>
          <p:cNvSpPr txBox="1">
            <a:spLocks/>
          </p:cNvSpPr>
          <p:nvPr/>
        </p:nvSpPr>
        <p:spPr>
          <a:xfrm>
            <a:off x="3810" y="6446519"/>
            <a:ext cx="12192000" cy="4152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000" dirty="0">
                <a:solidFill>
                  <a:schemeClr val="bg1"/>
                </a:solidFill>
              </a:rPr>
              <a:t>Visual Analytics with Power BI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16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3CCC-3B35-43EE-A8E5-26799C56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439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CA" sz="3600" b="1" dirty="0">
                <a:solidFill>
                  <a:schemeClr val="bg1"/>
                </a:solidFill>
              </a:rPr>
              <a:t>Day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D32556-6066-40BE-A5AF-EB31BBF17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627157"/>
              </p:ext>
            </p:extLst>
          </p:nvPr>
        </p:nvGraphicFramePr>
        <p:xfrm>
          <a:off x="520995" y="975018"/>
          <a:ext cx="11132289" cy="747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F8C1DDE-9DA2-4C94-A804-EEE086401F29}"/>
              </a:ext>
            </a:extLst>
          </p:cNvPr>
          <p:cNvSpPr txBox="1">
            <a:spLocks/>
          </p:cNvSpPr>
          <p:nvPr/>
        </p:nvSpPr>
        <p:spPr>
          <a:xfrm>
            <a:off x="3810" y="6446519"/>
            <a:ext cx="12192000" cy="4152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000" dirty="0">
                <a:solidFill>
                  <a:schemeClr val="bg1"/>
                </a:solidFill>
              </a:rPr>
              <a:t>Visual Analytics with Power BI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3D687D-9669-4A34-8090-0DA9A1B7A08C}"/>
              </a:ext>
            </a:extLst>
          </p:cNvPr>
          <p:cNvSpPr/>
          <p:nvPr/>
        </p:nvSpPr>
        <p:spPr>
          <a:xfrm>
            <a:off x="606056" y="1903228"/>
            <a:ext cx="2445488" cy="39797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Large options for connecting to different 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Refresh data with every load or periodic refresh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Use data from different sources simultaneously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BABFDF-72E2-4913-9792-5FD0DAFAC3E7}"/>
              </a:ext>
            </a:extLst>
          </p:cNvPr>
          <p:cNvSpPr/>
          <p:nvPr/>
        </p:nvSpPr>
        <p:spPr>
          <a:xfrm>
            <a:off x="3443177" y="1903228"/>
            <a:ext cx="2445488" cy="39797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Applied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Rename table,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Column Headers,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Null values, unique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Split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Replace values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8BA0AA-181E-49C8-8D55-E8CB51A2599F}"/>
              </a:ext>
            </a:extLst>
          </p:cNvPr>
          <p:cNvSpPr/>
          <p:nvPr/>
        </p:nvSpPr>
        <p:spPr>
          <a:xfrm>
            <a:off x="6280298" y="1910328"/>
            <a:ext cx="2445488" cy="39797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Model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Fields, Visualization and Filter Pane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Geo location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Measures and Calculated Columns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37397A-8480-4AC7-A50F-36C5C229A4E9}"/>
              </a:ext>
            </a:extLst>
          </p:cNvPr>
          <p:cNvSpPr/>
          <p:nvPr/>
        </p:nvSpPr>
        <p:spPr>
          <a:xfrm>
            <a:off x="9207796" y="1903228"/>
            <a:ext cx="2445488" cy="39797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Charts – Fields and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Text 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Sorting, Tooltips,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Drop downs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Drill up, Drill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Visual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Slicing,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Hierarchy  </a:t>
            </a:r>
          </a:p>
        </p:txBody>
      </p:sp>
    </p:spTree>
    <p:extLst>
      <p:ext uri="{BB962C8B-B14F-4D97-AF65-F5344CB8AC3E}">
        <p14:creationId xmlns:p14="http://schemas.microsoft.com/office/powerpoint/2010/main" val="100822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3CCC-3B35-43EE-A8E5-26799C56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439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CA" sz="3600" b="1" dirty="0">
                <a:solidFill>
                  <a:schemeClr val="bg1"/>
                </a:solidFill>
              </a:rPr>
              <a:t>Challenge - 01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1FAF6-80FB-4C82-9372-7E4C92853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1620"/>
            <a:ext cx="4113353" cy="4645343"/>
          </a:xfrm>
        </p:spPr>
        <p:txBody>
          <a:bodyPr>
            <a:normAutofit/>
          </a:bodyPr>
          <a:lstStyle/>
          <a:p>
            <a:r>
              <a:rPr lang="en-CA" sz="2400" dirty="0"/>
              <a:t>Instructions – </a:t>
            </a:r>
          </a:p>
          <a:p>
            <a:pPr lvl="1"/>
            <a:r>
              <a:rPr lang="en-CA" sz="1800" dirty="0"/>
              <a:t>Data Set – </a:t>
            </a:r>
            <a:r>
              <a:rPr lang="en-CA" sz="1800" dirty="0" err="1"/>
              <a:t>SuperStore</a:t>
            </a:r>
            <a:endParaRPr lang="en-CA" sz="1800" dirty="0"/>
          </a:p>
          <a:p>
            <a:pPr lvl="1"/>
            <a:r>
              <a:rPr lang="en-CA" sz="1800" dirty="0"/>
              <a:t>Display sales for different cities on map</a:t>
            </a:r>
          </a:p>
          <a:p>
            <a:pPr lvl="1"/>
            <a:r>
              <a:rPr lang="en-CA" sz="1800" dirty="0"/>
              <a:t>Size of the city marker should be proportional to the total sales in the city</a:t>
            </a:r>
          </a:p>
          <a:p>
            <a:pPr marL="457200" lvl="1" indent="0">
              <a:buNone/>
            </a:pPr>
            <a:r>
              <a:rPr lang="en-CA" sz="1800" i="1" dirty="0"/>
              <a:t>Note that the data consists of cities only in US and map should display accordingly. </a:t>
            </a:r>
            <a:r>
              <a:rPr lang="en-CA" sz="1600" i="1" dirty="0"/>
              <a:t>(</a:t>
            </a:r>
            <a:r>
              <a:rPr lang="en-CA" sz="1600" i="1" dirty="0">
                <a:hlinkClick r:id="rId2"/>
              </a:rPr>
              <a:t>https://www.latlong.net/category/cities-236-15.html</a:t>
            </a:r>
            <a:r>
              <a:rPr lang="en-CA" sz="1600" i="1" dirty="0"/>
              <a:t>)</a:t>
            </a:r>
            <a:endParaRPr lang="en-CA" sz="18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8C1DDE-9DA2-4C94-A804-EEE086401F29}"/>
              </a:ext>
            </a:extLst>
          </p:cNvPr>
          <p:cNvSpPr txBox="1">
            <a:spLocks/>
          </p:cNvSpPr>
          <p:nvPr/>
        </p:nvSpPr>
        <p:spPr>
          <a:xfrm>
            <a:off x="3810" y="6446519"/>
            <a:ext cx="12192000" cy="4152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000" dirty="0">
                <a:solidFill>
                  <a:schemeClr val="bg1"/>
                </a:solidFill>
              </a:rPr>
              <a:t>Visual Analytics with Power BI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56CCB-3D87-449D-9484-7AF3A2802EC7}"/>
              </a:ext>
            </a:extLst>
          </p:cNvPr>
          <p:cNvSpPr txBox="1"/>
          <p:nvPr/>
        </p:nvSpPr>
        <p:spPr>
          <a:xfrm>
            <a:off x="5806440" y="1520190"/>
            <a:ext cx="604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Desired Report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FEBBBFB9-3912-4988-BDD2-AC72BE7CB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68" y="2026389"/>
            <a:ext cx="7170580" cy="416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8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3CCC-3B35-43EE-A8E5-26799C56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439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CA" sz="3600" b="1" dirty="0">
                <a:solidFill>
                  <a:schemeClr val="bg1"/>
                </a:solidFill>
              </a:rPr>
              <a:t>Challenge - 02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1FAF6-80FB-4C82-9372-7E4C92853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914400"/>
            <a:ext cx="11267853" cy="1095153"/>
          </a:xfrm>
        </p:spPr>
        <p:txBody>
          <a:bodyPr>
            <a:normAutofit/>
          </a:bodyPr>
          <a:lstStyle/>
          <a:p>
            <a:r>
              <a:rPr lang="en-CA" sz="2400"/>
              <a:t>Instructions – </a:t>
            </a:r>
          </a:p>
          <a:p>
            <a:pPr lvl="1"/>
            <a:r>
              <a:rPr lang="en-CA" sz="1800"/>
              <a:t>Data Set – SuperStore</a:t>
            </a:r>
          </a:p>
          <a:p>
            <a:pPr lvl="1"/>
            <a:r>
              <a:rPr lang="en-CA" sz="1800"/>
              <a:t>Display sales for country on map. There should be drill down and drill up option to view state and city sales</a:t>
            </a:r>
            <a:endParaRPr lang="en-CA" sz="18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8C1DDE-9DA2-4C94-A804-EEE086401F29}"/>
              </a:ext>
            </a:extLst>
          </p:cNvPr>
          <p:cNvSpPr txBox="1">
            <a:spLocks/>
          </p:cNvSpPr>
          <p:nvPr/>
        </p:nvSpPr>
        <p:spPr>
          <a:xfrm>
            <a:off x="3810" y="6446519"/>
            <a:ext cx="12192000" cy="4152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000">
                <a:solidFill>
                  <a:schemeClr val="bg1"/>
                </a:solidFill>
              </a:rPr>
              <a:t>Visual Analytics with Power BI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56CCB-3D87-449D-9484-7AF3A2802EC7}"/>
              </a:ext>
            </a:extLst>
          </p:cNvPr>
          <p:cNvSpPr txBox="1"/>
          <p:nvPr/>
        </p:nvSpPr>
        <p:spPr>
          <a:xfrm>
            <a:off x="467832" y="2089562"/>
            <a:ext cx="402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Desired Report</a:t>
            </a:r>
            <a:endParaRPr lang="en-CA" sz="2400" dirty="0"/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0A0A4F9-46AF-4B9E-A181-6EE83734A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2" y="2669337"/>
            <a:ext cx="5539429" cy="3621511"/>
          </a:xfrm>
          <a:prstGeom prst="rect">
            <a:avLst/>
          </a:prstGeom>
        </p:spPr>
      </p:pic>
      <p:pic>
        <p:nvPicPr>
          <p:cNvPr id="11" name="Picture 1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223270B-3993-4707-822E-2ABDC4E3B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97" y="2669338"/>
            <a:ext cx="5652304" cy="365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4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3CCC-3B35-43EE-A8E5-26799C56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439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CA" sz="3600" b="1" dirty="0">
                <a:solidFill>
                  <a:schemeClr val="bg1"/>
                </a:solidFill>
              </a:rPr>
              <a:t>Challenge - 03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1FAF6-80FB-4C82-9372-7E4C92853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1620"/>
            <a:ext cx="5040630" cy="4645343"/>
          </a:xfrm>
        </p:spPr>
        <p:txBody>
          <a:bodyPr>
            <a:normAutofit/>
          </a:bodyPr>
          <a:lstStyle/>
          <a:p>
            <a:r>
              <a:rPr lang="en-CA" sz="2400" dirty="0"/>
              <a:t>Instructions – </a:t>
            </a:r>
          </a:p>
          <a:p>
            <a:pPr lvl="1"/>
            <a:r>
              <a:rPr lang="en-CA" sz="1800" dirty="0"/>
              <a:t>Data Set – </a:t>
            </a:r>
            <a:r>
              <a:rPr lang="en-CA" sz="1800" dirty="0" err="1"/>
              <a:t>SuperStore</a:t>
            </a:r>
            <a:endParaRPr lang="en-CA" sz="1800" dirty="0"/>
          </a:p>
          <a:p>
            <a:pPr lvl="1"/>
            <a:r>
              <a:rPr lang="en-US" sz="1800" dirty="0"/>
              <a:t>A Select Month parameter to choose the month</a:t>
            </a:r>
          </a:p>
          <a:p>
            <a:pPr lvl="1"/>
            <a:r>
              <a:rPr lang="en-US" sz="1800" dirty="0"/>
              <a:t>A Select Year parameter to choose the year</a:t>
            </a:r>
          </a:p>
          <a:p>
            <a:pPr lvl="1"/>
            <a:r>
              <a:rPr lang="en-US" sz="1800" dirty="0"/>
              <a:t>Total Sales for that selected month and year </a:t>
            </a:r>
          </a:p>
          <a:p>
            <a:pPr lvl="1"/>
            <a:r>
              <a:rPr lang="en-US" sz="1800" dirty="0"/>
              <a:t>The delta from the previous month expressed as a KPI</a:t>
            </a:r>
          </a:p>
          <a:p>
            <a:pPr marL="457200" lvl="1" indent="0">
              <a:buNone/>
            </a:pPr>
            <a:r>
              <a:rPr lang="en-US" sz="1800" i="1" dirty="0"/>
              <a:t>hint: the downward arrow is a UTF-8 character and not a shape or image </a:t>
            </a:r>
          </a:p>
          <a:p>
            <a:pPr lvl="1"/>
            <a:endParaRPr lang="en-CA" sz="2000" dirty="0"/>
          </a:p>
          <a:p>
            <a:endParaRPr lang="en-C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8C1DDE-9DA2-4C94-A804-EEE086401F29}"/>
              </a:ext>
            </a:extLst>
          </p:cNvPr>
          <p:cNvSpPr txBox="1">
            <a:spLocks/>
          </p:cNvSpPr>
          <p:nvPr/>
        </p:nvSpPr>
        <p:spPr>
          <a:xfrm>
            <a:off x="3810" y="6446519"/>
            <a:ext cx="12192000" cy="4152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000" dirty="0">
                <a:solidFill>
                  <a:schemeClr val="bg1"/>
                </a:solidFill>
              </a:rPr>
              <a:t>Visual Analytics with Power BI</a:t>
            </a:r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8" name="Picture 7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129684BF-786D-4720-BC32-9E055CA47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1" y="2045971"/>
            <a:ext cx="6080760" cy="3806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056CCB-3D87-449D-9484-7AF3A2802EC7}"/>
              </a:ext>
            </a:extLst>
          </p:cNvPr>
          <p:cNvSpPr txBox="1"/>
          <p:nvPr/>
        </p:nvSpPr>
        <p:spPr>
          <a:xfrm>
            <a:off x="5806440" y="1520190"/>
            <a:ext cx="604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Desired Report</a:t>
            </a:r>
          </a:p>
        </p:txBody>
      </p:sp>
    </p:spTree>
    <p:extLst>
      <p:ext uri="{BB962C8B-B14F-4D97-AF65-F5344CB8AC3E}">
        <p14:creationId xmlns:p14="http://schemas.microsoft.com/office/powerpoint/2010/main" val="183641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3CCC-3B35-43EE-A8E5-26799C56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439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CA" sz="3600" b="1" dirty="0">
                <a:solidFill>
                  <a:schemeClr val="bg1"/>
                </a:solidFill>
              </a:rPr>
              <a:t>Challenge - 04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1FAF6-80FB-4C82-9372-7E4C92853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314450"/>
            <a:ext cx="4686300" cy="4862513"/>
          </a:xfrm>
        </p:spPr>
        <p:txBody>
          <a:bodyPr>
            <a:normAutofit/>
          </a:bodyPr>
          <a:lstStyle/>
          <a:p>
            <a:r>
              <a:rPr lang="en-CA" sz="2400" dirty="0"/>
              <a:t>Instructions – </a:t>
            </a:r>
          </a:p>
          <a:p>
            <a:pPr lvl="1"/>
            <a:r>
              <a:rPr lang="en-CA" sz="1800" dirty="0"/>
              <a:t>Data Set – </a:t>
            </a:r>
            <a:r>
              <a:rPr lang="en-CA" sz="1800" dirty="0" err="1"/>
              <a:t>SuperStore</a:t>
            </a:r>
            <a:endParaRPr lang="en-CA" sz="1800" dirty="0"/>
          </a:p>
          <a:p>
            <a:pPr lvl="1"/>
            <a:r>
              <a:rPr lang="en-US" sz="1800" dirty="0"/>
              <a:t>Create a parameter called Top N </a:t>
            </a:r>
          </a:p>
          <a:p>
            <a:pPr lvl="1"/>
            <a:r>
              <a:rPr lang="en-US" sz="1800" dirty="0"/>
              <a:t>Create a bar chart to rank the top selling Product Names by sales </a:t>
            </a:r>
          </a:p>
          <a:p>
            <a:pPr lvl="1"/>
            <a:r>
              <a:rPr lang="en-US" sz="1800" dirty="0"/>
              <a:t>Rank them in descending order </a:t>
            </a:r>
          </a:p>
          <a:p>
            <a:pPr lvl="1"/>
            <a:r>
              <a:rPr lang="en-US" sz="1800" dirty="0"/>
              <a:t>The dynamic Top N parameter should filter the visualization dynamically, whether I toggle between Top 1 to 30</a:t>
            </a:r>
          </a:p>
          <a:p>
            <a:pPr marL="742950" lvl="1" indent="-285750">
              <a:lnSpc>
                <a:spcPct val="133000"/>
              </a:lnSpc>
            </a:pPr>
            <a:endParaRPr lang="en-US" sz="18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CA" sz="2000" dirty="0"/>
          </a:p>
          <a:p>
            <a:endParaRPr lang="en-C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8C1DDE-9DA2-4C94-A804-EEE086401F29}"/>
              </a:ext>
            </a:extLst>
          </p:cNvPr>
          <p:cNvSpPr txBox="1">
            <a:spLocks/>
          </p:cNvSpPr>
          <p:nvPr/>
        </p:nvSpPr>
        <p:spPr>
          <a:xfrm>
            <a:off x="3810" y="6446519"/>
            <a:ext cx="12192000" cy="4152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000" dirty="0">
                <a:solidFill>
                  <a:schemeClr val="bg1"/>
                </a:solidFill>
              </a:rPr>
              <a:t>Visual Analytics with Power BI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56CCB-3D87-449D-9484-7AF3A2802EC7}"/>
              </a:ext>
            </a:extLst>
          </p:cNvPr>
          <p:cNvSpPr txBox="1"/>
          <p:nvPr/>
        </p:nvSpPr>
        <p:spPr>
          <a:xfrm>
            <a:off x="5806440" y="1200150"/>
            <a:ext cx="604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Desired Report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9E3AD45-CBA0-4193-B1FF-2AD4DE8FA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219" y="1867554"/>
            <a:ext cx="7040881" cy="412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1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3CCC-3B35-43EE-A8E5-26799C56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439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CA" sz="3600" b="1" dirty="0">
                <a:solidFill>
                  <a:schemeClr val="bg1"/>
                </a:solidFill>
              </a:rPr>
              <a:t>Challenge - 05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1FAF6-80FB-4C82-9372-7E4C92853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314450"/>
            <a:ext cx="3932551" cy="4862513"/>
          </a:xfrm>
        </p:spPr>
        <p:txBody>
          <a:bodyPr>
            <a:normAutofit/>
          </a:bodyPr>
          <a:lstStyle/>
          <a:p>
            <a:r>
              <a:rPr lang="en-CA" sz="2400" dirty="0"/>
              <a:t>Instructions – </a:t>
            </a:r>
          </a:p>
          <a:p>
            <a:pPr lvl="1"/>
            <a:r>
              <a:rPr lang="en-CA" sz="1800" dirty="0"/>
              <a:t>Data Set – </a:t>
            </a:r>
            <a:r>
              <a:rPr lang="en-CA" sz="1800" dirty="0" err="1"/>
              <a:t>SuperStore</a:t>
            </a:r>
            <a:endParaRPr lang="en-CA" sz="1800" dirty="0"/>
          </a:p>
          <a:p>
            <a:pPr lvl="1"/>
            <a:r>
              <a:rPr lang="en-US" sz="1800" dirty="0"/>
              <a:t>Create 2 measures (Total Sales and Average Transaction Size per Order) </a:t>
            </a:r>
          </a:p>
          <a:p>
            <a:pPr lvl="1"/>
            <a:r>
              <a:rPr lang="en-US" sz="1800" dirty="0"/>
              <a:t>Create a parameter so I can dynamically sort in descending order the customers based on either of the 2 measures (the screenshots shows that average transaction size is selected and so report is sorted by Average </a:t>
            </a:r>
            <a:r>
              <a:rPr lang="en-US" sz="1800"/>
              <a:t>Transaction Size) </a:t>
            </a:r>
            <a:endParaRPr lang="en-US" sz="1800" dirty="0"/>
          </a:p>
          <a:p>
            <a:endParaRPr lang="en-C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8C1DDE-9DA2-4C94-A804-EEE086401F29}"/>
              </a:ext>
            </a:extLst>
          </p:cNvPr>
          <p:cNvSpPr txBox="1">
            <a:spLocks/>
          </p:cNvSpPr>
          <p:nvPr/>
        </p:nvSpPr>
        <p:spPr>
          <a:xfrm>
            <a:off x="3810" y="6446519"/>
            <a:ext cx="12192000" cy="4152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000" dirty="0">
                <a:solidFill>
                  <a:schemeClr val="bg1"/>
                </a:solidFill>
              </a:rPr>
              <a:t>Visual Analytics with Power BI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56CCB-3D87-449D-9484-7AF3A2802EC7}"/>
              </a:ext>
            </a:extLst>
          </p:cNvPr>
          <p:cNvSpPr txBox="1"/>
          <p:nvPr/>
        </p:nvSpPr>
        <p:spPr>
          <a:xfrm>
            <a:off x="5806440" y="1200150"/>
            <a:ext cx="604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Desired Report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FCFD99-2439-4522-8D59-B11755FF6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51" y="1778695"/>
            <a:ext cx="7905715" cy="448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6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224AAA1-4E93-4FB9-91F1-9DE87DDDE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6875"/>
            <a:ext cx="5903934" cy="3524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423CCC-3B35-43EE-A8E5-26799C56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439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CA" sz="3600" b="1" dirty="0">
                <a:solidFill>
                  <a:schemeClr val="bg1"/>
                </a:solidFill>
              </a:rPr>
              <a:t>Model, Relations, Cardinality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1FAF6-80FB-4C82-9372-7E4C92853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102291"/>
            <a:ext cx="2976497" cy="601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 One to One (1:1)</a:t>
            </a:r>
          </a:p>
          <a:p>
            <a:pPr lvl="1"/>
            <a:endParaRPr lang="en-C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8C1DDE-9DA2-4C94-A804-EEE086401F29}"/>
              </a:ext>
            </a:extLst>
          </p:cNvPr>
          <p:cNvSpPr txBox="1">
            <a:spLocks/>
          </p:cNvSpPr>
          <p:nvPr/>
        </p:nvSpPr>
        <p:spPr>
          <a:xfrm>
            <a:off x="3810" y="6446519"/>
            <a:ext cx="12192000" cy="4152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000" dirty="0">
                <a:solidFill>
                  <a:schemeClr val="bg1"/>
                </a:solidFill>
              </a:rPr>
              <a:t>Visual Analytics with Power BI</a:t>
            </a:r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E87A62-6365-42C8-A9F1-5AD32BD35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387800"/>
            <a:ext cx="5381495" cy="269776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8C189E-1401-4873-B42A-9689291481A1}"/>
              </a:ext>
            </a:extLst>
          </p:cNvPr>
          <p:cNvSpPr txBox="1">
            <a:spLocks/>
          </p:cNvSpPr>
          <p:nvPr/>
        </p:nvSpPr>
        <p:spPr>
          <a:xfrm>
            <a:off x="7384356" y="1102291"/>
            <a:ext cx="2976497" cy="601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 One to Many (1:*)</a:t>
            </a:r>
          </a:p>
          <a:p>
            <a:pPr lvl="1"/>
            <a:endParaRPr lang="en-CA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8D826DC-02B8-4B35-9926-C278992B8DF5}"/>
              </a:ext>
            </a:extLst>
          </p:cNvPr>
          <p:cNvSpPr/>
          <p:nvPr/>
        </p:nvSpPr>
        <p:spPr>
          <a:xfrm>
            <a:off x="8054234" y="1553760"/>
            <a:ext cx="215447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356E796-5B1D-4A97-9F3E-486635F9CEAF}"/>
              </a:ext>
            </a:extLst>
          </p:cNvPr>
          <p:cNvSpPr/>
          <p:nvPr/>
        </p:nvSpPr>
        <p:spPr>
          <a:xfrm rot="10800000">
            <a:off x="8118952" y="4862712"/>
            <a:ext cx="215447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988484A-985E-4245-8343-94F595EEFD71}"/>
              </a:ext>
            </a:extLst>
          </p:cNvPr>
          <p:cNvSpPr txBox="1">
            <a:spLocks/>
          </p:cNvSpPr>
          <p:nvPr/>
        </p:nvSpPr>
        <p:spPr>
          <a:xfrm>
            <a:off x="7536756" y="5488479"/>
            <a:ext cx="2976497" cy="601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 Many to One (*:1)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904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2800</TotalTime>
  <Words>885</Words>
  <Application>Microsoft Office PowerPoint</Application>
  <PresentationFormat>Widescreen</PresentationFormat>
  <Paragraphs>125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Visual Analytics with Power BI</vt:lpstr>
      <vt:lpstr>Course Deliverables</vt:lpstr>
      <vt:lpstr>Day 1</vt:lpstr>
      <vt:lpstr>Challenge - 01</vt:lpstr>
      <vt:lpstr>Challenge - 02</vt:lpstr>
      <vt:lpstr>Challenge - 03</vt:lpstr>
      <vt:lpstr>Challenge - 04</vt:lpstr>
      <vt:lpstr>Challenge - 05</vt:lpstr>
      <vt:lpstr>Model, Relations, Cardinality</vt:lpstr>
      <vt:lpstr>Model, Relations, Cardinality</vt:lpstr>
      <vt:lpstr>Challenge - 06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Analytics with Power BI</dc:title>
  <dc:creator>Pravin Khatake</dc:creator>
  <cp:lastModifiedBy>PRAVIN KHATAKE</cp:lastModifiedBy>
  <cp:revision>44</cp:revision>
  <dcterms:created xsi:type="dcterms:W3CDTF">2020-03-23T17:21:58Z</dcterms:created>
  <dcterms:modified xsi:type="dcterms:W3CDTF">2020-05-01T21:29:39Z</dcterms:modified>
</cp:coreProperties>
</file>