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61" r:id="rId4"/>
    <p:sldId id="260" r:id="rId5"/>
    <p:sldId id="267" r:id="rId6"/>
    <p:sldId id="266" r:id="rId7"/>
    <p:sldId id="265" r:id="rId8"/>
    <p:sldId id="264" r:id="rId9"/>
    <p:sldId id="263"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689" autoAdjust="0"/>
  </p:normalViewPr>
  <p:slideViewPr>
    <p:cSldViewPr snapToGrid="0" snapToObjects="1">
      <p:cViewPr varScale="1">
        <p:scale>
          <a:sx n="66" d="100"/>
          <a:sy n="66"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9BD5BF-04FC-0F4E-AD36-47CAB9CEA557}" type="datetimeFigureOut">
              <a:rPr lang="en-US" smtClean="0"/>
              <a:t>6/13/17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03018-FFC5-FA44-BDA5-822B05EF64F3}" type="slidenum">
              <a:rPr lang="en-US" smtClean="0"/>
              <a:t>‹#›</a:t>
            </a:fld>
            <a:endParaRPr lang="en-US"/>
          </a:p>
        </p:txBody>
      </p:sp>
    </p:spTree>
    <p:extLst>
      <p:ext uri="{BB962C8B-B14F-4D97-AF65-F5344CB8AC3E}">
        <p14:creationId xmlns:p14="http://schemas.microsoft.com/office/powerpoint/2010/main" val="40799985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past few years have</a:t>
            </a:r>
            <a:r>
              <a:rPr lang="en-US" sz="1200" kern="1200" baseline="0" dirty="0" smtClean="0">
                <a:solidFill>
                  <a:schemeClr val="tx1"/>
                </a:solidFill>
                <a:effectLst/>
                <a:latin typeface="+mn-lt"/>
                <a:ea typeface="+mn-ea"/>
                <a:cs typeface="+mn-cs"/>
              </a:rPr>
              <a:t> seen great increase in the demand and diversity for data-related roles in industry. This has provided great opportunities, but also challenges for everybody trying to get into this field. First on the job hunters’ side,  either new grads or people switching their career paths, what kind of roles am I best suited for? On the company’s side, what job title should I use for this new data-focused role? And how does it compare with the existing data-related roles in the market? To answer these questions, my project will analyze job postings and try to find if there are common consensus on what each of these roles means, based on the choice of job title for each particular job description, and based on that build an app to map any given job description or personal profile to the job titles analyzed here, ranked by the probability of matching.</a:t>
            </a:r>
          </a:p>
        </p:txBody>
      </p:sp>
      <p:sp>
        <p:nvSpPr>
          <p:cNvPr id="4" name="Slide Number Placeholder 3"/>
          <p:cNvSpPr>
            <a:spLocks noGrp="1"/>
          </p:cNvSpPr>
          <p:nvPr>
            <p:ph type="sldNum" sz="quarter" idx="10"/>
          </p:nvPr>
        </p:nvSpPr>
        <p:spPr/>
        <p:txBody>
          <a:bodyPr/>
          <a:lstStyle/>
          <a:p>
            <a:fld id="{4B603018-FFC5-FA44-BDA5-822B05EF64F3}" type="slidenum">
              <a:rPr lang="en-US" smtClean="0"/>
              <a:t>2</a:t>
            </a:fld>
            <a:endParaRPr lang="en-US"/>
          </a:p>
        </p:txBody>
      </p:sp>
    </p:spTree>
    <p:extLst>
      <p:ext uri="{BB962C8B-B14F-4D97-AF65-F5344CB8AC3E}">
        <p14:creationId xmlns:p14="http://schemas.microsoft.com/office/powerpoint/2010/main" val="321414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 </a:t>
            </a:r>
            <a:r>
              <a:rPr lang="en-US" dirty="0" err="1" smtClean="0"/>
              <a:t>Dadmin</a:t>
            </a:r>
            <a:r>
              <a:rPr lang="en-US" dirty="0" smtClean="0"/>
              <a:t> and Data scientist and ML, distinguishable and well clustered, while DE, BA</a:t>
            </a:r>
            <a:r>
              <a:rPr lang="en-US" baseline="0" dirty="0" smtClean="0"/>
              <a:t> more scattered around. Pipeline of my work is: BOW preprocessing, </a:t>
            </a:r>
            <a:r>
              <a:rPr lang="en-US" baseline="0" dirty="0" err="1" smtClean="0"/>
              <a:t>tfidf</a:t>
            </a:r>
            <a:r>
              <a:rPr lang="en-US" baseline="0" dirty="0" smtClean="0"/>
              <a:t> </a:t>
            </a:r>
            <a:r>
              <a:rPr lang="en-US" baseline="0" dirty="0" err="1" smtClean="0"/>
              <a:t>vectorizer</a:t>
            </a:r>
            <a:r>
              <a:rPr lang="en-US" baseline="0" dirty="0" smtClean="0"/>
              <a:t> to </a:t>
            </a:r>
            <a:r>
              <a:rPr lang="en-US" baseline="0" dirty="0" err="1" smtClean="0"/>
              <a:t>tranform</a:t>
            </a:r>
            <a:r>
              <a:rPr lang="en-US" baseline="0" dirty="0" smtClean="0"/>
              <a:t> the words into vectors, then train a RF classifier using the vectors as X variables and the job title as the Y variable.</a:t>
            </a:r>
            <a:endParaRPr lang="en-US" dirty="0"/>
          </a:p>
        </p:txBody>
      </p:sp>
      <p:sp>
        <p:nvSpPr>
          <p:cNvPr id="4" name="Slide Number Placeholder 3"/>
          <p:cNvSpPr>
            <a:spLocks noGrp="1"/>
          </p:cNvSpPr>
          <p:nvPr>
            <p:ph type="sldNum" sz="quarter" idx="10"/>
          </p:nvPr>
        </p:nvSpPr>
        <p:spPr/>
        <p:txBody>
          <a:bodyPr/>
          <a:lstStyle/>
          <a:p>
            <a:fld id="{4B603018-FFC5-FA44-BDA5-822B05EF64F3}" type="slidenum">
              <a:rPr lang="en-US" smtClean="0"/>
              <a:t>3</a:t>
            </a:fld>
            <a:endParaRPr lang="en-US"/>
          </a:p>
        </p:txBody>
      </p:sp>
    </p:spTree>
    <p:extLst>
      <p:ext uri="{BB962C8B-B14F-4D97-AF65-F5344CB8AC3E}">
        <p14:creationId xmlns:p14="http://schemas.microsoft.com/office/powerpoint/2010/main" val="48834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A83E3E-8024-9243-8C09-5DEC337514BA}"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147175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83E3E-8024-9243-8C09-5DEC337514BA}"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8944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83E3E-8024-9243-8C09-5DEC337514BA}"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29626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83E3E-8024-9243-8C09-5DEC337514BA}"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297544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A83E3E-8024-9243-8C09-5DEC337514BA}"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72126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A83E3E-8024-9243-8C09-5DEC337514BA}"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8844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A83E3E-8024-9243-8C09-5DEC337514BA}" type="datetimeFigureOut">
              <a:rPr lang="en-US" smtClean="0"/>
              <a:t>6/13/17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18252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A83E3E-8024-9243-8C09-5DEC337514BA}" type="datetimeFigureOut">
              <a:rPr lang="en-US" smtClean="0"/>
              <a:t>6/13/17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242190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83E3E-8024-9243-8C09-5DEC337514BA}" type="datetimeFigureOut">
              <a:rPr lang="en-US" smtClean="0"/>
              <a:t>6/13/17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190878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83E3E-8024-9243-8C09-5DEC337514BA}"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250942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83E3E-8024-9243-8C09-5DEC337514BA}"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15201348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83E3E-8024-9243-8C09-5DEC337514BA}" type="datetimeFigureOut">
              <a:rPr lang="en-US" smtClean="0"/>
              <a:t>6/13/17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403BC-1D0A-964E-A3E5-D11A8A7EC2BC}" type="slidenum">
              <a:rPr lang="en-US" smtClean="0"/>
              <a:t>‹#›</a:t>
            </a:fld>
            <a:endParaRPr lang="en-US"/>
          </a:p>
        </p:txBody>
      </p:sp>
    </p:spTree>
    <p:extLst>
      <p:ext uri="{BB962C8B-B14F-4D97-AF65-F5344CB8AC3E}">
        <p14:creationId xmlns:p14="http://schemas.microsoft.com/office/powerpoint/2010/main" val="2773228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inpu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a:t>Insight Data Science Project Demo</a:t>
            </a:r>
            <a:r>
              <a:rPr lang="en-US" dirty="0"/>
              <a:t/>
            </a:r>
            <a:br>
              <a:rPr lang="en-US" dirty="0"/>
            </a:br>
            <a:r>
              <a:rPr lang="en-US" dirty="0"/>
              <a:t/>
            </a:r>
            <a:br>
              <a:rPr lang="en-US" dirty="0"/>
            </a:br>
            <a:r>
              <a:rPr lang="en-US" dirty="0" err="1" smtClean="0"/>
              <a:t>JoBreaker</a:t>
            </a:r>
            <a:endParaRPr lang="en-US" dirty="0"/>
          </a:p>
        </p:txBody>
      </p:sp>
      <p:sp>
        <p:nvSpPr>
          <p:cNvPr id="3" name="Subtitle 2"/>
          <p:cNvSpPr>
            <a:spLocks noGrp="1"/>
          </p:cNvSpPr>
          <p:nvPr>
            <p:ph type="subTitle" idx="1"/>
          </p:nvPr>
        </p:nvSpPr>
        <p:spPr/>
        <p:txBody>
          <a:bodyPr/>
          <a:lstStyle/>
          <a:p>
            <a:r>
              <a:rPr lang="en-US" dirty="0" smtClean="0"/>
              <a:t>Jade Zhang</a:t>
            </a:r>
            <a:endParaRPr lang="en-US" dirty="0"/>
          </a:p>
        </p:txBody>
      </p:sp>
    </p:spTree>
    <p:extLst>
      <p:ext uri="{BB962C8B-B14F-4D97-AF65-F5344CB8AC3E}">
        <p14:creationId xmlns:p14="http://schemas.microsoft.com/office/powerpoint/2010/main" val="24212748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5" name="TextBox 14"/>
          <p:cNvSpPr txBox="1"/>
          <p:nvPr/>
        </p:nvSpPr>
        <p:spPr>
          <a:xfrm>
            <a:off x="1359966" y="4754667"/>
            <a:ext cx="1360418" cy="307777"/>
          </a:xfrm>
          <a:prstGeom prst="rect">
            <a:avLst/>
          </a:prstGeom>
          <a:noFill/>
        </p:spPr>
        <p:txBody>
          <a:bodyPr wrap="none" rtlCol="0">
            <a:spAutoFit/>
          </a:bodyPr>
          <a:lstStyle/>
          <a:p>
            <a:r>
              <a:rPr lang="en-US" sz="1400" dirty="0" smtClean="0"/>
              <a:t>Implementation</a:t>
            </a:r>
          </a:p>
        </p:txBody>
      </p:sp>
      <p:sp>
        <p:nvSpPr>
          <p:cNvPr id="16" name="TextBox 15"/>
          <p:cNvSpPr txBox="1"/>
          <p:nvPr/>
        </p:nvSpPr>
        <p:spPr>
          <a:xfrm>
            <a:off x="2178381" y="5102974"/>
            <a:ext cx="699255" cy="307777"/>
          </a:xfrm>
          <a:prstGeom prst="rect">
            <a:avLst/>
          </a:prstGeom>
          <a:noFill/>
        </p:spPr>
        <p:txBody>
          <a:bodyPr wrap="none" rtlCol="0">
            <a:spAutoFit/>
          </a:bodyPr>
          <a:lstStyle/>
          <a:p>
            <a:r>
              <a:rPr lang="en-US" sz="1400" dirty="0" smtClean="0"/>
              <a:t>system</a:t>
            </a:r>
          </a:p>
        </p:txBody>
      </p:sp>
      <p:sp>
        <p:nvSpPr>
          <p:cNvPr id="17" name="TextBox 16"/>
          <p:cNvSpPr txBox="1"/>
          <p:nvPr/>
        </p:nvSpPr>
        <p:spPr>
          <a:xfrm>
            <a:off x="2391592" y="5581985"/>
            <a:ext cx="774120" cy="307777"/>
          </a:xfrm>
          <a:prstGeom prst="rect">
            <a:avLst/>
          </a:prstGeom>
          <a:noFill/>
        </p:spPr>
        <p:txBody>
          <a:bodyPr wrap="none" rtlCol="0">
            <a:spAutoFit/>
          </a:bodyPr>
          <a:lstStyle/>
          <a:p>
            <a:r>
              <a:rPr lang="en-US" sz="1400" dirty="0" smtClean="0"/>
              <a:t>solution</a:t>
            </a:r>
          </a:p>
        </p:txBody>
      </p:sp>
      <p:sp>
        <p:nvSpPr>
          <p:cNvPr id="18" name="TextBox 17"/>
          <p:cNvSpPr txBox="1"/>
          <p:nvPr/>
        </p:nvSpPr>
        <p:spPr>
          <a:xfrm>
            <a:off x="2529646" y="6111155"/>
            <a:ext cx="931127" cy="307777"/>
          </a:xfrm>
          <a:prstGeom prst="rect">
            <a:avLst/>
          </a:prstGeom>
          <a:noFill/>
        </p:spPr>
        <p:txBody>
          <a:bodyPr wrap="none" rtlCol="0">
            <a:spAutoFit/>
          </a:bodyPr>
          <a:lstStyle/>
          <a:p>
            <a:r>
              <a:rPr lang="en-US" sz="1400" dirty="0" smtClean="0"/>
              <a:t>document</a:t>
            </a:r>
          </a:p>
        </p:txBody>
      </p:sp>
      <p:sp>
        <p:nvSpPr>
          <p:cNvPr id="49" name="TextBox 48"/>
          <p:cNvSpPr txBox="1"/>
          <p:nvPr/>
        </p:nvSpPr>
        <p:spPr>
          <a:xfrm>
            <a:off x="5155786" y="5348474"/>
            <a:ext cx="941283" cy="307777"/>
          </a:xfrm>
          <a:prstGeom prst="rect">
            <a:avLst/>
          </a:prstGeom>
          <a:noFill/>
        </p:spPr>
        <p:txBody>
          <a:bodyPr wrap="none" rtlCol="0">
            <a:spAutoFit/>
          </a:bodyPr>
          <a:lstStyle/>
          <a:p>
            <a:r>
              <a:rPr lang="en-US" sz="1400" dirty="0" smtClean="0"/>
              <a:t>Enterprise</a:t>
            </a:r>
          </a:p>
        </p:txBody>
      </p:sp>
      <p:grpSp>
        <p:nvGrpSpPr>
          <p:cNvPr id="51" name="Group 50"/>
          <p:cNvGrpSpPr/>
          <p:nvPr/>
        </p:nvGrpSpPr>
        <p:grpSpPr>
          <a:xfrm>
            <a:off x="1265382" y="1219401"/>
            <a:ext cx="6381624" cy="5218546"/>
            <a:chOff x="1265382" y="1219401"/>
            <a:chExt cx="6381624" cy="5218546"/>
          </a:xfrm>
        </p:grpSpPr>
        <p:grpSp>
          <p:nvGrpSpPr>
            <p:cNvPr id="42" name="Group 41"/>
            <p:cNvGrpSpPr/>
            <p:nvPr/>
          </p:nvGrpSpPr>
          <p:grpSpPr>
            <a:xfrm>
              <a:off x="1265382" y="1219401"/>
              <a:ext cx="6381624" cy="5218546"/>
              <a:chOff x="1265382" y="1219401"/>
              <a:chExt cx="6381624" cy="5218546"/>
            </a:xfrm>
          </p:grpSpPr>
          <p:grpSp>
            <p:nvGrpSpPr>
              <p:cNvPr id="39" name="Group 38"/>
              <p:cNvGrpSpPr/>
              <p:nvPr/>
            </p:nvGrpSpPr>
            <p:grpSpPr>
              <a:xfrm>
                <a:off x="1265382" y="1219401"/>
                <a:ext cx="6381624" cy="5218546"/>
                <a:chOff x="1265382" y="1219401"/>
                <a:chExt cx="6381624" cy="5218546"/>
              </a:xfrm>
            </p:grpSpPr>
            <p:grpSp>
              <p:nvGrpSpPr>
                <p:cNvPr id="35" name="Group 34"/>
                <p:cNvGrpSpPr/>
                <p:nvPr/>
              </p:nvGrpSpPr>
              <p:grpSpPr>
                <a:xfrm>
                  <a:off x="1265382" y="1219401"/>
                  <a:ext cx="6381624" cy="5218546"/>
                  <a:chOff x="1265382" y="1219401"/>
                  <a:chExt cx="6381624" cy="5218546"/>
                </a:xfrm>
              </p:grpSpPr>
              <p:grpSp>
                <p:nvGrpSpPr>
                  <p:cNvPr id="31" name="Group 30"/>
                  <p:cNvGrpSpPr/>
                  <p:nvPr/>
                </p:nvGrpSpPr>
                <p:grpSpPr>
                  <a:xfrm>
                    <a:off x="1265382" y="1219401"/>
                    <a:ext cx="6381624" cy="5218546"/>
                    <a:chOff x="1265382" y="1205891"/>
                    <a:chExt cx="6381624" cy="5218546"/>
                  </a:xfrm>
                </p:grpSpPr>
                <p:grpSp>
                  <p:nvGrpSpPr>
                    <p:cNvPr id="14" name="Group 13"/>
                    <p:cNvGrpSpPr/>
                    <p:nvPr/>
                  </p:nvGrpSpPr>
                  <p:grpSpPr>
                    <a:xfrm>
                      <a:off x="1265382" y="1205891"/>
                      <a:ext cx="6381624" cy="5218546"/>
                      <a:chOff x="1265382" y="1205891"/>
                      <a:chExt cx="6381624" cy="5218546"/>
                    </a:xfrm>
                  </p:grpSpPr>
                  <p:pic>
                    <p:nvPicPr>
                      <p:cNvPr id="8" name="Picture 7" descr="title_network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382" y="1205891"/>
                        <a:ext cx="6381624" cy="5218546"/>
                      </a:xfrm>
                      <a:prstGeom prst="rect">
                        <a:avLst/>
                      </a:prstGeom>
                    </p:spPr>
                  </p:pic>
                  <p:sp>
                    <p:nvSpPr>
                      <p:cNvPr id="11" name="TextBox 10"/>
                      <p:cNvSpPr txBox="1"/>
                      <p:nvPr/>
                    </p:nvSpPr>
                    <p:spPr>
                      <a:xfrm>
                        <a:off x="2842218" y="4041252"/>
                        <a:ext cx="851515" cy="307777"/>
                      </a:xfrm>
                      <a:prstGeom prst="rect">
                        <a:avLst/>
                      </a:prstGeom>
                      <a:noFill/>
                    </p:spPr>
                    <p:txBody>
                      <a:bodyPr wrap="none" rtlCol="0">
                        <a:spAutoFit/>
                      </a:bodyPr>
                      <a:lstStyle/>
                      <a:p>
                        <a:r>
                          <a:rPr lang="en-US" sz="1400" dirty="0" smtClean="0"/>
                          <a:t>Life cycle</a:t>
                        </a:r>
                      </a:p>
                    </p:txBody>
                  </p:sp>
                  <p:sp>
                    <p:nvSpPr>
                      <p:cNvPr id="12" name="TextBox 11"/>
                      <p:cNvSpPr txBox="1"/>
                      <p:nvPr/>
                    </p:nvSpPr>
                    <p:spPr>
                      <a:xfrm>
                        <a:off x="2842218" y="5343201"/>
                        <a:ext cx="1377300" cy="307777"/>
                      </a:xfrm>
                      <a:prstGeom prst="rect">
                        <a:avLst/>
                      </a:prstGeom>
                      <a:noFill/>
                    </p:spPr>
                    <p:txBody>
                      <a:bodyPr wrap="none" rtlCol="0">
                        <a:spAutoFit/>
                      </a:bodyPr>
                      <a:lstStyle/>
                      <a:p>
                        <a:r>
                          <a:rPr lang="en-US" sz="1400" dirty="0" smtClean="0"/>
                          <a:t>Field experience</a:t>
                        </a:r>
                      </a:p>
                    </p:txBody>
                  </p:sp>
                  <p:sp>
                    <p:nvSpPr>
                      <p:cNvPr id="13" name="TextBox 12"/>
                      <p:cNvSpPr txBox="1"/>
                      <p:nvPr/>
                    </p:nvSpPr>
                    <p:spPr>
                      <a:xfrm>
                        <a:off x="3323970" y="2702720"/>
                        <a:ext cx="910613" cy="307777"/>
                      </a:xfrm>
                      <a:prstGeom prst="rect">
                        <a:avLst/>
                      </a:prstGeom>
                      <a:noFill/>
                    </p:spPr>
                    <p:txBody>
                      <a:bodyPr wrap="none" rtlCol="0">
                        <a:spAutoFit/>
                      </a:bodyPr>
                      <a:lstStyle/>
                      <a:p>
                        <a:r>
                          <a:rPr lang="en-US" sz="1400" dirty="0" smtClean="0"/>
                          <a:t>Algorithm</a:t>
                        </a:r>
                      </a:p>
                    </p:txBody>
                  </p:sp>
                </p:grpSp>
                <p:grpSp>
                  <p:nvGrpSpPr>
                    <p:cNvPr id="30" name="Group 29"/>
                    <p:cNvGrpSpPr/>
                    <p:nvPr/>
                  </p:nvGrpSpPr>
                  <p:grpSpPr>
                    <a:xfrm>
                      <a:off x="2506604" y="1661057"/>
                      <a:ext cx="2901654" cy="975313"/>
                      <a:chOff x="2506604" y="1661057"/>
                      <a:chExt cx="2901654" cy="975313"/>
                    </a:xfrm>
                  </p:grpSpPr>
                  <p:sp>
                    <p:nvSpPr>
                      <p:cNvPr id="19" name="TextBox 18"/>
                      <p:cNvSpPr txBox="1"/>
                      <p:nvPr/>
                    </p:nvSpPr>
                    <p:spPr>
                      <a:xfrm>
                        <a:off x="2506604" y="1661057"/>
                        <a:ext cx="710564" cy="307777"/>
                      </a:xfrm>
                      <a:prstGeom prst="rect">
                        <a:avLst/>
                      </a:prstGeom>
                      <a:noFill/>
                    </p:spPr>
                    <p:txBody>
                      <a:bodyPr wrap="none" rtlCol="0">
                        <a:spAutoFit/>
                      </a:bodyPr>
                      <a:lstStyle/>
                      <a:p>
                        <a:r>
                          <a:rPr lang="en-US" sz="1400" dirty="0" smtClean="0"/>
                          <a:t>Physics</a:t>
                        </a:r>
                      </a:p>
                    </p:txBody>
                  </p:sp>
                  <p:sp>
                    <p:nvSpPr>
                      <p:cNvPr id="21" name="TextBox 20"/>
                      <p:cNvSpPr txBox="1"/>
                      <p:nvPr/>
                    </p:nvSpPr>
                    <p:spPr>
                      <a:xfrm>
                        <a:off x="2980527" y="2328593"/>
                        <a:ext cx="2427731" cy="307777"/>
                      </a:xfrm>
                      <a:prstGeom prst="rect">
                        <a:avLst/>
                      </a:prstGeom>
                      <a:noFill/>
                    </p:spPr>
                    <p:txBody>
                      <a:bodyPr wrap="none" rtlCol="0">
                        <a:spAutoFit/>
                      </a:bodyPr>
                      <a:lstStyle/>
                      <a:p>
                        <a:r>
                          <a:rPr lang="en-US" sz="1400" dirty="0" smtClean="0"/>
                          <a:t>Minimum (degree/experience)</a:t>
                        </a:r>
                      </a:p>
                    </p:txBody>
                  </p:sp>
                  <p:sp>
                    <p:nvSpPr>
                      <p:cNvPr id="22" name="TextBox 21"/>
                      <p:cNvSpPr txBox="1"/>
                      <p:nvPr/>
                    </p:nvSpPr>
                    <p:spPr>
                      <a:xfrm>
                        <a:off x="2821148" y="1948557"/>
                        <a:ext cx="527521" cy="307777"/>
                      </a:xfrm>
                      <a:prstGeom prst="rect">
                        <a:avLst/>
                      </a:prstGeom>
                      <a:noFill/>
                    </p:spPr>
                    <p:txBody>
                      <a:bodyPr wrap="none" rtlCol="0">
                        <a:spAutoFit/>
                      </a:bodyPr>
                      <a:lstStyle/>
                      <a:p>
                        <a:r>
                          <a:rPr lang="en-US" sz="1400" dirty="0" err="1" smtClean="0"/>
                          <a:t>Ph.D</a:t>
                        </a:r>
                        <a:endParaRPr lang="en-US" sz="1400" dirty="0" smtClean="0"/>
                      </a:p>
                    </p:txBody>
                  </p:sp>
                </p:grpSp>
                <p:grpSp>
                  <p:nvGrpSpPr>
                    <p:cNvPr id="29" name="Group 28"/>
                    <p:cNvGrpSpPr/>
                    <p:nvPr/>
                  </p:nvGrpSpPr>
                  <p:grpSpPr>
                    <a:xfrm>
                      <a:off x="1493269" y="1948557"/>
                      <a:ext cx="1901440" cy="1888659"/>
                      <a:chOff x="1493269" y="1948557"/>
                      <a:chExt cx="1901440" cy="1888659"/>
                    </a:xfrm>
                  </p:grpSpPr>
                  <p:sp>
                    <p:nvSpPr>
                      <p:cNvPr id="23" name="TextBox 22"/>
                      <p:cNvSpPr txBox="1"/>
                      <p:nvPr/>
                    </p:nvSpPr>
                    <p:spPr>
                      <a:xfrm>
                        <a:off x="1574341" y="3529439"/>
                        <a:ext cx="817251" cy="307777"/>
                      </a:xfrm>
                      <a:prstGeom prst="rect">
                        <a:avLst/>
                      </a:prstGeom>
                      <a:noFill/>
                    </p:spPr>
                    <p:txBody>
                      <a:bodyPr wrap="none" rtlCol="0">
                        <a:spAutoFit/>
                      </a:bodyPr>
                      <a:lstStyle/>
                      <a:p>
                        <a:r>
                          <a:rPr lang="en-US" sz="1400" dirty="0" smtClean="0"/>
                          <a:t>Network</a:t>
                        </a:r>
                      </a:p>
                    </p:txBody>
                  </p:sp>
                  <p:sp>
                    <p:nvSpPr>
                      <p:cNvPr id="24" name="TextBox 23"/>
                      <p:cNvSpPr txBox="1"/>
                      <p:nvPr/>
                    </p:nvSpPr>
                    <p:spPr>
                      <a:xfrm>
                        <a:off x="1493269" y="2621104"/>
                        <a:ext cx="1128459" cy="307777"/>
                      </a:xfrm>
                      <a:prstGeom prst="rect">
                        <a:avLst/>
                      </a:prstGeom>
                      <a:noFill/>
                    </p:spPr>
                    <p:txBody>
                      <a:bodyPr wrap="none" rtlCol="0">
                        <a:spAutoFit/>
                      </a:bodyPr>
                      <a:lstStyle/>
                      <a:p>
                        <a:r>
                          <a:rPr lang="en-US" sz="1400" dirty="0" smtClean="0"/>
                          <a:t>Optimization</a:t>
                        </a:r>
                      </a:p>
                    </p:txBody>
                  </p:sp>
                  <p:sp>
                    <p:nvSpPr>
                      <p:cNvPr id="25" name="TextBox 24"/>
                      <p:cNvSpPr txBox="1"/>
                      <p:nvPr/>
                    </p:nvSpPr>
                    <p:spPr>
                      <a:xfrm>
                        <a:off x="1574341" y="1948557"/>
                        <a:ext cx="657702" cy="307777"/>
                      </a:xfrm>
                      <a:prstGeom prst="rect">
                        <a:avLst/>
                      </a:prstGeom>
                      <a:noFill/>
                    </p:spPr>
                    <p:txBody>
                      <a:bodyPr wrap="none" rtlCol="0">
                        <a:spAutoFit/>
                      </a:bodyPr>
                      <a:lstStyle/>
                      <a:p>
                        <a:r>
                          <a:rPr lang="en-US" sz="1400" dirty="0" smtClean="0"/>
                          <a:t>Model</a:t>
                        </a:r>
                      </a:p>
                    </p:txBody>
                  </p:sp>
                  <p:sp>
                    <p:nvSpPr>
                      <p:cNvPr id="26" name="TextBox 25"/>
                      <p:cNvSpPr txBox="1"/>
                      <p:nvPr/>
                    </p:nvSpPr>
                    <p:spPr>
                      <a:xfrm>
                        <a:off x="2350115" y="2360891"/>
                        <a:ext cx="701447" cy="307777"/>
                      </a:xfrm>
                      <a:prstGeom prst="rect">
                        <a:avLst/>
                      </a:prstGeom>
                      <a:noFill/>
                    </p:spPr>
                    <p:txBody>
                      <a:bodyPr wrap="none" rtlCol="0">
                        <a:spAutoFit/>
                      </a:bodyPr>
                      <a:lstStyle/>
                      <a:p>
                        <a:r>
                          <a:rPr lang="en-US" sz="1400" dirty="0" smtClean="0"/>
                          <a:t>Clinical</a:t>
                        </a:r>
                      </a:p>
                    </p:txBody>
                  </p:sp>
                  <p:sp>
                    <p:nvSpPr>
                      <p:cNvPr id="28" name="TextBox 27"/>
                      <p:cNvSpPr txBox="1"/>
                      <p:nvPr/>
                    </p:nvSpPr>
                    <p:spPr>
                      <a:xfrm>
                        <a:off x="2621728" y="2956077"/>
                        <a:ext cx="772981" cy="307777"/>
                      </a:xfrm>
                      <a:prstGeom prst="rect">
                        <a:avLst/>
                      </a:prstGeom>
                      <a:noFill/>
                    </p:spPr>
                    <p:txBody>
                      <a:bodyPr wrap="none" rtlCol="0">
                        <a:spAutoFit/>
                      </a:bodyPr>
                      <a:lstStyle/>
                      <a:p>
                        <a:r>
                          <a:rPr lang="en-US" sz="1400" dirty="0" smtClean="0"/>
                          <a:t>Analysis</a:t>
                        </a:r>
                      </a:p>
                    </p:txBody>
                  </p:sp>
                </p:grpSp>
              </p:grpSp>
              <p:sp>
                <p:nvSpPr>
                  <p:cNvPr id="32" name="TextBox 31"/>
                  <p:cNvSpPr txBox="1"/>
                  <p:nvPr/>
                </p:nvSpPr>
                <p:spPr>
                  <a:xfrm>
                    <a:off x="4508756" y="3850725"/>
                    <a:ext cx="1133644" cy="307777"/>
                  </a:xfrm>
                  <a:prstGeom prst="rect">
                    <a:avLst/>
                  </a:prstGeom>
                  <a:noFill/>
                </p:spPr>
                <p:txBody>
                  <a:bodyPr wrap="none" rtlCol="0">
                    <a:spAutoFit/>
                  </a:bodyPr>
                  <a:lstStyle/>
                  <a:p>
                    <a:r>
                      <a:rPr lang="en-US" sz="1400" dirty="0" smtClean="0"/>
                      <a:t>Performance</a:t>
                    </a:r>
                  </a:p>
                </p:txBody>
              </p:sp>
              <p:sp>
                <p:nvSpPr>
                  <p:cNvPr id="33" name="TextBox 32"/>
                  <p:cNvSpPr txBox="1"/>
                  <p:nvPr/>
                </p:nvSpPr>
                <p:spPr>
                  <a:xfrm>
                    <a:off x="5158787" y="3252571"/>
                    <a:ext cx="498942" cy="307777"/>
                  </a:xfrm>
                  <a:prstGeom prst="rect">
                    <a:avLst/>
                  </a:prstGeom>
                  <a:noFill/>
                </p:spPr>
                <p:txBody>
                  <a:bodyPr wrap="none" rtlCol="0">
                    <a:spAutoFit/>
                  </a:bodyPr>
                  <a:lstStyle/>
                  <a:p>
                    <a:r>
                      <a:rPr lang="en-US" sz="1400" dirty="0" smtClean="0"/>
                      <a:t>Plan</a:t>
                    </a:r>
                  </a:p>
                </p:txBody>
              </p:sp>
              <p:sp>
                <p:nvSpPr>
                  <p:cNvPr id="34" name="TextBox 33"/>
                  <p:cNvSpPr txBox="1"/>
                  <p:nvPr/>
                </p:nvSpPr>
                <p:spPr>
                  <a:xfrm>
                    <a:off x="5667640" y="3381382"/>
                    <a:ext cx="736099" cy="307777"/>
                  </a:xfrm>
                  <a:prstGeom prst="rect">
                    <a:avLst/>
                  </a:prstGeom>
                  <a:noFill/>
                </p:spPr>
                <p:txBody>
                  <a:bodyPr wrap="none" rtlCol="0">
                    <a:spAutoFit/>
                  </a:bodyPr>
                  <a:lstStyle/>
                  <a:p>
                    <a:r>
                      <a:rPr lang="en-US" sz="1400" dirty="0" smtClean="0"/>
                      <a:t>Partner</a:t>
                    </a:r>
                  </a:p>
                </p:txBody>
              </p:sp>
            </p:grpSp>
            <p:sp>
              <p:nvSpPr>
                <p:cNvPr id="38" name="TextBox 37"/>
                <p:cNvSpPr txBox="1"/>
                <p:nvPr/>
              </p:nvSpPr>
              <p:spPr>
                <a:xfrm>
                  <a:off x="5371615" y="4208650"/>
                  <a:ext cx="1165541" cy="307777"/>
                </a:xfrm>
                <a:prstGeom prst="rect">
                  <a:avLst/>
                </a:prstGeom>
                <a:noFill/>
              </p:spPr>
              <p:txBody>
                <a:bodyPr wrap="none" rtlCol="0">
                  <a:spAutoFit/>
                </a:bodyPr>
                <a:lstStyle/>
                <a:p>
                  <a:r>
                    <a:rPr lang="en-US" sz="1400" dirty="0" smtClean="0"/>
                    <a:t>Management</a:t>
                  </a:r>
                </a:p>
              </p:txBody>
            </p:sp>
          </p:grpSp>
          <p:sp>
            <p:nvSpPr>
              <p:cNvPr id="40" name="TextBox 39"/>
              <p:cNvSpPr txBox="1"/>
              <p:nvPr/>
            </p:nvSpPr>
            <p:spPr>
              <a:xfrm>
                <a:off x="3393091" y="3804838"/>
                <a:ext cx="674709" cy="307777"/>
              </a:xfrm>
              <a:prstGeom prst="rect">
                <a:avLst/>
              </a:prstGeom>
              <a:noFill/>
            </p:spPr>
            <p:txBody>
              <a:bodyPr wrap="none" rtlCol="0">
                <a:spAutoFit/>
              </a:bodyPr>
              <a:lstStyle/>
              <a:p>
                <a:r>
                  <a:rPr lang="en-US" sz="1400" dirty="0" smtClean="0"/>
                  <a:t>Design</a:t>
                </a:r>
              </a:p>
            </p:txBody>
          </p:sp>
        </p:grpSp>
        <p:sp>
          <p:nvSpPr>
            <p:cNvPr id="43" name="TextBox 42"/>
            <p:cNvSpPr txBox="1"/>
            <p:nvPr/>
          </p:nvSpPr>
          <p:spPr>
            <a:xfrm>
              <a:off x="4441196" y="5270372"/>
              <a:ext cx="771929" cy="307777"/>
            </a:xfrm>
            <a:prstGeom prst="rect">
              <a:avLst/>
            </a:prstGeom>
            <a:noFill/>
          </p:spPr>
          <p:txBody>
            <a:bodyPr wrap="none" rtlCol="0">
              <a:spAutoFit/>
            </a:bodyPr>
            <a:lstStyle/>
            <a:p>
              <a:r>
                <a:rPr lang="en-US" sz="1400" dirty="0" smtClean="0"/>
                <a:t>Security</a:t>
              </a:r>
            </a:p>
          </p:txBody>
        </p:sp>
        <p:sp>
          <p:nvSpPr>
            <p:cNvPr id="45" name="TextBox 44"/>
            <p:cNvSpPr txBox="1"/>
            <p:nvPr/>
          </p:nvSpPr>
          <p:spPr>
            <a:xfrm>
              <a:off x="4817817" y="5102974"/>
              <a:ext cx="659155" cy="307777"/>
            </a:xfrm>
            <a:prstGeom prst="rect">
              <a:avLst/>
            </a:prstGeom>
            <a:noFill/>
          </p:spPr>
          <p:txBody>
            <a:bodyPr wrap="none" rtlCol="0">
              <a:spAutoFit/>
            </a:bodyPr>
            <a:lstStyle/>
            <a:p>
              <a:r>
                <a:rPr lang="en-US" sz="1400" dirty="0" smtClean="0"/>
                <a:t>Oracle</a:t>
              </a:r>
            </a:p>
          </p:txBody>
        </p:sp>
        <p:sp>
          <p:nvSpPr>
            <p:cNvPr id="46" name="TextBox 45"/>
            <p:cNvSpPr txBox="1"/>
            <p:nvPr/>
          </p:nvSpPr>
          <p:spPr>
            <a:xfrm>
              <a:off x="5683567" y="4727647"/>
              <a:ext cx="466794" cy="307777"/>
            </a:xfrm>
            <a:prstGeom prst="rect">
              <a:avLst/>
            </a:prstGeom>
            <a:noFill/>
          </p:spPr>
          <p:txBody>
            <a:bodyPr wrap="none" rtlCol="0">
              <a:spAutoFit/>
            </a:bodyPr>
            <a:lstStyle/>
            <a:p>
              <a:r>
                <a:rPr lang="en-US" sz="1400" dirty="0" smtClean="0"/>
                <a:t>SQL</a:t>
              </a:r>
            </a:p>
          </p:txBody>
        </p:sp>
        <p:sp>
          <p:nvSpPr>
            <p:cNvPr id="47" name="TextBox 46"/>
            <p:cNvSpPr txBox="1"/>
            <p:nvPr/>
          </p:nvSpPr>
          <p:spPr>
            <a:xfrm>
              <a:off x="5947533" y="4962595"/>
              <a:ext cx="887996" cy="307777"/>
            </a:xfrm>
            <a:prstGeom prst="rect">
              <a:avLst/>
            </a:prstGeom>
            <a:noFill/>
          </p:spPr>
          <p:txBody>
            <a:bodyPr wrap="none" rtlCol="0">
              <a:spAutoFit/>
            </a:bodyPr>
            <a:lstStyle/>
            <a:p>
              <a:r>
                <a:rPr lang="en-US" sz="1400" dirty="0" smtClean="0"/>
                <a:t>Microsoft</a:t>
              </a:r>
            </a:p>
          </p:txBody>
        </p:sp>
        <p:sp>
          <p:nvSpPr>
            <p:cNvPr id="48" name="TextBox 47"/>
            <p:cNvSpPr txBox="1"/>
            <p:nvPr/>
          </p:nvSpPr>
          <p:spPr>
            <a:xfrm>
              <a:off x="5429565" y="5162292"/>
              <a:ext cx="1381370" cy="307777"/>
            </a:xfrm>
            <a:prstGeom prst="rect">
              <a:avLst/>
            </a:prstGeom>
            <a:noFill/>
          </p:spPr>
          <p:txBody>
            <a:bodyPr wrap="none" rtlCol="0">
              <a:spAutoFit/>
            </a:bodyPr>
            <a:lstStyle/>
            <a:p>
              <a:r>
                <a:rPr lang="en-US" sz="1400" dirty="0" smtClean="0"/>
                <a:t>Troubleshooting</a:t>
              </a:r>
            </a:p>
          </p:txBody>
        </p:sp>
        <p:sp>
          <p:nvSpPr>
            <p:cNvPr id="50" name="TextBox 49"/>
            <p:cNvSpPr txBox="1"/>
            <p:nvPr/>
          </p:nvSpPr>
          <p:spPr>
            <a:xfrm>
              <a:off x="5183732" y="5364355"/>
              <a:ext cx="941283" cy="307777"/>
            </a:xfrm>
            <a:prstGeom prst="rect">
              <a:avLst/>
            </a:prstGeom>
            <a:noFill/>
          </p:spPr>
          <p:txBody>
            <a:bodyPr wrap="none" rtlCol="0">
              <a:spAutoFit/>
            </a:bodyPr>
            <a:lstStyle/>
            <a:p>
              <a:r>
                <a:rPr lang="en-US" sz="1400" dirty="0" smtClean="0"/>
                <a:t>Enterprise</a:t>
              </a:r>
            </a:p>
          </p:txBody>
        </p:sp>
      </p:grpSp>
      <p:sp>
        <p:nvSpPr>
          <p:cNvPr id="52" name="TextBox 51"/>
          <p:cNvSpPr txBox="1"/>
          <p:nvPr/>
        </p:nvSpPr>
        <p:spPr>
          <a:xfrm>
            <a:off x="6738476" y="3285043"/>
            <a:ext cx="483689" cy="307777"/>
          </a:xfrm>
          <a:prstGeom prst="rect">
            <a:avLst/>
          </a:prstGeom>
          <a:noFill/>
        </p:spPr>
        <p:txBody>
          <a:bodyPr wrap="none" rtlCol="0">
            <a:spAutoFit/>
          </a:bodyPr>
          <a:lstStyle/>
          <a:p>
            <a:r>
              <a:rPr lang="en-US" sz="1400" dirty="0" smtClean="0"/>
              <a:t>Sale</a:t>
            </a:r>
          </a:p>
        </p:txBody>
      </p:sp>
      <p:sp>
        <p:nvSpPr>
          <p:cNvPr id="53" name="TextBox 52"/>
          <p:cNvSpPr txBox="1"/>
          <p:nvPr/>
        </p:nvSpPr>
        <p:spPr>
          <a:xfrm>
            <a:off x="7087045" y="3420956"/>
            <a:ext cx="717840" cy="307777"/>
          </a:xfrm>
          <a:prstGeom prst="rect">
            <a:avLst/>
          </a:prstGeom>
          <a:noFill/>
        </p:spPr>
        <p:txBody>
          <a:bodyPr wrap="none" rtlCol="0">
            <a:spAutoFit/>
          </a:bodyPr>
          <a:lstStyle/>
          <a:p>
            <a:r>
              <a:rPr lang="en-US" sz="1400" dirty="0" smtClean="0"/>
              <a:t>Market</a:t>
            </a:r>
          </a:p>
        </p:txBody>
      </p:sp>
      <p:sp>
        <p:nvSpPr>
          <p:cNvPr id="54" name="TextBox 53"/>
          <p:cNvSpPr txBox="1"/>
          <p:nvPr/>
        </p:nvSpPr>
        <p:spPr>
          <a:xfrm>
            <a:off x="7650932" y="3523153"/>
            <a:ext cx="825867" cy="307777"/>
          </a:xfrm>
          <a:prstGeom prst="rect">
            <a:avLst/>
          </a:prstGeom>
          <a:noFill/>
        </p:spPr>
        <p:txBody>
          <a:bodyPr wrap="none" rtlCol="0">
            <a:spAutoFit/>
          </a:bodyPr>
          <a:lstStyle/>
          <a:p>
            <a:r>
              <a:rPr lang="en-US" sz="1400" dirty="0" smtClean="0"/>
              <a:t>Revenue</a:t>
            </a:r>
          </a:p>
        </p:txBody>
      </p:sp>
      <p:sp>
        <p:nvSpPr>
          <p:cNvPr id="55" name="TextBox 54"/>
          <p:cNvSpPr txBox="1"/>
          <p:nvPr/>
        </p:nvSpPr>
        <p:spPr>
          <a:xfrm>
            <a:off x="7572640" y="3742243"/>
            <a:ext cx="738002" cy="307777"/>
          </a:xfrm>
          <a:prstGeom prst="rect">
            <a:avLst/>
          </a:prstGeom>
          <a:noFill/>
        </p:spPr>
        <p:txBody>
          <a:bodyPr wrap="none" rtlCol="0">
            <a:spAutoFit/>
          </a:bodyPr>
          <a:lstStyle/>
          <a:p>
            <a:r>
              <a:rPr lang="en-US" sz="1400" dirty="0" smtClean="0"/>
              <a:t>Growth</a:t>
            </a:r>
          </a:p>
        </p:txBody>
      </p:sp>
      <p:sp>
        <p:nvSpPr>
          <p:cNvPr id="56" name="TextBox 55"/>
          <p:cNvSpPr txBox="1"/>
          <p:nvPr/>
        </p:nvSpPr>
        <p:spPr>
          <a:xfrm>
            <a:off x="7978000" y="3905150"/>
            <a:ext cx="902811" cy="307777"/>
          </a:xfrm>
          <a:prstGeom prst="rect">
            <a:avLst/>
          </a:prstGeom>
          <a:noFill/>
        </p:spPr>
        <p:txBody>
          <a:bodyPr wrap="none" rtlCol="0">
            <a:spAutoFit/>
          </a:bodyPr>
          <a:lstStyle/>
          <a:p>
            <a:r>
              <a:rPr lang="en-US" sz="1400" dirty="0" smtClean="0"/>
              <a:t>Customer</a:t>
            </a:r>
          </a:p>
        </p:txBody>
      </p:sp>
      <p:sp>
        <p:nvSpPr>
          <p:cNvPr id="57" name="TextBox 56"/>
          <p:cNvSpPr txBox="1"/>
          <p:nvPr/>
        </p:nvSpPr>
        <p:spPr>
          <a:xfrm>
            <a:off x="7412170" y="3958726"/>
            <a:ext cx="565830" cy="307777"/>
          </a:xfrm>
          <a:prstGeom prst="rect">
            <a:avLst/>
          </a:prstGeom>
          <a:noFill/>
        </p:spPr>
        <p:txBody>
          <a:bodyPr wrap="none" rtlCol="0">
            <a:spAutoFit/>
          </a:bodyPr>
          <a:lstStyle/>
          <a:p>
            <a:r>
              <a:rPr lang="en-US" sz="1400" dirty="0" smtClean="0"/>
              <a:t>Story</a:t>
            </a:r>
          </a:p>
        </p:txBody>
      </p:sp>
      <p:sp>
        <p:nvSpPr>
          <p:cNvPr id="58" name="TextBox 57"/>
          <p:cNvSpPr txBox="1"/>
          <p:nvPr/>
        </p:nvSpPr>
        <p:spPr>
          <a:xfrm>
            <a:off x="3970554" y="6265043"/>
            <a:ext cx="613782" cy="307777"/>
          </a:xfrm>
          <a:prstGeom prst="rect">
            <a:avLst/>
          </a:prstGeom>
          <a:noFill/>
        </p:spPr>
        <p:txBody>
          <a:bodyPr wrap="none" rtlCol="0">
            <a:spAutoFit/>
          </a:bodyPr>
          <a:lstStyle/>
          <a:p>
            <a:r>
              <a:rPr lang="en-US" sz="1400" dirty="0" smtClean="0"/>
              <a:t>Office</a:t>
            </a:r>
          </a:p>
        </p:txBody>
      </p:sp>
      <p:sp>
        <p:nvSpPr>
          <p:cNvPr id="59" name="TextBox 58"/>
          <p:cNvSpPr txBox="1"/>
          <p:nvPr/>
        </p:nvSpPr>
        <p:spPr>
          <a:xfrm>
            <a:off x="2437780" y="6284058"/>
            <a:ext cx="826368" cy="307777"/>
          </a:xfrm>
          <a:prstGeom prst="rect">
            <a:avLst/>
          </a:prstGeom>
          <a:noFill/>
        </p:spPr>
        <p:txBody>
          <a:bodyPr wrap="none" rtlCol="0">
            <a:spAutoFit/>
          </a:bodyPr>
          <a:lstStyle/>
          <a:p>
            <a:r>
              <a:rPr lang="en-US" sz="1400" dirty="0" smtClean="0"/>
              <a:t>Bachelor</a:t>
            </a:r>
          </a:p>
        </p:txBody>
      </p:sp>
      <p:sp>
        <p:nvSpPr>
          <p:cNvPr id="60" name="TextBox 59"/>
          <p:cNvSpPr txBox="1"/>
          <p:nvPr/>
        </p:nvSpPr>
        <p:spPr>
          <a:xfrm>
            <a:off x="1869970" y="6131864"/>
            <a:ext cx="667520" cy="307777"/>
          </a:xfrm>
          <a:prstGeom prst="rect">
            <a:avLst/>
          </a:prstGeom>
          <a:noFill/>
        </p:spPr>
        <p:txBody>
          <a:bodyPr wrap="none" rtlCol="0">
            <a:spAutoFit/>
          </a:bodyPr>
          <a:lstStyle/>
          <a:p>
            <a:r>
              <a:rPr lang="en-US" sz="1400" dirty="0" smtClean="0"/>
              <a:t>Health</a:t>
            </a:r>
          </a:p>
        </p:txBody>
      </p:sp>
      <p:sp>
        <p:nvSpPr>
          <p:cNvPr id="61" name="TextBox 60"/>
          <p:cNvSpPr txBox="1"/>
          <p:nvPr/>
        </p:nvSpPr>
        <p:spPr>
          <a:xfrm>
            <a:off x="3236813" y="6139064"/>
            <a:ext cx="748923" cy="307777"/>
          </a:xfrm>
          <a:prstGeom prst="rect">
            <a:avLst/>
          </a:prstGeom>
          <a:noFill/>
        </p:spPr>
        <p:txBody>
          <a:bodyPr wrap="none" rtlCol="0">
            <a:spAutoFit/>
          </a:bodyPr>
          <a:lstStyle/>
          <a:p>
            <a:r>
              <a:rPr lang="en-US" sz="1400" dirty="0" smtClean="0"/>
              <a:t>Finance</a:t>
            </a:r>
          </a:p>
        </p:txBody>
      </p:sp>
      <p:sp>
        <p:nvSpPr>
          <p:cNvPr id="62" name="TextBox 61"/>
          <p:cNvSpPr txBox="1"/>
          <p:nvPr/>
        </p:nvSpPr>
        <p:spPr>
          <a:xfrm>
            <a:off x="3144186" y="6418931"/>
            <a:ext cx="788760" cy="307777"/>
          </a:xfrm>
          <a:prstGeom prst="rect">
            <a:avLst/>
          </a:prstGeom>
          <a:noFill/>
        </p:spPr>
        <p:txBody>
          <a:bodyPr wrap="none" rtlCol="0">
            <a:spAutoFit/>
          </a:bodyPr>
          <a:lstStyle/>
          <a:p>
            <a:r>
              <a:rPr lang="en-US" sz="1400" dirty="0" smtClean="0"/>
              <a:t>Creative</a:t>
            </a:r>
          </a:p>
        </p:txBody>
      </p:sp>
    </p:spTree>
    <p:extLst>
      <p:ext uri="{BB962C8B-B14F-4D97-AF65-F5344CB8AC3E}">
        <p14:creationId xmlns:p14="http://schemas.microsoft.com/office/powerpoint/2010/main" val="15284121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14" name="Content Placeholder 2"/>
          <p:cNvSpPr>
            <a:spLocks noGrp="1"/>
          </p:cNvSpPr>
          <p:nvPr>
            <p:ph idx="1"/>
          </p:nvPr>
        </p:nvSpPr>
        <p:spPr>
          <a:xfrm>
            <a:off x="448417" y="1468910"/>
            <a:ext cx="8229600" cy="4525963"/>
          </a:xfrm>
        </p:spPr>
        <p:txBody>
          <a:bodyPr>
            <a:normAutofit/>
          </a:bodyPr>
          <a:lstStyle/>
          <a:p>
            <a:r>
              <a:rPr lang="en-US" sz="2400" dirty="0" smtClean="0"/>
              <a:t>New </a:t>
            </a:r>
            <a:r>
              <a:rPr lang="en-US" sz="2400" dirty="0"/>
              <a:t>grads/career </a:t>
            </a:r>
            <a:r>
              <a:rPr lang="en-US" sz="2400" dirty="0" smtClean="0"/>
              <a:t>changers</a:t>
            </a:r>
            <a:r>
              <a:rPr lang="en-US" altLang="zh-CN" sz="2400" dirty="0" smtClean="0"/>
              <a:t>:</a:t>
            </a:r>
            <a:r>
              <a:rPr lang="zh-CN" altLang="en-US" sz="2400" dirty="0" smtClean="0"/>
              <a:t> </a:t>
            </a:r>
            <a:endParaRPr lang="en-US" altLang="zh-CN" sz="2400" dirty="0" smtClean="0"/>
          </a:p>
          <a:p>
            <a:pPr lvl="1"/>
            <a:r>
              <a:rPr lang="en-US" sz="2000" dirty="0" smtClean="0"/>
              <a:t>What</a:t>
            </a:r>
            <a:r>
              <a:rPr lang="zh-CN" altLang="en-US" sz="2000" dirty="0" smtClean="0"/>
              <a:t> </a:t>
            </a:r>
            <a:r>
              <a:rPr lang="en-US" altLang="zh-CN" sz="2000" dirty="0" smtClean="0"/>
              <a:t>role</a:t>
            </a:r>
            <a:r>
              <a:rPr lang="zh-CN" altLang="en-US" sz="2000" dirty="0" smtClean="0"/>
              <a:t> </a:t>
            </a:r>
            <a:r>
              <a:rPr lang="en-US" altLang="zh-CN" sz="2000" dirty="0" smtClean="0"/>
              <a:t>am</a:t>
            </a:r>
            <a:r>
              <a:rPr lang="zh-CN" altLang="en-US" sz="2000" dirty="0" smtClean="0"/>
              <a:t> </a:t>
            </a:r>
            <a:r>
              <a:rPr lang="en-US" altLang="zh-CN" sz="2000" dirty="0" smtClean="0"/>
              <a:t>I</a:t>
            </a:r>
            <a:r>
              <a:rPr lang="zh-CN" altLang="en-US" sz="2000" dirty="0" smtClean="0"/>
              <a:t> </a:t>
            </a:r>
            <a:r>
              <a:rPr lang="en-US" altLang="zh-CN" sz="2000" dirty="0" smtClean="0"/>
              <a:t>best</a:t>
            </a:r>
            <a:r>
              <a:rPr lang="zh-CN" altLang="en-US" sz="2000" dirty="0" smtClean="0"/>
              <a:t> </a:t>
            </a:r>
            <a:r>
              <a:rPr lang="en-US" altLang="zh-CN" sz="2000" dirty="0" smtClean="0"/>
              <a:t>suited</a:t>
            </a:r>
            <a:r>
              <a:rPr lang="zh-CN" altLang="en-US" sz="2000" dirty="0" smtClean="0"/>
              <a:t> </a:t>
            </a:r>
            <a:r>
              <a:rPr lang="en-US" altLang="zh-CN" sz="2000" dirty="0" smtClean="0"/>
              <a:t>for?</a:t>
            </a:r>
            <a:r>
              <a:rPr lang="en-US" sz="2000" dirty="0" smtClean="0"/>
              <a:t> </a:t>
            </a:r>
          </a:p>
          <a:p>
            <a:r>
              <a:rPr lang="en-US" sz="2400" dirty="0"/>
              <a:t>R</a:t>
            </a:r>
            <a:r>
              <a:rPr lang="en-US" sz="2400" dirty="0" smtClean="0"/>
              <a:t>ecruiters/</a:t>
            </a:r>
            <a:r>
              <a:rPr lang="en-US" sz="2400" dirty="0"/>
              <a:t>hiring </a:t>
            </a:r>
            <a:r>
              <a:rPr lang="en-US" sz="2400" dirty="0" smtClean="0"/>
              <a:t>managers</a:t>
            </a:r>
            <a:r>
              <a:rPr lang="en-US" altLang="zh-CN" sz="2400" dirty="0" smtClean="0"/>
              <a:t>:</a:t>
            </a:r>
          </a:p>
          <a:p>
            <a:pPr lvl="1"/>
            <a:r>
              <a:rPr lang="en-US" sz="2000" dirty="0" smtClean="0"/>
              <a:t>What</a:t>
            </a:r>
            <a:r>
              <a:rPr lang="zh-CN" altLang="en-US" sz="2000" dirty="0" smtClean="0"/>
              <a:t> </a:t>
            </a:r>
            <a:r>
              <a:rPr lang="en-US" altLang="zh-CN" sz="2000" dirty="0" smtClean="0"/>
              <a:t>job</a:t>
            </a:r>
            <a:r>
              <a:rPr lang="zh-CN" altLang="en-US" sz="2000" dirty="0" smtClean="0"/>
              <a:t> </a:t>
            </a:r>
            <a:r>
              <a:rPr lang="en-US" altLang="zh-CN" sz="2000" dirty="0" smtClean="0"/>
              <a:t>title</a:t>
            </a:r>
            <a:r>
              <a:rPr lang="zh-CN" altLang="en-US" sz="2000" dirty="0" smtClean="0"/>
              <a:t> </a:t>
            </a:r>
            <a:r>
              <a:rPr lang="en-US" altLang="zh-CN" sz="2000" dirty="0" smtClean="0"/>
              <a:t>should</a:t>
            </a:r>
            <a:r>
              <a:rPr lang="zh-CN" altLang="en-US" sz="2000" dirty="0" smtClean="0"/>
              <a:t> </a:t>
            </a:r>
            <a:r>
              <a:rPr lang="en-US" altLang="zh-CN" sz="2000" dirty="0" smtClean="0"/>
              <a:t>I</a:t>
            </a:r>
            <a:r>
              <a:rPr lang="zh-CN" altLang="en-US" sz="2000" dirty="0" smtClean="0"/>
              <a:t> </a:t>
            </a:r>
            <a:r>
              <a:rPr lang="en-US" altLang="zh-CN" sz="2000" dirty="0" smtClean="0"/>
              <a:t>use</a:t>
            </a:r>
            <a:r>
              <a:rPr lang="zh-CN" altLang="en-US" sz="2000" dirty="0" smtClean="0"/>
              <a:t> </a:t>
            </a:r>
            <a:r>
              <a:rPr lang="en-US" altLang="zh-CN" sz="2000" dirty="0" smtClean="0"/>
              <a:t>for</a:t>
            </a:r>
            <a:r>
              <a:rPr lang="zh-CN" altLang="en-US" sz="2000" dirty="0" smtClean="0"/>
              <a:t> </a:t>
            </a:r>
            <a:r>
              <a:rPr lang="en-US" altLang="zh-CN" sz="2000" dirty="0" smtClean="0"/>
              <a:t>this</a:t>
            </a:r>
            <a:r>
              <a:rPr lang="zh-CN" altLang="en-US" sz="2000" dirty="0" smtClean="0"/>
              <a:t> </a:t>
            </a:r>
            <a:r>
              <a:rPr lang="en-US" altLang="zh-CN" sz="2000" dirty="0" smtClean="0"/>
              <a:t>new</a:t>
            </a:r>
            <a:r>
              <a:rPr lang="zh-CN" altLang="en-US" sz="2000" dirty="0" smtClean="0"/>
              <a:t> </a:t>
            </a:r>
            <a:r>
              <a:rPr lang="en-US" altLang="zh-CN" sz="2000" dirty="0" smtClean="0"/>
              <a:t>data</a:t>
            </a:r>
            <a:r>
              <a:rPr lang="zh-CN" altLang="en-US" sz="2000" dirty="0" smtClean="0"/>
              <a:t> </a:t>
            </a:r>
            <a:r>
              <a:rPr lang="en-US" altLang="zh-CN" sz="2000" dirty="0" smtClean="0"/>
              <a:t>position?</a:t>
            </a:r>
          </a:p>
          <a:p>
            <a:pPr lvl="1"/>
            <a:r>
              <a:rPr lang="en-US" altLang="zh-CN" sz="2000" dirty="0" smtClean="0"/>
              <a:t>How</a:t>
            </a:r>
            <a:r>
              <a:rPr lang="zh-CN" altLang="en-US" sz="2000" dirty="0" smtClean="0"/>
              <a:t> </a:t>
            </a:r>
            <a:r>
              <a:rPr lang="en-US" altLang="zh-CN" sz="2000" dirty="0" smtClean="0"/>
              <a:t>does</a:t>
            </a:r>
            <a:r>
              <a:rPr lang="zh-CN" altLang="en-US" sz="2000" dirty="0" smtClean="0"/>
              <a:t> </a:t>
            </a:r>
            <a:r>
              <a:rPr lang="en-US" altLang="zh-CN" sz="2000" dirty="0" smtClean="0"/>
              <a:t>it</a:t>
            </a:r>
            <a:r>
              <a:rPr lang="zh-CN" altLang="en-US" sz="2000" dirty="0" smtClean="0"/>
              <a:t> </a:t>
            </a:r>
            <a:r>
              <a:rPr lang="en-US" altLang="zh-CN" sz="2000" dirty="0" smtClean="0"/>
              <a:t>compare</a:t>
            </a:r>
            <a:r>
              <a:rPr lang="zh-CN" altLang="en-US" sz="2000" dirty="0" smtClean="0"/>
              <a:t> </a:t>
            </a:r>
            <a:r>
              <a:rPr lang="en-US" altLang="zh-CN" sz="2000" dirty="0" smtClean="0"/>
              <a:t>with</a:t>
            </a:r>
            <a:r>
              <a:rPr lang="zh-CN" altLang="en-US" sz="2000" dirty="0" smtClean="0"/>
              <a:t> </a:t>
            </a:r>
            <a:r>
              <a:rPr lang="en-US" altLang="zh-CN" sz="2000" dirty="0" smtClean="0"/>
              <a:t>the</a:t>
            </a:r>
            <a:r>
              <a:rPr lang="zh-CN" altLang="en-US" sz="2000" dirty="0" smtClean="0"/>
              <a:t> </a:t>
            </a:r>
            <a:r>
              <a:rPr lang="en-US" altLang="zh-CN" sz="2000" dirty="0" smtClean="0"/>
              <a:t>other</a:t>
            </a:r>
            <a:r>
              <a:rPr lang="zh-CN" altLang="en-US" sz="2000" dirty="0" smtClean="0"/>
              <a:t> </a:t>
            </a:r>
            <a:r>
              <a:rPr lang="en-US" altLang="zh-CN" sz="2000" dirty="0" smtClean="0"/>
              <a:t>data</a:t>
            </a:r>
            <a:r>
              <a:rPr lang="zh-CN" altLang="en-US" sz="2000" dirty="0" smtClean="0"/>
              <a:t> </a:t>
            </a:r>
            <a:r>
              <a:rPr lang="en-US" altLang="zh-CN" sz="2000" dirty="0" smtClean="0"/>
              <a:t>roles?</a:t>
            </a:r>
          </a:p>
          <a:p>
            <a:pPr lvl="1"/>
            <a:endParaRPr lang="en-US" sz="2000" dirty="0"/>
          </a:p>
          <a:p>
            <a:endParaRPr lang="en-US" sz="2400" dirty="0"/>
          </a:p>
          <a:p>
            <a:endParaRPr lang="en-US" sz="2400" dirty="0"/>
          </a:p>
        </p:txBody>
      </p:sp>
      <p:grpSp>
        <p:nvGrpSpPr>
          <p:cNvPr id="3" name="Group 2"/>
          <p:cNvGrpSpPr/>
          <p:nvPr/>
        </p:nvGrpSpPr>
        <p:grpSpPr>
          <a:xfrm>
            <a:off x="1196894" y="3410265"/>
            <a:ext cx="6810962" cy="2861511"/>
            <a:chOff x="1348498" y="2330893"/>
            <a:chExt cx="8111766" cy="3546450"/>
          </a:xfrm>
        </p:grpSpPr>
        <p:pic>
          <p:nvPicPr>
            <p:cNvPr id="4" name="Picture 3" descr="troub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457" y="3149210"/>
              <a:ext cx="2046097" cy="2728133"/>
            </a:xfrm>
            <a:prstGeom prst="rect">
              <a:avLst/>
            </a:prstGeom>
          </p:spPr>
        </p:pic>
        <p:grpSp>
          <p:nvGrpSpPr>
            <p:cNvPr id="5" name="Group 4"/>
            <p:cNvGrpSpPr/>
            <p:nvPr/>
          </p:nvGrpSpPr>
          <p:grpSpPr>
            <a:xfrm>
              <a:off x="1348498" y="2330893"/>
              <a:ext cx="8111766" cy="2813764"/>
              <a:chOff x="1348498" y="2330893"/>
              <a:chExt cx="8111766" cy="2813764"/>
            </a:xfrm>
          </p:grpSpPr>
          <p:sp>
            <p:nvSpPr>
              <p:cNvPr id="6" name="TextBox 5"/>
              <p:cNvSpPr txBox="1"/>
              <p:nvPr/>
            </p:nvSpPr>
            <p:spPr>
              <a:xfrm>
                <a:off x="1348498" y="3305112"/>
                <a:ext cx="2258526" cy="457738"/>
              </a:xfrm>
              <a:prstGeom prst="rect">
                <a:avLst/>
              </a:prstGeom>
              <a:noFill/>
            </p:spPr>
            <p:txBody>
              <a:bodyPr wrap="none" rtlCol="0">
                <a:spAutoFit/>
              </a:bodyPr>
              <a:lstStyle/>
              <a:p>
                <a:r>
                  <a:rPr lang="en-US" dirty="0" smtClean="0">
                    <a:latin typeface="Charter Black"/>
                    <a:cs typeface="Charter Black"/>
                  </a:rPr>
                  <a:t>Data Scientist</a:t>
                </a:r>
                <a:r>
                  <a:rPr lang="en-US" altLang="zh-CN" dirty="0" smtClean="0">
                    <a:latin typeface="Charter Black"/>
                    <a:cs typeface="Charter Black"/>
                  </a:rPr>
                  <a:t>?</a:t>
                </a:r>
                <a:endParaRPr lang="en-US" dirty="0">
                  <a:latin typeface="Charter Black"/>
                  <a:cs typeface="Charter Black"/>
                </a:endParaRPr>
              </a:p>
            </p:txBody>
          </p:sp>
          <p:sp>
            <p:nvSpPr>
              <p:cNvPr id="7" name="TextBox 6"/>
              <p:cNvSpPr txBox="1"/>
              <p:nvPr/>
            </p:nvSpPr>
            <p:spPr>
              <a:xfrm>
                <a:off x="1612998" y="4686919"/>
                <a:ext cx="2305342" cy="457738"/>
              </a:xfrm>
              <a:prstGeom prst="rect">
                <a:avLst/>
              </a:prstGeom>
              <a:noFill/>
            </p:spPr>
            <p:txBody>
              <a:bodyPr wrap="none" rtlCol="0">
                <a:spAutoFit/>
              </a:bodyPr>
              <a:lstStyle/>
              <a:p>
                <a:r>
                  <a:rPr lang="en-US" dirty="0" smtClean="0">
                    <a:latin typeface="Charter Black"/>
                    <a:cs typeface="Charter Black"/>
                  </a:rPr>
                  <a:t>Data Engineer</a:t>
                </a:r>
                <a:r>
                  <a:rPr lang="en-US" altLang="zh-CN" dirty="0" smtClean="0">
                    <a:latin typeface="Charter Black"/>
                    <a:cs typeface="Charter Black"/>
                  </a:rPr>
                  <a:t>?</a:t>
                </a:r>
                <a:endParaRPr lang="en-US" dirty="0">
                  <a:latin typeface="Charter Black"/>
                  <a:cs typeface="Charter Black"/>
                </a:endParaRPr>
              </a:p>
            </p:txBody>
          </p:sp>
          <p:sp>
            <p:nvSpPr>
              <p:cNvPr id="8" name="TextBox 7"/>
              <p:cNvSpPr txBox="1"/>
              <p:nvPr/>
            </p:nvSpPr>
            <p:spPr>
              <a:xfrm>
                <a:off x="6702431" y="3305112"/>
                <a:ext cx="2757833" cy="457738"/>
              </a:xfrm>
              <a:prstGeom prst="rect">
                <a:avLst/>
              </a:prstGeom>
              <a:noFill/>
            </p:spPr>
            <p:txBody>
              <a:bodyPr wrap="none" rtlCol="0">
                <a:spAutoFit/>
              </a:bodyPr>
              <a:lstStyle/>
              <a:p>
                <a:r>
                  <a:rPr lang="en-US" dirty="0" smtClean="0">
                    <a:latin typeface="Charter Black"/>
                    <a:cs typeface="Charter Black"/>
                  </a:rPr>
                  <a:t>Business Analyst</a:t>
                </a:r>
                <a:r>
                  <a:rPr lang="en-US" altLang="zh-CN" dirty="0" smtClean="0">
                    <a:latin typeface="Charter Black"/>
                    <a:cs typeface="Charter Black"/>
                  </a:rPr>
                  <a:t>?</a:t>
                </a:r>
                <a:endParaRPr lang="en-US" dirty="0">
                  <a:latin typeface="Charter Black"/>
                  <a:cs typeface="Charter Black"/>
                </a:endParaRPr>
              </a:p>
            </p:txBody>
          </p:sp>
          <p:sp>
            <p:nvSpPr>
              <p:cNvPr id="10" name="TextBox 9"/>
              <p:cNvSpPr txBox="1"/>
              <p:nvPr/>
            </p:nvSpPr>
            <p:spPr>
              <a:xfrm>
                <a:off x="3281746" y="2330893"/>
                <a:ext cx="3644801" cy="457738"/>
              </a:xfrm>
              <a:prstGeom prst="rect">
                <a:avLst/>
              </a:prstGeom>
              <a:noFill/>
            </p:spPr>
            <p:txBody>
              <a:bodyPr wrap="none" rtlCol="0">
                <a:spAutoFit/>
              </a:bodyPr>
              <a:lstStyle/>
              <a:p>
                <a:r>
                  <a:rPr lang="en-US" dirty="0" smtClean="0">
                    <a:latin typeface="Charter Black"/>
                    <a:cs typeface="Charter Black"/>
                  </a:rPr>
                  <a:t>Database</a:t>
                </a:r>
                <a:r>
                  <a:rPr lang="zh-CN" altLang="en-US" dirty="0" smtClean="0">
                    <a:latin typeface="Charter Black"/>
                    <a:cs typeface="Charter Black"/>
                  </a:rPr>
                  <a:t> </a:t>
                </a:r>
                <a:r>
                  <a:rPr lang="en-US" altLang="zh-CN" dirty="0" smtClean="0">
                    <a:latin typeface="Charter Black"/>
                    <a:cs typeface="Charter Black"/>
                  </a:rPr>
                  <a:t>Administrator?</a:t>
                </a:r>
                <a:endParaRPr lang="en-US" dirty="0">
                  <a:latin typeface="Charter Black"/>
                  <a:cs typeface="Charter Black"/>
                </a:endParaRPr>
              </a:p>
            </p:txBody>
          </p:sp>
          <p:sp>
            <p:nvSpPr>
              <p:cNvPr id="11" name="TextBox 10"/>
              <p:cNvSpPr txBox="1"/>
              <p:nvPr/>
            </p:nvSpPr>
            <p:spPr>
              <a:xfrm>
                <a:off x="6329039" y="4686918"/>
                <a:ext cx="2823072" cy="457738"/>
              </a:xfrm>
              <a:prstGeom prst="rect">
                <a:avLst/>
              </a:prstGeom>
              <a:noFill/>
            </p:spPr>
            <p:txBody>
              <a:bodyPr wrap="none" rtlCol="0">
                <a:spAutoFit/>
              </a:bodyPr>
              <a:lstStyle/>
              <a:p>
                <a:r>
                  <a:rPr lang="en-US" dirty="0" smtClean="0">
                    <a:latin typeface="Charter Black"/>
                    <a:cs typeface="Charter Black"/>
                  </a:rPr>
                  <a:t>Product Manager</a:t>
                </a:r>
                <a:r>
                  <a:rPr lang="en-US" altLang="zh-CN" dirty="0" smtClean="0">
                    <a:latin typeface="Charter Black"/>
                    <a:cs typeface="Charter Black"/>
                  </a:rPr>
                  <a:t>?</a:t>
                </a:r>
                <a:endParaRPr lang="en-US" dirty="0">
                  <a:latin typeface="Charter Black"/>
                  <a:cs typeface="Charter Black"/>
                </a:endParaRPr>
              </a:p>
            </p:txBody>
          </p:sp>
        </p:grpSp>
      </p:grpSp>
    </p:spTree>
    <p:extLst>
      <p:ext uri="{BB962C8B-B14F-4D97-AF65-F5344CB8AC3E}">
        <p14:creationId xmlns:p14="http://schemas.microsoft.com/office/powerpoint/2010/main" val="1091149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Method</a:t>
            </a:r>
            <a:endParaRPr lang="en-US" dirty="0"/>
          </a:p>
        </p:txBody>
      </p:sp>
      <p:sp>
        <p:nvSpPr>
          <p:cNvPr id="3" name="Content Placeholder 2"/>
          <p:cNvSpPr>
            <a:spLocks noGrp="1"/>
          </p:cNvSpPr>
          <p:nvPr>
            <p:ph idx="1"/>
          </p:nvPr>
        </p:nvSpPr>
        <p:spPr>
          <a:xfrm>
            <a:off x="457200" y="1317996"/>
            <a:ext cx="8229600" cy="5540004"/>
          </a:xfrm>
        </p:spPr>
        <p:txBody>
          <a:bodyPr>
            <a:normAutofit fontScale="85000" lnSpcReduction="20000"/>
          </a:bodyPr>
          <a:lstStyle/>
          <a:p>
            <a:r>
              <a:rPr lang="en-US" dirty="0" err="1" smtClean="0"/>
              <a:t>Indeed.com</a:t>
            </a:r>
            <a:r>
              <a:rPr lang="en-US" dirty="0" smtClean="0"/>
              <a:t> API</a:t>
            </a:r>
          </a:p>
          <a:p>
            <a:pPr lvl="1"/>
            <a:r>
              <a:rPr lang="en-US" dirty="0" smtClean="0"/>
              <a:t>2800 job postings from 29 states, 284 cities (Best </a:t>
            </a:r>
            <a:r>
              <a:rPr lang="en-US" dirty="0"/>
              <a:t>P</a:t>
            </a:r>
            <a:r>
              <a:rPr lang="en-US" dirty="0" smtClean="0"/>
              <a:t>erforming Cities, 2016)</a:t>
            </a:r>
          </a:p>
          <a:p>
            <a:endParaRPr lang="en-US" dirty="0" smtClean="0"/>
          </a:p>
          <a:p>
            <a:endParaRPr lang="en-US" dirty="0" smtClean="0"/>
          </a:p>
          <a:p>
            <a:endParaRPr lang="en-US" dirty="0" smtClean="0"/>
          </a:p>
          <a:p>
            <a:endParaRPr lang="en-US" dirty="0"/>
          </a:p>
          <a:p>
            <a:endParaRPr lang="en-US" dirty="0" smtClean="0"/>
          </a:p>
          <a:p>
            <a:pPr marL="0" indent="0">
              <a:buNone/>
            </a:pPr>
            <a:endParaRPr lang="en-US" dirty="0" smtClean="0"/>
          </a:p>
          <a:p>
            <a:r>
              <a:rPr lang="en-US" dirty="0" smtClean="0"/>
              <a:t>Pipeline</a:t>
            </a:r>
          </a:p>
          <a:p>
            <a:pPr lvl="1"/>
            <a:r>
              <a:rPr lang="en-US" dirty="0" smtClean="0"/>
              <a:t>Bag of words </a:t>
            </a:r>
          </a:p>
          <a:p>
            <a:pPr lvl="1"/>
            <a:r>
              <a:rPr lang="en-US" dirty="0" err="1" smtClean="0"/>
              <a:t>tf-idf</a:t>
            </a:r>
            <a:r>
              <a:rPr lang="en-US" dirty="0" smtClean="0"/>
              <a:t> </a:t>
            </a:r>
            <a:r>
              <a:rPr lang="en-US" dirty="0" err="1" smtClean="0"/>
              <a:t>vectorizer</a:t>
            </a:r>
            <a:endParaRPr lang="en-US" dirty="0" smtClean="0"/>
          </a:p>
          <a:p>
            <a:pPr lvl="1"/>
            <a:r>
              <a:rPr lang="en-US" dirty="0" err="1" smtClean="0"/>
              <a:t>Randomforest</a:t>
            </a:r>
            <a:r>
              <a:rPr lang="en-US" dirty="0"/>
              <a:t> </a:t>
            </a:r>
          </a:p>
          <a:p>
            <a:pPr lvl="2"/>
            <a:r>
              <a:rPr lang="en-US" dirty="0" smtClean="0"/>
              <a:t>0.76 accuracy in 5-fold CV, 0.75 F1 score</a:t>
            </a:r>
            <a:endParaRPr lang="en-US" dirty="0"/>
          </a:p>
        </p:txBody>
      </p:sp>
      <p:grpSp>
        <p:nvGrpSpPr>
          <p:cNvPr id="12" name="Group 11"/>
          <p:cNvGrpSpPr/>
          <p:nvPr/>
        </p:nvGrpSpPr>
        <p:grpSpPr>
          <a:xfrm>
            <a:off x="2274813" y="2334649"/>
            <a:ext cx="4993353" cy="2760970"/>
            <a:chOff x="0" y="1644272"/>
            <a:chExt cx="5740672" cy="3251200"/>
          </a:xfrm>
        </p:grpSpPr>
        <p:pic>
          <p:nvPicPr>
            <p:cNvPr id="13" name="Picture 12" descr="tsne_relabeled_noM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44272"/>
              <a:ext cx="4381500" cy="3251200"/>
            </a:xfrm>
            <a:prstGeom prst="rect">
              <a:avLst/>
            </a:prstGeom>
          </p:spPr>
        </p:pic>
        <p:sp>
          <p:nvSpPr>
            <p:cNvPr id="14" name="TextBox 13"/>
            <p:cNvSpPr txBox="1"/>
            <p:nvPr/>
          </p:nvSpPr>
          <p:spPr>
            <a:xfrm>
              <a:off x="4381500" y="1886891"/>
              <a:ext cx="1022377" cy="247611"/>
            </a:xfrm>
            <a:prstGeom prst="rect">
              <a:avLst/>
            </a:prstGeom>
            <a:noFill/>
          </p:spPr>
          <p:txBody>
            <a:bodyPr wrap="none" rtlCol="0">
              <a:spAutoFit/>
            </a:bodyPr>
            <a:lstStyle/>
            <a:p>
              <a:r>
                <a:rPr lang="en-US" dirty="0" smtClean="0"/>
                <a:t>Product Manager</a:t>
              </a:r>
              <a:endParaRPr lang="en-US" dirty="0"/>
            </a:p>
          </p:txBody>
        </p:sp>
        <p:sp>
          <p:nvSpPr>
            <p:cNvPr id="15" name="TextBox 14"/>
            <p:cNvSpPr txBox="1"/>
            <p:nvPr/>
          </p:nvSpPr>
          <p:spPr>
            <a:xfrm>
              <a:off x="4381500" y="2440448"/>
              <a:ext cx="1359172" cy="247611"/>
            </a:xfrm>
            <a:prstGeom prst="rect">
              <a:avLst/>
            </a:prstGeom>
            <a:noFill/>
          </p:spPr>
          <p:txBody>
            <a:bodyPr wrap="none" rtlCol="0">
              <a:spAutoFit/>
            </a:bodyPr>
            <a:lstStyle/>
            <a:p>
              <a:r>
                <a:rPr lang="en-US" dirty="0" smtClean="0"/>
                <a:t>Database Administrator</a:t>
              </a:r>
              <a:endParaRPr lang="en-US" dirty="0"/>
            </a:p>
          </p:txBody>
        </p:sp>
        <p:sp>
          <p:nvSpPr>
            <p:cNvPr id="16" name="TextBox 15"/>
            <p:cNvSpPr txBox="1"/>
            <p:nvPr/>
          </p:nvSpPr>
          <p:spPr>
            <a:xfrm>
              <a:off x="4392792" y="2997058"/>
              <a:ext cx="824327" cy="247611"/>
            </a:xfrm>
            <a:prstGeom prst="rect">
              <a:avLst/>
            </a:prstGeom>
            <a:noFill/>
          </p:spPr>
          <p:txBody>
            <a:bodyPr wrap="none" rtlCol="0">
              <a:spAutoFit/>
            </a:bodyPr>
            <a:lstStyle/>
            <a:p>
              <a:r>
                <a:rPr lang="en-US" dirty="0" smtClean="0"/>
                <a:t>Data Scientist</a:t>
              </a:r>
              <a:endParaRPr lang="en-US" dirty="0"/>
            </a:p>
          </p:txBody>
        </p:sp>
        <p:sp>
          <p:nvSpPr>
            <p:cNvPr id="17" name="TextBox 16"/>
            <p:cNvSpPr txBox="1"/>
            <p:nvPr/>
          </p:nvSpPr>
          <p:spPr>
            <a:xfrm>
              <a:off x="4387201" y="3578972"/>
              <a:ext cx="845944" cy="247611"/>
            </a:xfrm>
            <a:prstGeom prst="rect">
              <a:avLst/>
            </a:prstGeom>
            <a:noFill/>
          </p:spPr>
          <p:txBody>
            <a:bodyPr wrap="none" rtlCol="0">
              <a:spAutoFit/>
            </a:bodyPr>
            <a:lstStyle/>
            <a:p>
              <a:r>
                <a:rPr lang="en-US" dirty="0" smtClean="0"/>
                <a:t>Data Engineer</a:t>
              </a:r>
              <a:endParaRPr lang="en-US" dirty="0"/>
            </a:p>
          </p:txBody>
        </p:sp>
        <p:sp>
          <p:nvSpPr>
            <p:cNvPr id="18" name="TextBox 17"/>
            <p:cNvSpPr txBox="1"/>
            <p:nvPr/>
          </p:nvSpPr>
          <p:spPr>
            <a:xfrm>
              <a:off x="4391203" y="4112172"/>
              <a:ext cx="975646" cy="247611"/>
            </a:xfrm>
            <a:prstGeom prst="rect">
              <a:avLst/>
            </a:prstGeom>
            <a:noFill/>
          </p:spPr>
          <p:txBody>
            <a:bodyPr wrap="none" rtlCol="0">
              <a:spAutoFit/>
            </a:bodyPr>
            <a:lstStyle/>
            <a:p>
              <a:r>
                <a:rPr lang="en-US" dirty="0" smtClean="0"/>
                <a:t>Business Analyst</a:t>
              </a:r>
              <a:endParaRPr lang="en-US" dirty="0"/>
            </a:p>
          </p:txBody>
        </p:sp>
      </p:grpSp>
    </p:spTree>
    <p:extLst>
      <p:ext uri="{BB962C8B-B14F-4D97-AF65-F5344CB8AC3E}">
        <p14:creationId xmlns:p14="http://schemas.microsoft.com/office/powerpoint/2010/main" val="21985782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US" dirty="0"/>
          </a:p>
        </p:txBody>
      </p:sp>
      <p:sp>
        <p:nvSpPr>
          <p:cNvPr id="3" name="Content Placeholder 2"/>
          <p:cNvSpPr>
            <a:spLocks noGrp="1"/>
          </p:cNvSpPr>
          <p:nvPr>
            <p:ph idx="1"/>
          </p:nvPr>
        </p:nvSpPr>
        <p:spPr/>
        <p:txBody>
          <a:bodyPr/>
          <a:lstStyle/>
          <a:p>
            <a:r>
              <a:rPr lang="en-US" dirty="0" smtClean="0"/>
              <a:t>Demo link:</a:t>
            </a:r>
          </a:p>
          <a:p>
            <a:pPr lvl="1"/>
            <a:r>
              <a:rPr lang="en-US" dirty="0" smtClean="0">
                <a:hlinkClick r:id="rId2"/>
              </a:rPr>
              <a:t>JoBreaker</a:t>
            </a:r>
            <a:endParaRPr lang="en-US" dirty="0"/>
          </a:p>
        </p:txBody>
      </p:sp>
    </p:spTree>
    <p:extLst>
      <p:ext uri="{BB962C8B-B14F-4D97-AF65-F5344CB8AC3E}">
        <p14:creationId xmlns:p14="http://schemas.microsoft.com/office/powerpoint/2010/main" val="32933698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tle_dat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96" y="885214"/>
            <a:ext cx="7170818" cy="5061754"/>
          </a:xfrm>
          <a:prstGeom prst="rect">
            <a:avLst/>
          </a:prstGeom>
        </p:spPr>
      </p:pic>
    </p:spTree>
    <p:extLst>
      <p:ext uri="{BB962C8B-B14F-4D97-AF65-F5344CB8AC3E}">
        <p14:creationId xmlns:p14="http://schemas.microsoft.com/office/powerpoint/2010/main" val="318872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2687" y="808238"/>
            <a:ext cx="7896333" cy="5118844"/>
          </a:xfrm>
          <a:prstGeom prst="rect">
            <a:avLst/>
          </a:prstGeom>
        </p:spPr>
      </p:pic>
    </p:spTree>
    <p:extLst>
      <p:ext uri="{BB962C8B-B14F-4D97-AF65-F5344CB8AC3E}">
        <p14:creationId xmlns:p14="http://schemas.microsoft.com/office/powerpoint/2010/main" val="282786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p_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28" y="1212358"/>
            <a:ext cx="8697132" cy="4435191"/>
          </a:xfrm>
          <a:prstGeom prst="rect">
            <a:avLst/>
          </a:prstGeom>
        </p:spPr>
      </p:pic>
    </p:spTree>
    <p:extLst>
      <p:ext uri="{BB962C8B-B14F-4D97-AF65-F5344CB8AC3E}">
        <p14:creationId xmlns:p14="http://schemas.microsoft.com/office/powerpoint/2010/main" val="207123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fusion_matrix_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70" y="173195"/>
            <a:ext cx="8080968" cy="6531193"/>
          </a:xfrm>
          <a:prstGeom prst="rect">
            <a:avLst/>
          </a:prstGeom>
        </p:spPr>
      </p:pic>
    </p:spTree>
    <p:extLst>
      <p:ext uri="{BB962C8B-B14F-4D97-AF65-F5344CB8AC3E}">
        <p14:creationId xmlns:p14="http://schemas.microsoft.com/office/powerpoint/2010/main" val="365450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997933" y="274638"/>
            <a:ext cx="7363585" cy="6583362"/>
            <a:chOff x="1330902" y="1219401"/>
            <a:chExt cx="6381624" cy="5218546"/>
          </a:xfrm>
        </p:grpSpPr>
        <p:grpSp>
          <p:nvGrpSpPr>
            <p:cNvPr id="5" name="Group 4"/>
            <p:cNvGrpSpPr/>
            <p:nvPr/>
          </p:nvGrpSpPr>
          <p:grpSpPr>
            <a:xfrm>
              <a:off x="1330902" y="1219401"/>
              <a:ext cx="6381624" cy="5218546"/>
              <a:chOff x="1330902" y="1219401"/>
              <a:chExt cx="6381624" cy="5218546"/>
            </a:xfrm>
          </p:grpSpPr>
          <p:grpSp>
            <p:nvGrpSpPr>
              <p:cNvPr id="12" name="Group 11"/>
              <p:cNvGrpSpPr/>
              <p:nvPr/>
            </p:nvGrpSpPr>
            <p:grpSpPr>
              <a:xfrm>
                <a:off x="1330902" y="1219401"/>
                <a:ext cx="6381624" cy="5218546"/>
                <a:chOff x="1330902" y="1219401"/>
                <a:chExt cx="6381624" cy="5218546"/>
              </a:xfrm>
            </p:grpSpPr>
            <p:grpSp>
              <p:nvGrpSpPr>
                <p:cNvPr id="14" name="Group 13"/>
                <p:cNvGrpSpPr/>
                <p:nvPr/>
              </p:nvGrpSpPr>
              <p:grpSpPr>
                <a:xfrm>
                  <a:off x="1330902" y="1219401"/>
                  <a:ext cx="6381624" cy="5218546"/>
                  <a:chOff x="1330902" y="1219401"/>
                  <a:chExt cx="6381624" cy="5218546"/>
                </a:xfrm>
              </p:grpSpPr>
              <p:grpSp>
                <p:nvGrpSpPr>
                  <p:cNvPr id="16" name="Group 15"/>
                  <p:cNvGrpSpPr/>
                  <p:nvPr/>
                </p:nvGrpSpPr>
                <p:grpSpPr>
                  <a:xfrm>
                    <a:off x="1330902" y="1219401"/>
                    <a:ext cx="6381624" cy="5218546"/>
                    <a:chOff x="1330902" y="1205891"/>
                    <a:chExt cx="6381624" cy="5218546"/>
                  </a:xfrm>
                </p:grpSpPr>
                <p:grpSp>
                  <p:nvGrpSpPr>
                    <p:cNvPr id="20" name="Group 19"/>
                    <p:cNvGrpSpPr/>
                    <p:nvPr/>
                  </p:nvGrpSpPr>
                  <p:grpSpPr>
                    <a:xfrm>
                      <a:off x="1330902" y="1205891"/>
                      <a:ext cx="6381624" cy="5218546"/>
                      <a:chOff x="1330902" y="1205891"/>
                      <a:chExt cx="6381624" cy="5218546"/>
                    </a:xfrm>
                  </p:grpSpPr>
                  <p:pic>
                    <p:nvPicPr>
                      <p:cNvPr id="31" name="Picture 30" descr="title_network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902" y="1205891"/>
                        <a:ext cx="6381624" cy="5218546"/>
                      </a:xfrm>
                      <a:prstGeom prst="rect">
                        <a:avLst/>
                      </a:prstGeom>
                    </p:spPr>
                  </p:pic>
                  <p:sp>
                    <p:nvSpPr>
                      <p:cNvPr id="32" name="TextBox 31"/>
                      <p:cNvSpPr txBox="1"/>
                      <p:nvPr/>
                    </p:nvSpPr>
                    <p:spPr>
                      <a:xfrm>
                        <a:off x="2842218" y="4041252"/>
                        <a:ext cx="851515" cy="307777"/>
                      </a:xfrm>
                      <a:prstGeom prst="rect">
                        <a:avLst/>
                      </a:prstGeom>
                      <a:noFill/>
                    </p:spPr>
                    <p:txBody>
                      <a:bodyPr wrap="none" rtlCol="0">
                        <a:spAutoFit/>
                      </a:bodyPr>
                      <a:lstStyle/>
                      <a:p>
                        <a:r>
                          <a:rPr lang="en-US" sz="1400" dirty="0" smtClean="0"/>
                          <a:t>Life cycle</a:t>
                        </a:r>
                      </a:p>
                    </p:txBody>
                  </p:sp>
                  <p:sp>
                    <p:nvSpPr>
                      <p:cNvPr id="33" name="TextBox 32"/>
                      <p:cNvSpPr txBox="1"/>
                      <p:nvPr/>
                    </p:nvSpPr>
                    <p:spPr>
                      <a:xfrm>
                        <a:off x="2923290" y="5248631"/>
                        <a:ext cx="992579" cy="307777"/>
                      </a:xfrm>
                      <a:prstGeom prst="rect">
                        <a:avLst/>
                      </a:prstGeom>
                      <a:noFill/>
                    </p:spPr>
                    <p:txBody>
                      <a:bodyPr wrap="none" rtlCol="0">
                        <a:spAutoFit/>
                      </a:bodyPr>
                      <a:lstStyle/>
                      <a:p>
                        <a:r>
                          <a:rPr lang="en-US" sz="1400" dirty="0" smtClean="0"/>
                          <a:t>Experience</a:t>
                        </a:r>
                      </a:p>
                    </p:txBody>
                  </p:sp>
                  <p:sp>
                    <p:nvSpPr>
                      <p:cNvPr id="34" name="TextBox 33"/>
                      <p:cNvSpPr txBox="1"/>
                      <p:nvPr/>
                    </p:nvSpPr>
                    <p:spPr>
                      <a:xfrm>
                        <a:off x="3323970" y="2702720"/>
                        <a:ext cx="910613" cy="307777"/>
                      </a:xfrm>
                      <a:prstGeom prst="rect">
                        <a:avLst/>
                      </a:prstGeom>
                      <a:noFill/>
                    </p:spPr>
                    <p:txBody>
                      <a:bodyPr wrap="none" rtlCol="0">
                        <a:spAutoFit/>
                      </a:bodyPr>
                      <a:lstStyle/>
                      <a:p>
                        <a:r>
                          <a:rPr lang="en-US" sz="1400" dirty="0" smtClean="0"/>
                          <a:t>Algorithm</a:t>
                        </a:r>
                      </a:p>
                    </p:txBody>
                  </p:sp>
                </p:grpSp>
                <p:grpSp>
                  <p:nvGrpSpPr>
                    <p:cNvPr id="21" name="Group 20"/>
                    <p:cNvGrpSpPr/>
                    <p:nvPr/>
                  </p:nvGrpSpPr>
                  <p:grpSpPr>
                    <a:xfrm>
                      <a:off x="2506604" y="1661057"/>
                      <a:ext cx="2901654" cy="975313"/>
                      <a:chOff x="2506604" y="1661057"/>
                      <a:chExt cx="2901654" cy="975313"/>
                    </a:xfrm>
                  </p:grpSpPr>
                  <p:sp>
                    <p:nvSpPr>
                      <p:cNvPr id="28" name="TextBox 27"/>
                      <p:cNvSpPr txBox="1"/>
                      <p:nvPr/>
                    </p:nvSpPr>
                    <p:spPr>
                      <a:xfrm>
                        <a:off x="2506604" y="1661057"/>
                        <a:ext cx="710564" cy="307777"/>
                      </a:xfrm>
                      <a:prstGeom prst="rect">
                        <a:avLst/>
                      </a:prstGeom>
                      <a:noFill/>
                    </p:spPr>
                    <p:txBody>
                      <a:bodyPr wrap="none" rtlCol="0">
                        <a:spAutoFit/>
                      </a:bodyPr>
                      <a:lstStyle/>
                      <a:p>
                        <a:r>
                          <a:rPr lang="en-US" sz="1400" dirty="0" smtClean="0"/>
                          <a:t>Physics</a:t>
                        </a:r>
                      </a:p>
                    </p:txBody>
                  </p:sp>
                  <p:sp>
                    <p:nvSpPr>
                      <p:cNvPr id="29" name="TextBox 28"/>
                      <p:cNvSpPr txBox="1"/>
                      <p:nvPr/>
                    </p:nvSpPr>
                    <p:spPr>
                      <a:xfrm>
                        <a:off x="2980527" y="2328593"/>
                        <a:ext cx="2427731" cy="307777"/>
                      </a:xfrm>
                      <a:prstGeom prst="rect">
                        <a:avLst/>
                      </a:prstGeom>
                      <a:noFill/>
                    </p:spPr>
                    <p:txBody>
                      <a:bodyPr wrap="none" rtlCol="0">
                        <a:spAutoFit/>
                      </a:bodyPr>
                      <a:lstStyle/>
                      <a:p>
                        <a:r>
                          <a:rPr lang="en-US" sz="1400" dirty="0" smtClean="0"/>
                          <a:t>Minimum (degree/experience)</a:t>
                        </a:r>
                      </a:p>
                    </p:txBody>
                  </p:sp>
                  <p:sp>
                    <p:nvSpPr>
                      <p:cNvPr id="30" name="TextBox 29"/>
                      <p:cNvSpPr txBox="1"/>
                      <p:nvPr/>
                    </p:nvSpPr>
                    <p:spPr>
                      <a:xfrm>
                        <a:off x="2821148" y="1948557"/>
                        <a:ext cx="527521" cy="307777"/>
                      </a:xfrm>
                      <a:prstGeom prst="rect">
                        <a:avLst/>
                      </a:prstGeom>
                      <a:noFill/>
                    </p:spPr>
                    <p:txBody>
                      <a:bodyPr wrap="none" rtlCol="0">
                        <a:spAutoFit/>
                      </a:bodyPr>
                      <a:lstStyle/>
                      <a:p>
                        <a:r>
                          <a:rPr lang="en-US" sz="1400" dirty="0" err="1" smtClean="0"/>
                          <a:t>Ph.D</a:t>
                        </a:r>
                        <a:endParaRPr lang="en-US" sz="1400" dirty="0" smtClean="0"/>
                      </a:p>
                    </p:txBody>
                  </p:sp>
                </p:grpSp>
                <p:grpSp>
                  <p:nvGrpSpPr>
                    <p:cNvPr id="22" name="Group 21"/>
                    <p:cNvGrpSpPr/>
                    <p:nvPr/>
                  </p:nvGrpSpPr>
                  <p:grpSpPr>
                    <a:xfrm>
                      <a:off x="1493269" y="1948557"/>
                      <a:ext cx="1901440" cy="1888659"/>
                      <a:chOff x="1493269" y="1948557"/>
                      <a:chExt cx="1901440" cy="1888659"/>
                    </a:xfrm>
                  </p:grpSpPr>
                  <p:sp>
                    <p:nvSpPr>
                      <p:cNvPr id="23" name="TextBox 22"/>
                      <p:cNvSpPr txBox="1"/>
                      <p:nvPr/>
                    </p:nvSpPr>
                    <p:spPr>
                      <a:xfrm>
                        <a:off x="1574341" y="3529439"/>
                        <a:ext cx="817251" cy="307777"/>
                      </a:xfrm>
                      <a:prstGeom prst="rect">
                        <a:avLst/>
                      </a:prstGeom>
                      <a:noFill/>
                    </p:spPr>
                    <p:txBody>
                      <a:bodyPr wrap="none" rtlCol="0">
                        <a:spAutoFit/>
                      </a:bodyPr>
                      <a:lstStyle/>
                      <a:p>
                        <a:r>
                          <a:rPr lang="en-US" sz="1400" dirty="0" smtClean="0"/>
                          <a:t>Network</a:t>
                        </a:r>
                      </a:p>
                    </p:txBody>
                  </p:sp>
                  <p:sp>
                    <p:nvSpPr>
                      <p:cNvPr id="24" name="TextBox 23"/>
                      <p:cNvSpPr txBox="1"/>
                      <p:nvPr/>
                    </p:nvSpPr>
                    <p:spPr>
                      <a:xfrm>
                        <a:off x="1493269" y="2621104"/>
                        <a:ext cx="1128459" cy="307777"/>
                      </a:xfrm>
                      <a:prstGeom prst="rect">
                        <a:avLst/>
                      </a:prstGeom>
                      <a:noFill/>
                    </p:spPr>
                    <p:txBody>
                      <a:bodyPr wrap="none" rtlCol="0">
                        <a:spAutoFit/>
                      </a:bodyPr>
                      <a:lstStyle/>
                      <a:p>
                        <a:r>
                          <a:rPr lang="en-US" sz="1400" dirty="0" smtClean="0"/>
                          <a:t>Optimization</a:t>
                        </a:r>
                      </a:p>
                    </p:txBody>
                  </p:sp>
                  <p:sp>
                    <p:nvSpPr>
                      <p:cNvPr id="25" name="TextBox 24"/>
                      <p:cNvSpPr txBox="1"/>
                      <p:nvPr/>
                    </p:nvSpPr>
                    <p:spPr>
                      <a:xfrm>
                        <a:off x="1574341" y="1948557"/>
                        <a:ext cx="657702" cy="307777"/>
                      </a:xfrm>
                      <a:prstGeom prst="rect">
                        <a:avLst/>
                      </a:prstGeom>
                      <a:noFill/>
                    </p:spPr>
                    <p:txBody>
                      <a:bodyPr wrap="none" rtlCol="0">
                        <a:spAutoFit/>
                      </a:bodyPr>
                      <a:lstStyle/>
                      <a:p>
                        <a:r>
                          <a:rPr lang="en-US" sz="1400" dirty="0" smtClean="0"/>
                          <a:t>Model</a:t>
                        </a:r>
                      </a:p>
                    </p:txBody>
                  </p:sp>
                  <p:sp>
                    <p:nvSpPr>
                      <p:cNvPr id="26" name="TextBox 25"/>
                      <p:cNvSpPr txBox="1"/>
                      <p:nvPr/>
                    </p:nvSpPr>
                    <p:spPr>
                      <a:xfrm>
                        <a:off x="2350115" y="2360891"/>
                        <a:ext cx="701447" cy="307777"/>
                      </a:xfrm>
                      <a:prstGeom prst="rect">
                        <a:avLst/>
                      </a:prstGeom>
                      <a:noFill/>
                    </p:spPr>
                    <p:txBody>
                      <a:bodyPr wrap="none" rtlCol="0">
                        <a:spAutoFit/>
                      </a:bodyPr>
                      <a:lstStyle/>
                      <a:p>
                        <a:r>
                          <a:rPr lang="en-US" sz="1400" dirty="0" smtClean="0"/>
                          <a:t>Clinical</a:t>
                        </a:r>
                      </a:p>
                    </p:txBody>
                  </p:sp>
                  <p:sp>
                    <p:nvSpPr>
                      <p:cNvPr id="27" name="TextBox 26"/>
                      <p:cNvSpPr txBox="1"/>
                      <p:nvPr/>
                    </p:nvSpPr>
                    <p:spPr>
                      <a:xfrm>
                        <a:off x="2621728" y="2956077"/>
                        <a:ext cx="772981" cy="307777"/>
                      </a:xfrm>
                      <a:prstGeom prst="rect">
                        <a:avLst/>
                      </a:prstGeom>
                      <a:noFill/>
                    </p:spPr>
                    <p:txBody>
                      <a:bodyPr wrap="none" rtlCol="0">
                        <a:spAutoFit/>
                      </a:bodyPr>
                      <a:lstStyle/>
                      <a:p>
                        <a:r>
                          <a:rPr lang="en-US" sz="1400" dirty="0" smtClean="0"/>
                          <a:t>Analysis</a:t>
                        </a:r>
                      </a:p>
                    </p:txBody>
                  </p:sp>
                </p:grpSp>
              </p:grpSp>
              <p:sp>
                <p:nvSpPr>
                  <p:cNvPr id="17" name="TextBox 16"/>
                  <p:cNvSpPr txBox="1"/>
                  <p:nvPr/>
                </p:nvSpPr>
                <p:spPr>
                  <a:xfrm>
                    <a:off x="4508756" y="3850725"/>
                    <a:ext cx="1133644" cy="307777"/>
                  </a:xfrm>
                  <a:prstGeom prst="rect">
                    <a:avLst/>
                  </a:prstGeom>
                  <a:noFill/>
                </p:spPr>
                <p:txBody>
                  <a:bodyPr wrap="none" rtlCol="0">
                    <a:spAutoFit/>
                  </a:bodyPr>
                  <a:lstStyle/>
                  <a:p>
                    <a:r>
                      <a:rPr lang="en-US" sz="1400" dirty="0" smtClean="0"/>
                      <a:t>Performance</a:t>
                    </a:r>
                  </a:p>
                </p:txBody>
              </p:sp>
              <p:sp>
                <p:nvSpPr>
                  <p:cNvPr id="18" name="TextBox 17"/>
                  <p:cNvSpPr txBox="1"/>
                  <p:nvPr/>
                </p:nvSpPr>
                <p:spPr>
                  <a:xfrm>
                    <a:off x="5158787" y="3252571"/>
                    <a:ext cx="498942" cy="307777"/>
                  </a:xfrm>
                  <a:prstGeom prst="rect">
                    <a:avLst/>
                  </a:prstGeom>
                  <a:noFill/>
                </p:spPr>
                <p:txBody>
                  <a:bodyPr wrap="none" rtlCol="0">
                    <a:spAutoFit/>
                  </a:bodyPr>
                  <a:lstStyle/>
                  <a:p>
                    <a:r>
                      <a:rPr lang="en-US" sz="1400" dirty="0" smtClean="0"/>
                      <a:t>Plan</a:t>
                    </a:r>
                  </a:p>
                </p:txBody>
              </p:sp>
              <p:sp>
                <p:nvSpPr>
                  <p:cNvPr id="19" name="TextBox 18"/>
                  <p:cNvSpPr txBox="1"/>
                  <p:nvPr/>
                </p:nvSpPr>
                <p:spPr>
                  <a:xfrm>
                    <a:off x="5667640" y="3381382"/>
                    <a:ext cx="736099" cy="307777"/>
                  </a:xfrm>
                  <a:prstGeom prst="rect">
                    <a:avLst/>
                  </a:prstGeom>
                  <a:noFill/>
                </p:spPr>
                <p:txBody>
                  <a:bodyPr wrap="none" rtlCol="0">
                    <a:spAutoFit/>
                  </a:bodyPr>
                  <a:lstStyle/>
                  <a:p>
                    <a:r>
                      <a:rPr lang="en-US" sz="1400" dirty="0" smtClean="0"/>
                      <a:t>Partner</a:t>
                    </a:r>
                  </a:p>
                </p:txBody>
              </p:sp>
            </p:grpSp>
            <p:sp>
              <p:nvSpPr>
                <p:cNvPr id="15" name="TextBox 14"/>
                <p:cNvSpPr txBox="1"/>
                <p:nvPr/>
              </p:nvSpPr>
              <p:spPr>
                <a:xfrm>
                  <a:off x="5371615" y="4208650"/>
                  <a:ext cx="1165541" cy="307777"/>
                </a:xfrm>
                <a:prstGeom prst="rect">
                  <a:avLst/>
                </a:prstGeom>
                <a:noFill/>
              </p:spPr>
              <p:txBody>
                <a:bodyPr wrap="none" rtlCol="0">
                  <a:spAutoFit/>
                </a:bodyPr>
                <a:lstStyle/>
                <a:p>
                  <a:r>
                    <a:rPr lang="en-US" sz="1400" dirty="0" smtClean="0"/>
                    <a:t>Management</a:t>
                  </a:r>
                </a:p>
              </p:txBody>
            </p:sp>
          </p:grpSp>
          <p:sp>
            <p:nvSpPr>
              <p:cNvPr id="13" name="TextBox 12"/>
              <p:cNvSpPr txBox="1"/>
              <p:nvPr/>
            </p:nvSpPr>
            <p:spPr>
              <a:xfrm>
                <a:off x="3393091" y="3804838"/>
                <a:ext cx="674709" cy="307777"/>
              </a:xfrm>
              <a:prstGeom prst="rect">
                <a:avLst/>
              </a:prstGeom>
              <a:noFill/>
            </p:spPr>
            <p:txBody>
              <a:bodyPr wrap="none" rtlCol="0">
                <a:spAutoFit/>
              </a:bodyPr>
              <a:lstStyle/>
              <a:p>
                <a:r>
                  <a:rPr lang="en-US" sz="1400" dirty="0" smtClean="0"/>
                  <a:t>Design</a:t>
                </a:r>
              </a:p>
            </p:txBody>
          </p:sp>
        </p:grpSp>
        <p:sp>
          <p:nvSpPr>
            <p:cNvPr id="35" name="TextBox 34"/>
            <p:cNvSpPr txBox="1"/>
            <p:nvPr/>
          </p:nvSpPr>
          <p:spPr>
            <a:xfrm>
              <a:off x="1702942" y="4671493"/>
              <a:ext cx="1172291" cy="307777"/>
            </a:xfrm>
            <a:prstGeom prst="rect">
              <a:avLst/>
            </a:prstGeom>
            <a:noFill/>
          </p:spPr>
          <p:txBody>
            <a:bodyPr wrap="none" rtlCol="0">
              <a:spAutoFit/>
            </a:bodyPr>
            <a:lstStyle/>
            <a:p>
              <a:r>
                <a:rPr lang="en-US" sz="1400" dirty="0" smtClean="0"/>
                <a:t>Development</a:t>
              </a:r>
            </a:p>
          </p:txBody>
        </p:sp>
        <p:sp>
          <p:nvSpPr>
            <p:cNvPr id="36" name="TextBox 35"/>
            <p:cNvSpPr txBox="1"/>
            <p:nvPr/>
          </p:nvSpPr>
          <p:spPr>
            <a:xfrm>
              <a:off x="2139094" y="5202822"/>
              <a:ext cx="838691" cy="307777"/>
            </a:xfrm>
            <a:prstGeom prst="rect">
              <a:avLst/>
            </a:prstGeom>
            <a:noFill/>
          </p:spPr>
          <p:txBody>
            <a:bodyPr wrap="none" rtlCol="0">
              <a:spAutoFit/>
            </a:bodyPr>
            <a:lstStyle/>
            <a:p>
              <a:r>
                <a:rPr lang="en-US" sz="1400" dirty="0" smtClean="0"/>
                <a:t>Software</a:t>
              </a:r>
            </a:p>
          </p:txBody>
        </p:sp>
      </p:grpSp>
    </p:spTree>
    <p:extLst>
      <p:ext uri="{BB962C8B-B14F-4D97-AF65-F5344CB8AC3E}">
        <p14:creationId xmlns:p14="http://schemas.microsoft.com/office/powerpoint/2010/main" val="17060705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TotalTime>
  <Words>424</Words>
  <Application>Microsoft Macintosh PowerPoint</Application>
  <PresentationFormat>On-screen Show (4:3)</PresentationFormat>
  <Paragraphs>96</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Insight Data Science Project Demo  JoBreaker</vt:lpstr>
      <vt:lpstr>Motivation</vt:lpstr>
      <vt:lpstr>Data and Method</vt:lpstr>
      <vt:lpstr>Product</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Jade Zhang</dc:creator>
  <cp:lastModifiedBy>Jade Zhang</cp:lastModifiedBy>
  <cp:revision>62</cp:revision>
  <dcterms:created xsi:type="dcterms:W3CDTF">2017-06-08T21:34:24Z</dcterms:created>
  <dcterms:modified xsi:type="dcterms:W3CDTF">2017-06-14T00:25:37Z</dcterms:modified>
</cp:coreProperties>
</file>