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256" r:id="rId2"/>
    <p:sldId id="289" r:id="rId3"/>
    <p:sldId id="259" r:id="rId4"/>
    <p:sldId id="295" r:id="rId5"/>
    <p:sldId id="290" r:id="rId6"/>
    <p:sldId id="276" r:id="rId7"/>
    <p:sldId id="268" r:id="rId8"/>
    <p:sldId id="298" r:id="rId9"/>
    <p:sldId id="331" r:id="rId10"/>
    <p:sldId id="320" r:id="rId11"/>
    <p:sldId id="319" r:id="rId12"/>
    <p:sldId id="322" r:id="rId13"/>
    <p:sldId id="292" r:id="rId14"/>
    <p:sldId id="321" r:id="rId15"/>
    <p:sldId id="336" r:id="rId16"/>
    <p:sldId id="324" r:id="rId17"/>
    <p:sldId id="337" r:id="rId18"/>
    <p:sldId id="325" r:id="rId19"/>
    <p:sldId id="299" r:id="rId20"/>
    <p:sldId id="326" r:id="rId21"/>
    <p:sldId id="338" r:id="rId22"/>
    <p:sldId id="327" r:id="rId23"/>
    <p:sldId id="339" r:id="rId24"/>
    <p:sldId id="293" r:id="rId25"/>
    <p:sldId id="328" r:id="rId26"/>
    <p:sldId id="334" r:id="rId27"/>
    <p:sldId id="329" r:id="rId28"/>
    <p:sldId id="340" r:id="rId29"/>
    <p:sldId id="294" r:id="rId30"/>
    <p:sldId id="341" r:id="rId31"/>
    <p:sldId id="296" r:id="rId32"/>
    <p:sldId id="332" r:id="rId33"/>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55"/>
    <p:restoredTop sz="86094"/>
  </p:normalViewPr>
  <p:slideViewPr>
    <p:cSldViewPr snapToGrid="0" snapToObjects="1">
      <p:cViewPr varScale="1">
        <p:scale>
          <a:sx n="74" d="100"/>
          <a:sy n="74" d="100"/>
        </p:scale>
        <p:origin x="85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ED99E1-EDF7-2C49-987A-8292B86CAE71}" type="datetimeFigureOut">
              <a:t>11/14/2021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844EF8-91C8-EA4A-B55E-05070E8E8412}" type="slidenum">
              <a:t>‹#›</a:t>
            </a:fld>
            <a:endParaRPr lang="en-VN"/>
          </a:p>
        </p:txBody>
      </p:sp>
    </p:spTree>
    <p:extLst>
      <p:ext uri="{BB962C8B-B14F-4D97-AF65-F5344CB8AC3E}">
        <p14:creationId xmlns:p14="http://schemas.microsoft.com/office/powerpoint/2010/main" val="2400356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DOANH THU THEO QUÝ CỦA TOP 5 CÁC QUỐC GIA CÓ DOANH THU CAO NHẤT</a:t>
            </a:r>
          </a:p>
          <a:p>
            <a:r>
              <a:rPr lang="en-VN"/>
              <a:t>Top 5 các quốc gia (ngoài Anh) không đổi qua các quý, bao gồm: Germany , France, EIRE, Netherland, Australia. Tuy nhiên, về thứ tự thì có sự thay đổi qua các quý</a:t>
            </a:r>
          </a:p>
        </p:txBody>
      </p:sp>
      <p:sp>
        <p:nvSpPr>
          <p:cNvPr id="4" name="Slide Number Placeholder 3"/>
          <p:cNvSpPr>
            <a:spLocks noGrp="1"/>
          </p:cNvSpPr>
          <p:nvPr>
            <p:ph type="sldNum" sz="quarter" idx="5"/>
          </p:nvPr>
        </p:nvSpPr>
        <p:spPr/>
        <p:txBody>
          <a:bodyPr/>
          <a:lstStyle/>
          <a:p>
            <a:fld id="{F2844EF8-91C8-EA4A-B55E-05070E8E8412}" type="slidenum">
              <a:t>13</a:t>
            </a:fld>
            <a:endParaRPr lang="en-VN"/>
          </a:p>
        </p:txBody>
      </p:sp>
    </p:spTree>
    <p:extLst>
      <p:ext uri="{BB962C8B-B14F-4D97-AF65-F5344CB8AC3E}">
        <p14:creationId xmlns:p14="http://schemas.microsoft.com/office/powerpoint/2010/main" val="665488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95815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t>- Dự án được thực hiện dựa trên dữ liệu Thương mại điện tử thu được từ một cửa hàng bán lẻ trực tuyến có trụ sở tại Anh để hiểu sâu hơn về hoạt động kinh doanh bán lẻ.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vi-VN"/>
              <a:t>Khảo sát các đặc điểm của thị trường thương mại điện tử tại Anh, khám phá các mô hình của khách hàng, quốc gia, sản phẩm, dựa trên từng khoảng thời gian. Từ đó làm cơ sở cho các quyết định về các chiến dịch tăng doanh thu như tái định giá sản phẩm, thời gian tạo chương trình khuyến mãi, tung voucher.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vi-VN"/>
              <a:t>Biết được các khu vực, đất nước mà thị trường thương mại điện tử còn hạn chế. Từ đó có những giải pháp nhằm nâng cao doanh số tại các khu vực này.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vi-VN"/>
          </a:p>
          <a:p>
            <a:pPr marL="0" lvl="0" indent="0" algn="l" rtl="0">
              <a:spcBef>
                <a:spcPts val="0"/>
              </a:spcBef>
              <a:spcAft>
                <a:spcPts val="0"/>
              </a:spcAft>
              <a:buNone/>
            </a:pPr>
            <a:endParaRPr lang="vi-VN"/>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661d16799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9661d16799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9765d7774d_3_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9765d7774d_3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 Đơn giá quá cao có các mã đặc biệt, không phải sản phẩm chiếm khoảng 11% tổng số đơn hàng </a:t>
            </a:r>
          </a:p>
          <a:p>
            <a:pPr marL="171450" lvl="0" indent="-171450" algn="l" rtl="0">
              <a:spcBef>
                <a:spcPts val="0"/>
              </a:spcBef>
              <a:spcAft>
                <a:spcPts val="0"/>
              </a:spcAft>
              <a:buFontTx/>
              <a:buChar char="-"/>
            </a:pPr>
            <a:r>
              <a:rPr lang="vi-VN"/>
              <a:t>Số lượng đặt hàng 1 sản phẩm quá lớn chỉ chiếm khoảng 1% =&gt; Loại bỏ để có thể quan sát dữ liệu rõ hơn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4075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a:t>Trên màn hình là biểu đồ thể hiện chi phí giao dịch trung bình và tỉ lệ doanh thu tính theo quốc gia. </a:t>
            </a:r>
          </a:p>
          <a:p>
            <a:endParaRPr lang="en-VN"/>
          </a:p>
        </p:txBody>
      </p:sp>
      <p:sp>
        <p:nvSpPr>
          <p:cNvPr id="4" name="Slide Number Placeholder 3"/>
          <p:cNvSpPr>
            <a:spLocks noGrp="1"/>
          </p:cNvSpPr>
          <p:nvPr>
            <p:ph type="sldNum" sz="quarter" idx="5"/>
          </p:nvPr>
        </p:nvSpPr>
        <p:spPr/>
        <p:txBody>
          <a:bodyPr/>
          <a:lstStyle/>
          <a:p>
            <a:fld id="{F2844EF8-91C8-EA4A-B55E-05070E8E8412}" type="slidenum">
              <a:rPr lang="en-VN"/>
              <a:t>11</a:t>
            </a:fld>
            <a:endParaRPr lang="en-VN"/>
          </a:p>
        </p:txBody>
      </p:sp>
    </p:spTree>
    <p:extLst>
      <p:ext uri="{BB962C8B-B14F-4D97-AF65-F5344CB8AC3E}">
        <p14:creationId xmlns:p14="http://schemas.microsoft.com/office/powerpoint/2010/main" val="2866249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Trong hình là tỷ lệ doanh thu của các quốc gia trên trang thương mại điện tử này. Có thể thấy, ngoại trừ Australia, các khu vực càng xa nước Anh thì doanh thu càng ít (vd: Isarel, Greece, USA,..), có thể do thời gian vận chuyển kéo dài làm khách hàng ngần ngại trong việc đặt mua sản phẩm, hoặc có các nguồn cung cấp hàng hoá nhanh hơn và thuận tiện hơn ở các nước sở tại.</a:t>
            </a:r>
          </a:p>
        </p:txBody>
      </p:sp>
      <p:sp>
        <p:nvSpPr>
          <p:cNvPr id="4" name="Slide Number Placeholder 3"/>
          <p:cNvSpPr>
            <a:spLocks noGrp="1"/>
          </p:cNvSpPr>
          <p:nvPr>
            <p:ph type="sldNum" sz="quarter" idx="5"/>
          </p:nvPr>
        </p:nvSpPr>
        <p:spPr/>
        <p:txBody>
          <a:bodyPr/>
          <a:lstStyle/>
          <a:p>
            <a:fld id="{F2844EF8-91C8-EA4A-B55E-05070E8E8412}" type="slidenum">
              <a:rPr lang="en-VN"/>
              <a:t>12</a:t>
            </a:fld>
            <a:endParaRPr lang="en-VN"/>
          </a:p>
        </p:txBody>
      </p:sp>
    </p:spTree>
    <p:extLst>
      <p:ext uri="{BB962C8B-B14F-4D97-AF65-F5344CB8AC3E}">
        <p14:creationId xmlns:p14="http://schemas.microsoft.com/office/powerpoint/2010/main" val="2195013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lang="en"/>
          </a:p>
        </p:txBody>
      </p:sp>
    </p:spTree>
    <p:extLst>
      <p:ext uri="{BB962C8B-B14F-4D97-AF65-F5344CB8AC3E}">
        <p14:creationId xmlns:p14="http://schemas.microsoft.com/office/powerpoint/2010/main" val="4160740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lang="en"/>
          </a:p>
        </p:txBody>
      </p:sp>
    </p:spTree>
    <p:extLst>
      <p:ext uri="{BB962C8B-B14F-4D97-AF65-F5344CB8AC3E}">
        <p14:creationId xmlns:p14="http://schemas.microsoft.com/office/powerpoint/2010/main" val="2642061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lang="en"/>
          </a:p>
        </p:txBody>
      </p:sp>
    </p:spTree>
    <p:extLst>
      <p:ext uri="{BB962C8B-B14F-4D97-AF65-F5344CB8AC3E}">
        <p14:creationId xmlns:p14="http://schemas.microsoft.com/office/powerpoint/2010/main" val="2693241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5"/>
        <p:cNvGrpSpPr/>
        <p:nvPr/>
      </p:nvGrpSpPr>
      <p:grpSpPr>
        <a:xfrm>
          <a:off x="0" y="0"/>
          <a:ext cx="0" cy="0"/>
          <a:chOff x="0" y="0"/>
          <a:chExt cx="0" cy="0"/>
        </a:xfrm>
      </p:grpSpPr>
      <p:sp>
        <p:nvSpPr>
          <p:cNvPr id="16" name="Google Shape;16;p3"/>
          <p:cNvSpPr/>
          <p:nvPr/>
        </p:nvSpPr>
        <p:spPr>
          <a:xfrm>
            <a:off x="0" y="0"/>
            <a:ext cx="12192000" cy="5324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3"/>
          <p:cNvSpPr txBox="1">
            <a:spLocks noGrp="1"/>
          </p:cNvSpPr>
          <p:nvPr>
            <p:ph type="ctrTitle"/>
          </p:nvPr>
        </p:nvSpPr>
        <p:spPr>
          <a:xfrm>
            <a:off x="914400" y="2111123"/>
            <a:ext cx="103632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6400">
                <a:solidFill>
                  <a:schemeClr val="lt1"/>
                </a:solidFill>
              </a:defRPr>
            </a:lvl1pPr>
            <a:lvl2pPr lvl="1" algn="ctr" rtl="0">
              <a:spcBef>
                <a:spcPts val="0"/>
              </a:spcBef>
              <a:spcAft>
                <a:spcPts val="0"/>
              </a:spcAft>
              <a:buClr>
                <a:schemeClr val="lt1"/>
              </a:buClr>
              <a:buSzPts val="4800"/>
              <a:buNone/>
              <a:defRPr sz="6400">
                <a:solidFill>
                  <a:schemeClr val="lt1"/>
                </a:solidFill>
              </a:defRPr>
            </a:lvl2pPr>
            <a:lvl3pPr lvl="2" algn="ctr" rtl="0">
              <a:spcBef>
                <a:spcPts val="0"/>
              </a:spcBef>
              <a:spcAft>
                <a:spcPts val="0"/>
              </a:spcAft>
              <a:buClr>
                <a:schemeClr val="lt1"/>
              </a:buClr>
              <a:buSzPts val="4800"/>
              <a:buNone/>
              <a:defRPr sz="6400">
                <a:solidFill>
                  <a:schemeClr val="lt1"/>
                </a:solidFill>
              </a:defRPr>
            </a:lvl3pPr>
            <a:lvl4pPr lvl="3" algn="ctr" rtl="0">
              <a:spcBef>
                <a:spcPts val="0"/>
              </a:spcBef>
              <a:spcAft>
                <a:spcPts val="0"/>
              </a:spcAft>
              <a:buClr>
                <a:schemeClr val="lt1"/>
              </a:buClr>
              <a:buSzPts val="4800"/>
              <a:buNone/>
              <a:defRPr sz="6400">
                <a:solidFill>
                  <a:schemeClr val="lt1"/>
                </a:solidFill>
              </a:defRPr>
            </a:lvl4pPr>
            <a:lvl5pPr lvl="4" algn="ctr" rtl="0">
              <a:spcBef>
                <a:spcPts val="0"/>
              </a:spcBef>
              <a:spcAft>
                <a:spcPts val="0"/>
              </a:spcAft>
              <a:buClr>
                <a:schemeClr val="lt1"/>
              </a:buClr>
              <a:buSzPts val="4800"/>
              <a:buNone/>
              <a:defRPr sz="6400">
                <a:solidFill>
                  <a:schemeClr val="lt1"/>
                </a:solidFill>
              </a:defRPr>
            </a:lvl5pPr>
            <a:lvl6pPr lvl="5" algn="ctr" rtl="0">
              <a:spcBef>
                <a:spcPts val="0"/>
              </a:spcBef>
              <a:spcAft>
                <a:spcPts val="0"/>
              </a:spcAft>
              <a:buClr>
                <a:schemeClr val="lt1"/>
              </a:buClr>
              <a:buSzPts val="4800"/>
              <a:buNone/>
              <a:defRPr sz="6400">
                <a:solidFill>
                  <a:schemeClr val="lt1"/>
                </a:solidFill>
              </a:defRPr>
            </a:lvl6pPr>
            <a:lvl7pPr lvl="6" algn="ctr" rtl="0">
              <a:spcBef>
                <a:spcPts val="0"/>
              </a:spcBef>
              <a:spcAft>
                <a:spcPts val="0"/>
              </a:spcAft>
              <a:buClr>
                <a:schemeClr val="lt1"/>
              </a:buClr>
              <a:buSzPts val="4800"/>
              <a:buNone/>
              <a:defRPr sz="6400">
                <a:solidFill>
                  <a:schemeClr val="lt1"/>
                </a:solidFill>
              </a:defRPr>
            </a:lvl7pPr>
            <a:lvl8pPr lvl="7" algn="ctr" rtl="0">
              <a:spcBef>
                <a:spcPts val="0"/>
              </a:spcBef>
              <a:spcAft>
                <a:spcPts val="0"/>
              </a:spcAft>
              <a:buClr>
                <a:schemeClr val="lt1"/>
              </a:buClr>
              <a:buSzPts val="4800"/>
              <a:buNone/>
              <a:defRPr sz="6400">
                <a:solidFill>
                  <a:schemeClr val="lt1"/>
                </a:solidFill>
              </a:defRPr>
            </a:lvl8pPr>
            <a:lvl9pPr lvl="8" algn="ctr" rtl="0">
              <a:spcBef>
                <a:spcPts val="0"/>
              </a:spcBef>
              <a:spcAft>
                <a:spcPts val="0"/>
              </a:spcAft>
              <a:buClr>
                <a:schemeClr val="lt1"/>
              </a:buClr>
              <a:buSzPts val="4800"/>
              <a:buNone/>
              <a:defRPr sz="6400">
                <a:solidFill>
                  <a:schemeClr val="lt1"/>
                </a:solidFill>
              </a:defRPr>
            </a:lvl9pPr>
          </a:lstStyle>
          <a:p>
            <a:endParaRPr/>
          </a:p>
        </p:txBody>
      </p:sp>
      <p:sp>
        <p:nvSpPr>
          <p:cNvPr id="18" name="Google Shape;18;p3"/>
          <p:cNvSpPr txBox="1">
            <a:spLocks noGrp="1"/>
          </p:cNvSpPr>
          <p:nvPr>
            <p:ph type="subTitle" idx="1"/>
          </p:nvPr>
        </p:nvSpPr>
        <p:spPr>
          <a:xfrm>
            <a:off x="914400" y="3786737"/>
            <a:ext cx="10363200" cy="104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32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3200" b="1">
                <a:solidFill>
                  <a:schemeClr val="lt1"/>
                </a:solidFill>
              </a:defRPr>
            </a:lvl4pPr>
            <a:lvl5pPr lvl="4" algn="ctr" rtl="0">
              <a:spcBef>
                <a:spcPts val="0"/>
              </a:spcBef>
              <a:spcAft>
                <a:spcPts val="0"/>
              </a:spcAft>
              <a:buClr>
                <a:schemeClr val="lt1"/>
              </a:buClr>
              <a:buSzPts val="2400"/>
              <a:buNone/>
              <a:defRPr sz="3200" b="1">
                <a:solidFill>
                  <a:schemeClr val="lt1"/>
                </a:solidFill>
              </a:defRPr>
            </a:lvl5pPr>
            <a:lvl6pPr lvl="5" algn="ctr" rtl="0">
              <a:spcBef>
                <a:spcPts val="0"/>
              </a:spcBef>
              <a:spcAft>
                <a:spcPts val="0"/>
              </a:spcAft>
              <a:buClr>
                <a:schemeClr val="lt1"/>
              </a:buClr>
              <a:buSzPts val="2400"/>
              <a:buNone/>
              <a:defRPr sz="3200" b="1">
                <a:solidFill>
                  <a:schemeClr val="lt1"/>
                </a:solidFill>
              </a:defRPr>
            </a:lvl6pPr>
            <a:lvl7pPr lvl="6" algn="ctr" rtl="0">
              <a:spcBef>
                <a:spcPts val="0"/>
              </a:spcBef>
              <a:spcAft>
                <a:spcPts val="0"/>
              </a:spcAft>
              <a:buClr>
                <a:schemeClr val="lt1"/>
              </a:buClr>
              <a:buSzPts val="2400"/>
              <a:buNone/>
              <a:defRPr sz="3200" b="1">
                <a:solidFill>
                  <a:schemeClr val="lt1"/>
                </a:solidFill>
              </a:defRPr>
            </a:lvl7pPr>
            <a:lvl8pPr lvl="7" algn="ctr" rtl="0">
              <a:spcBef>
                <a:spcPts val="0"/>
              </a:spcBef>
              <a:spcAft>
                <a:spcPts val="0"/>
              </a:spcAft>
              <a:buClr>
                <a:schemeClr val="lt1"/>
              </a:buClr>
              <a:buSzPts val="2400"/>
              <a:buNone/>
              <a:defRPr sz="3200" b="1">
                <a:solidFill>
                  <a:schemeClr val="lt1"/>
                </a:solidFill>
              </a:defRPr>
            </a:lvl8pPr>
            <a:lvl9pPr lvl="8" algn="ctr" rtl="0">
              <a:spcBef>
                <a:spcPts val="0"/>
              </a:spcBef>
              <a:spcAft>
                <a:spcPts val="0"/>
              </a:spcAft>
              <a:buClr>
                <a:schemeClr val="lt1"/>
              </a:buClr>
              <a:buSzPts val="2400"/>
              <a:buNone/>
              <a:defRPr sz="3200" b="1">
                <a:solidFill>
                  <a:schemeClr val="lt1"/>
                </a:solidFill>
              </a:defRPr>
            </a:lvl9pPr>
          </a:lstStyle>
          <a:p>
            <a:endParaRPr/>
          </a:p>
        </p:txBody>
      </p:sp>
      <p:sp>
        <p:nvSpPr>
          <p:cNvPr id="19" name="Google Shape;19;p3"/>
          <p:cNvSpPr/>
          <p:nvPr/>
        </p:nvSpPr>
        <p:spPr>
          <a:xfrm>
            <a:off x="4063605" y="5323800"/>
            <a:ext cx="4063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3"/>
          <p:cNvSpPr/>
          <p:nvPr/>
        </p:nvSpPr>
        <p:spPr>
          <a:xfrm>
            <a:off x="8128361" y="5323800"/>
            <a:ext cx="4063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3"/>
          <p:cNvSpPr/>
          <p:nvPr/>
        </p:nvSpPr>
        <p:spPr>
          <a:xfrm>
            <a:off x="1" y="5323800"/>
            <a:ext cx="4063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3"/>
          <p:cNvSpPr txBox="1">
            <a:spLocks noGrp="1"/>
          </p:cNvSpPr>
          <p:nvPr>
            <p:ph type="sldNum" idx="12"/>
          </p:nvPr>
        </p:nvSpPr>
        <p:spPr>
          <a:xfrm>
            <a:off x="-167" y="6440375"/>
            <a:ext cx="12192000" cy="418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a:pPr/>
              <a:t>‹#›</a:t>
            </a:fld>
            <a:endParaRPr lang="en"/>
          </a:p>
        </p:txBody>
      </p:sp>
    </p:spTree>
    <p:extLst>
      <p:ext uri="{BB962C8B-B14F-4D97-AF65-F5344CB8AC3E}">
        <p14:creationId xmlns:p14="http://schemas.microsoft.com/office/powerpoint/2010/main" val="1170309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lang="en"/>
          </a:p>
        </p:txBody>
      </p:sp>
    </p:spTree>
    <p:extLst>
      <p:ext uri="{BB962C8B-B14F-4D97-AF65-F5344CB8AC3E}">
        <p14:creationId xmlns:p14="http://schemas.microsoft.com/office/powerpoint/2010/main" val="296114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lang="en"/>
          </a:p>
        </p:txBody>
      </p:sp>
    </p:spTree>
    <p:extLst>
      <p:ext uri="{BB962C8B-B14F-4D97-AF65-F5344CB8AC3E}">
        <p14:creationId xmlns:p14="http://schemas.microsoft.com/office/powerpoint/2010/main" val="147958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lang="en"/>
          </a:p>
        </p:txBody>
      </p:sp>
    </p:spTree>
    <p:extLst>
      <p:ext uri="{BB962C8B-B14F-4D97-AF65-F5344CB8AC3E}">
        <p14:creationId xmlns:p14="http://schemas.microsoft.com/office/powerpoint/2010/main" val="772028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lang="en"/>
          </a:p>
        </p:txBody>
      </p:sp>
    </p:spTree>
    <p:extLst>
      <p:ext uri="{BB962C8B-B14F-4D97-AF65-F5344CB8AC3E}">
        <p14:creationId xmlns:p14="http://schemas.microsoft.com/office/powerpoint/2010/main" val="992067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lang="en"/>
          </a:p>
        </p:txBody>
      </p:sp>
    </p:spTree>
    <p:extLst>
      <p:ext uri="{BB962C8B-B14F-4D97-AF65-F5344CB8AC3E}">
        <p14:creationId xmlns:p14="http://schemas.microsoft.com/office/powerpoint/2010/main" val="8980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lang="en"/>
          </a:p>
        </p:txBody>
      </p:sp>
    </p:spTree>
    <p:extLst>
      <p:ext uri="{BB962C8B-B14F-4D97-AF65-F5344CB8AC3E}">
        <p14:creationId xmlns:p14="http://schemas.microsoft.com/office/powerpoint/2010/main" val="2487360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lang="en"/>
          </a:p>
        </p:txBody>
      </p:sp>
    </p:spTree>
    <p:extLst>
      <p:ext uri="{BB962C8B-B14F-4D97-AF65-F5344CB8AC3E}">
        <p14:creationId xmlns:p14="http://schemas.microsoft.com/office/powerpoint/2010/main" val="147654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lang="en"/>
          </a:p>
        </p:txBody>
      </p:sp>
    </p:spTree>
    <p:extLst>
      <p:ext uri="{BB962C8B-B14F-4D97-AF65-F5344CB8AC3E}">
        <p14:creationId xmlns:p14="http://schemas.microsoft.com/office/powerpoint/2010/main" val="179539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a:pPr/>
              <a:t>‹#›</a:t>
            </a:fld>
            <a:endParaRPr lang="en"/>
          </a:p>
        </p:txBody>
      </p:sp>
    </p:spTree>
    <p:extLst>
      <p:ext uri="{BB962C8B-B14F-4D97-AF65-F5344CB8AC3E}">
        <p14:creationId xmlns:p14="http://schemas.microsoft.com/office/powerpoint/2010/main" val="379774226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arrie1/ecommerce-data"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s://archive.ics.uci.edu/ml/datasets/online+retai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263842" y="1159167"/>
            <a:ext cx="7312729" cy="5155356"/>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mj-lt"/>
                <a:cs typeface="Arial"/>
                <a:sym typeface="Arial"/>
              </a:endParaRPr>
            </a:p>
          </p:txBody>
        </p:sp>
      </p:grpSp>
      <p:sp>
        <p:nvSpPr>
          <p:cNvPr id="164" name="Google Shape;164;p13"/>
          <p:cNvSpPr txBox="1"/>
          <p:nvPr/>
        </p:nvSpPr>
        <p:spPr>
          <a:xfrm>
            <a:off x="689771" y="280693"/>
            <a:ext cx="7291207" cy="21020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5333" b="1" kern="0" dirty="0">
                <a:solidFill>
                  <a:srgbClr val="00002A"/>
                </a:solidFill>
                <a:highlight>
                  <a:srgbClr val="FFFFFF"/>
                </a:highlight>
                <a:latin typeface="+mj-lt"/>
                <a:ea typeface="Fira Sans SemiBold"/>
                <a:cs typeface="Arial" panose="020B0604020202020204" pitchFamily="34" charset="0"/>
                <a:sym typeface="Fira Sans SemiBold"/>
              </a:rPr>
              <a:t>Khảo sát thị trường TMĐT tại Anh</a:t>
            </a:r>
            <a:endParaRPr sz="5333" b="1" kern="0" dirty="0">
              <a:solidFill>
                <a:srgbClr val="00002A"/>
              </a:solidFill>
              <a:highlight>
                <a:srgbClr val="FFFFFF"/>
              </a:highlight>
              <a:latin typeface="+mj-lt"/>
              <a:ea typeface="Fira Sans SemiBold"/>
              <a:cs typeface="Arial" panose="020B0604020202020204" pitchFamily="34" charset="0"/>
              <a:sym typeface="Fira Sans SemiBold"/>
            </a:endParaRPr>
          </a:p>
        </p:txBody>
      </p:sp>
      <p:sp>
        <p:nvSpPr>
          <p:cNvPr id="165" name="Google Shape;165;p13"/>
          <p:cNvSpPr txBox="1"/>
          <p:nvPr/>
        </p:nvSpPr>
        <p:spPr>
          <a:xfrm>
            <a:off x="733829" y="4750540"/>
            <a:ext cx="4391272" cy="166939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2000" b="1" kern="0">
                <a:solidFill>
                  <a:srgbClr val="000000"/>
                </a:solidFill>
                <a:latin typeface="+mj-lt"/>
                <a:ea typeface="Fira Sans"/>
                <a:cs typeface="Arial" panose="020B0604020202020204" pitchFamily="34" charset="0"/>
                <a:sym typeface="Fira Sans"/>
              </a:rPr>
              <a:t>VEF ACADEMY</a:t>
            </a:r>
          </a:p>
          <a:p>
            <a:pPr defTabSz="1219170">
              <a:spcBef>
                <a:spcPts val="800"/>
              </a:spcBef>
              <a:buClr>
                <a:srgbClr val="000000"/>
              </a:buClr>
            </a:pPr>
            <a:r>
              <a:rPr lang="en" sz="2000" kern="0">
                <a:solidFill>
                  <a:srgbClr val="000000"/>
                </a:solidFill>
                <a:latin typeface="+mj-lt"/>
                <a:ea typeface="Fira Sans"/>
                <a:cs typeface="Arial" panose="020B0604020202020204" pitchFamily="34" charset="0"/>
                <a:sym typeface="Fira Sans"/>
              </a:rPr>
              <a:t>Thành viên nhóm:</a:t>
            </a:r>
          </a:p>
          <a:p>
            <a:pPr marL="380990" indent="-380990" defTabSz="1219170">
              <a:buClr>
                <a:srgbClr val="000000"/>
              </a:buClr>
              <a:buFont typeface="Arial" panose="020B0604020202020204" pitchFamily="34" charset="0"/>
              <a:buChar char="•"/>
            </a:pPr>
            <a:r>
              <a:rPr lang="en" sz="2000" kern="0">
                <a:solidFill>
                  <a:srgbClr val="000000"/>
                </a:solidFill>
                <a:latin typeface="+mj-lt"/>
                <a:ea typeface="Fira Sans"/>
                <a:cs typeface="Arial" panose="020B0604020202020204" pitchFamily="34" charset="0"/>
                <a:sym typeface="Fira Sans"/>
              </a:rPr>
              <a:t>Lương Ngọc Lan Hương</a:t>
            </a:r>
          </a:p>
          <a:p>
            <a:pPr marL="380990" indent="-380990" defTabSz="1219170">
              <a:buClr>
                <a:srgbClr val="000000"/>
              </a:buClr>
              <a:buFont typeface="Arial" panose="020B0604020202020204" pitchFamily="34" charset="0"/>
              <a:buChar char="•"/>
            </a:pPr>
            <a:r>
              <a:rPr lang="en" sz="2000" kern="0">
                <a:solidFill>
                  <a:srgbClr val="000000"/>
                </a:solidFill>
                <a:latin typeface="+mj-lt"/>
                <a:ea typeface="Fira Sans"/>
                <a:cs typeface="Arial" panose="020B0604020202020204" pitchFamily="34" charset="0"/>
                <a:sym typeface="Fira Sans"/>
              </a:rPr>
              <a:t>Nguyễn Ngọc Bích</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7F7916E9-72C4-4288-B5AA-4179EB60B504}"/>
              </a:ext>
            </a:extLst>
          </p:cNvPr>
          <p:cNvPicPr>
            <a:picLocks noChangeAspect="1"/>
          </p:cNvPicPr>
          <p:nvPr/>
        </p:nvPicPr>
        <p:blipFill>
          <a:blip r:embed="rId2"/>
          <a:stretch>
            <a:fillRect/>
          </a:stretch>
        </p:blipFill>
        <p:spPr>
          <a:xfrm>
            <a:off x="0" y="588271"/>
            <a:ext cx="12192000" cy="5681459"/>
          </a:xfrm>
          <a:prstGeom prst="rect">
            <a:avLst/>
          </a:prstGeom>
        </p:spPr>
      </p:pic>
    </p:spTree>
    <p:extLst>
      <p:ext uri="{BB962C8B-B14F-4D97-AF65-F5344CB8AC3E}">
        <p14:creationId xmlns:p14="http://schemas.microsoft.com/office/powerpoint/2010/main" val="2196824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559CB9ED-D64E-4557-8181-EAC938851576}"/>
              </a:ext>
            </a:extLst>
          </p:cNvPr>
          <p:cNvPicPr>
            <a:picLocks noChangeAspect="1"/>
          </p:cNvPicPr>
          <p:nvPr/>
        </p:nvPicPr>
        <p:blipFill>
          <a:blip r:embed="rId3"/>
          <a:stretch>
            <a:fillRect/>
          </a:stretch>
        </p:blipFill>
        <p:spPr>
          <a:xfrm>
            <a:off x="0" y="430162"/>
            <a:ext cx="12192000" cy="5997677"/>
          </a:xfrm>
          <a:prstGeom prst="rect">
            <a:avLst/>
          </a:prstGeom>
        </p:spPr>
      </p:pic>
    </p:spTree>
    <p:extLst>
      <p:ext uri="{BB962C8B-B14F-4D97-AF65-F5344CB8AC3E}">
        <p14:creationId xmlns:p14="http://schemas.microsoft.com/office/powerpoint/2010/main" val="4270731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treemap chart&#10;&#10;Description automatically generated">
            <a:extLst>
              <a:ext uri="{FF2B5EF4-FFF2-40B4-BE49-F238E27FC236}">
                <a16:creationId xmlns:a16="http://schemas.microsoft.com/office/drawing/2014/main" id="{9294B7AC-A606-4E49-8665-A4306D96DEC4}"/>
              </a:ext>
            </a:extLst>
          </p:cNvPr>
          <p:cNvPicPr>
            <a:picLocks noChangeAspect="1"/>
          </p:cNvPicPr>
          <p:nvPr/>
        </p:nvPicPr>
        <p:blipFill>
          <a:blip r:embed="rId3"/>
          <a:stretch>
            <a:fillRect/>
          </a:stretch>
        </p:blipFill>
        <p:spPr>
          <a:xfrm>
            <a:off x="795224" y="0"/>
            <a:ext cx="10601552" cy="6858000"/>
          </a:xfrm>
          <a:prstGeom prst="rect">
            <a:avLst/>
          </a:prstGeom>
        </p:spPr>
      </p:pic>
    </p:spTree>
    <p:extLst>
      <p:ext uri="{BB962C8B-B14F-4D97-AF65-F5344CB8AC3E}">
        <p14:creationId xmlns:p14="http://schemas.microsoft.com/office/powerpoint/2010/main" val="2800582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bar chart&#10;&#10;Description automatically generated">
            <a:extLst>
              <a:ext uri="{FF2B5EF4-FFF2-40B4-BE49-F238E27FC236}">
                <a16:creationId xmlns:a16="http://schemas.microsoft.com/office/drawing/2014/main" id="{F4CE9553-D723-42E6-A583-27339DFF5B2C}"/>
              </a:ext>
            </a:extLst>
          </p:cNvPr>
          <p:cNvPicPr>
            <a:picLocks noChangeAspect="1"/>
          </p:cNvPicPr>
          <p:nvPr/>
        </p:nvPicPr>
        <p:blipFill>
          <a:blip r:embed="rId3"/>
          <a:stretch>
            <a:fillRect/>
          </a:stretch>
        </p:blipFill>
        <p:spPr>
          <a:xfrm>
            <a:off x="58368" y="0"/>
            <a:ext cx="12038060" cy="6858000"/>
          </a:xfrm>
          <a:prstGeom prst="rect">
            <a:avLst/>
          </a:prstGeom>
        </p:spPr>
      </p:pic>
    </p:spTree>
    <p:extLst>
      <p:ext uri="{BB962C8B-B14F-4D97-AF65-F5344CB8AC3E}">
        <p14:creationId xmlns:p14="http://schemas.microsoft.com/office/powerpoint/2010/main" val="3941440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F155844E-A9FF-4AAE-98DF-333D5096C2C7}"/>
              </a:ext>
            </a:extLst>
          </p:cNvPr>
          <p:cNvPicPr>
            <a:picLocks noChangeAspect="1"/>
          </p:cNvPicPr>
          <p:nvPr/>
        </p:nvPicPr>
        <p:blipFill>
          <a:blip r:embed="rId2"/>
          <a:stretch>
            <a:fillRect/>
          </a:stretch>
        </p:blipFill>
        <p:spPr>
          <a:xfrm>
            <a:off x="0" y="264937"/>
            <a:ext cx="12192000" cy="6328127"/>
          </a:xfrm>
          <a:prstGeom prst="rect">
            <a:avLst/>
          </a:prstGeom>
        </p:spPr>
      </p:pic>
      <p:pic>
        <p:nvPicPr>
          <p:cNvPr id="5" name="Picture 4" descr="Graphical user interface, text, application, email&#10;&#10;Description automatically generated">
            <a:extLst>
              <a:ext uri="{FF2B5EF4-FFF2-40B4-BE49-F238E27FC236}">
                <a16:creationId xmlns:a16="http://schemas.microsoft.com/office/drawing/2014/main" id="{C0D6EEC7-3C25-4F4D-96AF-49ECFA9584C9}"/>
              </a:ext>
            </a:extLst>
          </p:cNvPr>
          <p:cNvPicPr>
            <a:picLocks noChangeAspect="1"/>
          </p:cNvPicPr>
          <p:nvPr/>
        </p:nvPicPr>
        <p:blipFill rotWithShape="1">
          <a:blip r:embed="rId3"/>
          <a:srcRect l="4005" t="43169" r="4594" b="7730"/>
          <a:stretch/>
        </p:blipFill>
        <p:spPr>
          <a:xfrm>
            <a:off x="9517040" y="5526483"/>
            <a:ext cx="1914051" cy="425837"/>
          </a:xfrm>
          <a:prstGeom prst="rect">
            <a:avLst/>
          </a:prstGeom>
        </p:spPr>
      </p:pic>
    </p:spTree>
    <p:extLst>
      <p:ext uri="{BB962C8B-B14F-4D97-AF65-F5344CB8AC3E}">
        <p14:creationId xmlns:p14="http://schemas.microsoft.com/office/powerpoint/2010/main" val="6548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39000" b="-39000"/>
          </a:stretch>
        </a:blipFill>
        <a:effectLst/>
      </p:bgPr>
    </p:bg>
    <p:spTree>
      <p:nvGrpSpPr>
        <p:cNvPr id="1" name=""/>
        <p:cNvGrpSpPr/>
        <p:nvPr/>
      </p:nvGrpSpPr>
      <p:grpSpPr>
        <a:xfrm>
          <a:off x="0" y="0"/>
          <a:ext cx="0" cy="0"/>
          <a:chOff x="0" y="0"/>
          <a:chExt cx="0" cy="0"/>
        </a:xfrm>
      </p:grpSpPr>
      <p:sp>
        <p:nvSpPr>
          <p:cNvPr id="2" name="Google Shape;164;p13">
            <a:extLst>
              <a:ext uri="{FF2B5EF4-FFF2-40B4-BE49-F238E27FC236}">
                <a16:creationId xmlns:a16="http://schemas.microsoft.com/office/drawing/2014/main" id="{B2783D22-D9ED-4DF9-8FB3-2055FEB94419}"/>
              </a:ext>
            </a:extLst>
          </p:cNvPr>
          <p:cNvSpPr txBox="1"/>
          <p:nvPr/>
        </p:nvSpPr>
        <p:spPr>
          <a:xfrm>
            <a:off x="0" y="2878564"/>
            <a:ext cx="12192000" cy="1100872"/>
          </a:xfrm>
          <a:prstGeom prst="rect">
            <a:avLst/>
          </a:prstGeom>
          <a:noFill/>
          <a:ln>
            <a:noFill/>
          </a:ln>
        </p:spPr>
        <p:txBody>
          <a:bodyPr spcFirstLastPara="1" wrap="square" lIns="121900" tIns="121900" rIns="121900" bIns="121900" anchor="t" anchorCtr="0">
            <a:noAutofit/>
          </a:bodyPr>
          <a:lstStyle/>
          <a:p>
            <a:pPr algn="ctr"/>
            <a:r>
              <a:rPr lang="en-US" sz="6400" noProof="1">
                <a:solidFill>
                  <a:srgbClr val="339933"/>
                </a:solidFill>
                <a:highlight>
                  <a:srgbClr val="FFFFFF"/>
                </a:highlight>
                <a:latin typeface="Fira Sans SemiBold"/>
                <a:ea typeface="Fira Sans SemiBold"/>
                <a:cs typeface="Fira Sans SemiBold"/>
                <a:sym typeface="Fira Sans SemiBold"/>
              </a:rPr>
              <a:t>Product Insights</a:t>
            </a:r>
            <a:endParaRPr sz="5867" dirty="0">
              <a:solidFill>
                <a:srgbClr val="339933"/>
              </a:solidFill>
              <a:highlight>
                <a:srgbClr val="FFFFFF"/>
              </a:highlight>
              <a:latin typeface="Fira Sans SemiBold"/>
              <a:ea typeface="Fira Sans SemiBold"/>
              <a:cs typeface="Fira Sans SemiBold"/>
              <a:sym typeface="Fira Sans SemiBold"/>
            </a:endParaRPr>
          </a:p>
        </p:txBody>
      </p:sp>
    </p:spTree>
    <p:extLst>
      <p:ext uri="{BB962C8B-B14F-4D97-AF65-F5344CB8AC3E}">
        <p14:creationId xmlns:p14="http://schemas.microsoft.com/office/powerpoint/2010/main" val="1725041942"/>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63F2027B-AE81-45AB-8A2A-3B9CBF078222}"/>
              </a:ext>
            </a:extLst>
          </p:cNvPr>
          <p:cNvPicPr>
            <a:picLocks noChangeAspect="1"/>
          </p:cNvPicPr>
          <p:nvPr/>
        </p:nvPicPr>
        <p:blipFill>
          <a:blip r:embed="rId2"/>
          <a:stretch>
            <a:fillRect/>
          </a:stretch>
        </p:blipFill>
        <p:spPr>
          <a:xfrm>
            <a:off x="0" y="309138"/>
            <a:ext cx="12192000" cy="6239724"/>
          </a:xfrm>
          <a:prstGeom prst="rect">
            <a:avLst/>
          </a:prstGeom>
        </p:spPr>
      </p:pic>
    </p:spTree>
    <p:extLst>
      <p:ext uri="{BB962C8B-B14F-4D97-AF65-F5344CB8AC3E}">
        <p14:creationId xmlns:p14="http://schemas.microsoft.com/office/powerpoint/2010/main" val="4107352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 histogram&#10;&#10;Description automatically generated">
            <a:extLst>
              <a:ext uri="{FF2B5EF4-FFF2-40B4-BE49-F238E27FC236}">
                <a16:creationId xmlns:a16="http://schemas.microsoft.com/office/drawing/2014/main" id="{FCC1754E-441F-48CE-85CB-D5155A32CB49}"/>
              </a:ext>
            </a:extLst>
          </p:cNvPr>
          <p:cNvPicPr>
            <a:picLocks noChangeAspect="1"/>
          </p:cNvPicPr>
          <p:nvPr/>
        </p:nvPicPr>
        <p:blipFill>
          <a:blip r:embed="rId2"/>
          <a:stretch>
            <a:fillRect/>
          </a:stretch>
        </p:blipFill>
        <p:spPr>
          <a:xfrm>
            <a:off x="0" y="317938"/>
            <a:ext cx="12192000" cy="6222124"/>
          </a:xfrm>
          <a:prstGeom prst="rect">
            <a:avLst/>
          </a:prstGeom>
        </p:spPr>
      </p:pic>
    </p:spTree>
    <p:extLst>
      <p:ext uri="{BB962C8B-B14F-4D97-AF65-F5344CB8AC3E}">
        <p14:creationId xmlns:p14="http://schemas.microsoft.com/office/powerpoint/2010/main" val="2941609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 histogram&#10;&#10;Description automatically generated">
            <a:extLst>
              <a:ext uri="{FF2B5EF4-FFF2-40B4-BE49-F238E27FC236}">
                <a16:creationId xmlns:a16="http://schemas.microsoft.com/office/drawing/2014/main" id="{A29AF593-62C6-49DC-B36A-AE02437F34F9}"/>
              </a:ext>
            </a:extLst>
          </p:cNvPr>
          <p:cNvPicPr>
            <a:picLocks noChangeAspect="1"/>
          </p:cNvPicPr>
          <p:nvPr/>
        </p:nvPicPr>
        <p:blipFill rotWithShape="1">
          <a:blip r:embed="rId2"/>
          <a:srcRect b="685"/>
          <a:stretch/>
        </p:blipFill>
        <p:spPr>
          <a:xfrm>
            <a:off x="0" y="278576"/>
            <a:ext cx="12192000" cy="6257691"/>
          </a:xfrm>
          <a:prstGeom prst="rect">
            <a:avLst/>
          </a:prstGeom>
        </p:spPr>
      </p:pic>
    </p:spTree>
    <p:extLst>
      <p:ext uri="{BB962C8B-B14F-4D97-AF65-F5344CB8AC3E}">
        <p14:creationId xmlns:p14="http://schemas.microsoft.com/office/powerpoint/2010/main" val="241194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C2294FE5-4954-470B-ADF8-B09416831ADE}"/>
              </a:ext>
            </a:extLst>
          </p:cNvPr>
          <p:cNvPicPr>
            <a:picLocks noChangeAspect="1"/>
          </p:cNvPicPr>
          <p:nvPr/>
        </p:nvPicPr>
        <p:blipFill>
          <a:blip r:embed="rId3"/>
          <a:stretch>
            <a:fillRect/>
          </a:stretch>
        </p:blipFill>
        <p:spPr>
          <a:xfrm>
            <a:off x="0" y="319584"/>
            <a:ext cx="12192000" cy="6218832"/>
          </a:xfrm>
          <a:prstGeom prst="rect">
            <a:avLst/>
          </a:prstGeom>
        </p:spPr>
      </p:pic>
      <p:sp>
        <p:nvSpPr>
          <p:cNvPr id="2" name="TextBox 1">
            <a:extLst>
              <a:ext uri="{FF2B5EF4-FFF2-40B4-BE49-F238E27FC236}">
                <a16:creationId xmlns:a16="http://schemas.microsoft.com/office/drawing/2014/main" id="{6C6C8A12-C333-4984-8BED-3D789205A1F1}"/>
              </a:ext>
            </a:extLst>
          </p:cNvPr>
          <p:cNvSpPr txBox="1"/>
          <p:nvPr/>
        </p:nvSpPr>
        <p:spPr>
          <a:xfrm>
            <a:off x="1873635" y="6158920"/>
            <a:ext cx="493063" cy="235898"/>
          </a:xfrm>
          <a:prstGeom prst="rect">
            <a:avLst/>
          </a:prstGeom>
          <a:solidFill>
            <a:schemeClr val="bg1"/>
          </a:solidFill>
        </p:spPr>
        <p:txBody>
          <a:bodyPr wrap="square" rtlCol="0">
            <a:spAutoFit/>
          </a:bodyPr>
          <a:lstStyle/>
          <a:p>
            <a:pPr algn="ctr"/>
            <a:r>
              <a:rPr lang="en-US" sz="933" dirty="0">
                <a:latin typeface="Calibri Light" panose="020F0302020204030204" pitchFamily="34" charset="0"/>
                <a:cs typeface="Calibri Light" panose="020F0302020204030204" pitchFamily="34" charset="0"/>
              </a:rPr>
              <a:t>Sun</a:t>
            </a:r>
          </a:p>
        </p:txBody>
      </p:sp>
      <p:sp>
        <p:nvSpPr>
          <p:cNvPr id="4" name="TextBox 3">
            <a:extLst>
              <a:ext uri="{FF2B5EF4-FFF2-40B4-BE49-F238E27FC236}">
                <a16:creationId xmlns:a16="http://schemas.microsoft.com/office/drawing/2014/main" id="{A2EC2F38-A683-4769-ACB0-BA935F20DDF0}"/>
              </a:ext>
            </a:extLst>
          </p:cNvPr>
          <p:cNvSpPr txBox="1"/>
          <p:nvPr/>
        </p:nvSpPr>
        <p:spPr>
          <a:xfrm>
            <a:off x="3439461" y="6165851"/>
            <a:ext cx="537888" cy="235898"/>
          </a:xfrm>
          <a:prstGeom prst="rect">
            <a:avLst/>
          </a:prstGeom>
          <a:solidFill>
            <a:schemeClr val="bg1"/>
          </a:solidFill>
        </p:spPr>
        <p:txBody>
          <a:bodyPr wrap="square" rtlCol="0">
            <a:spAutoFit/>
          </a:bodyPr>
          <a:lstStyle/>
          <a:p>
            <a:pPr algn="ctr"/>
            <a:r>
              <a:rPr lang="en-US" sz="933" dirty="0">
                <a:latin typeface="Calibri Light" panose="020F0302020204030204" pitchFamily="34" charset="0"/>
                <a:cs typeface="Calibri Light" panose="020F0302020204030204" pitchFamily="34" charset="0"/>
              </a:rPr>
              <a:t>Mon</a:t>
            </a:r>
          </a:p>
        </p:txBody>
      </p:sp>
      <p:sp>
        <p:nvSpPr>
          <p:cNvPr id="5" name="TextBox 4">
            <a:extLst>
              <a:ext uri="{FF2B5EF4-FFF2-40B4-BE49-F238E27FC236}">
                <a16:creationId xmlns:a16="http://schemas.microsoft.com/office/drawing/2014/main" id="{C0D00A7F-7F55-4F24-9207-BE1FF08FCEC4}"/>
              </a:ext>
            </a:extLst>
          </p:cNvPr>
          <p:cNvSpPr txBox="1"/>
          <p:nvPr/>
        </p:nvSpPr>
        <p:spPr>
          <a:xfrm>
            <a:off x="5050123" y="6158920"/>
            <a:ext cx="493063" cy="235898"/>
          </a:xfrm>
          <a:prstGeom prst="rect">
            <a:avLst/>
          </a:prstGeom>
          <a:solidFill>
            <a:schemeClr val="bg1"/>
          </a:solidFill>
        </p:spPr>
        <p:txBody>
          <a:bodyPr wrap="square" rtlCol="0">
            <a:spAutoFit/>
          </a:bodyPr>
          <a:lstStyle/>
          <a:p>
            <a:pPr algn="ctr"/>
            <a:r>
              <a:rPr lang="en-US" sz="933" dirty="0">
                <a:latin typeface="Calibri Light" panose="020F0302020204030204" pitchFamily="34" charset="0"/>
                <a:cs typeface="Calibri Light" panose="020F0302020204030204" pitchFamily="34" charset="0"/>
              </a:rPr>
              <a:t>Tue</a:t>
            </a:r>
          </a:p>
        </p:txBody>
      </p:sp>
      <p:sp>
        <p:nvSpPr>
          <p:cNvPr id="6" name="TextBox 5">
            <a:extLst>
              <a:ext uri="{FF2B5EF4-FFF2-40B4-BE49-F238E27FC236}">
                <a16:creationId xmlns:a16="http://schemas.microsoft.com/office/drawing/2014/main" id="{D2E0A516-B5CB-4023-BC49-E5EDBCCEB4F7}"/>
              </a:ext>
            </a:extLst>
          </p:cNvPr>
          <p:cNvSpPr txBox="1"/>
          <p:nvPr/>
        </p:nvSpPr>
        <p:spPr>
          <a:xfrm>
            <a:off x="6624921" y="6158921"/>
            <a:ext cx="505012" cy="235898"/>
          </a:xfrm>
          <a:prstGeom prst="rect">
            <a:avLst/>
          </a:prstGeom>
          <a:solidFill>
            <a:schemeClr val="bg1"/>
          </a:solidFill>
        </p:spPr>
        <p:txBody>
          <a:bodyPr wrap="square" rtlCol="0">
            <a:spAutoFit/>
          </a:bodyPr>
          <a:lstStyle/>
          <a:p>
            <a:pPr algn="ctr"/>
            <a:r>
              <a:rPr lang="en-US" sz="933" dirty="0">
                <a:latin typeface="Calibri Light" panose="020F0302020204030204" pitchFamily="34" charset="0"/>
                <a:cs typeface="Calibri Light" panose="020F0302020204030204" pitchFamily="34" charset="0"/>
              </a:rPr>
              <a:t>Wed</a:t>
            </a:r>
          </a:p>
        </p:txBody>
      </p:sp>
      <p:sp>
        <p:nvSpPr>
          <p:cNvPr id="7" name="TextBox 6">
            <a:extLst>
              <a:ext uri="{FF2B5EF4-FFF2-40B4-BE49-F238E27FC236}">
                <a16:creationId xmlns:a16="http://schemas.microsoft.com/office/drawing/2014/main" id="{88792BD1-4A21-4208-8BD6-102A6A6A6F3D}"/>
              </a:ext>
            </a:extLst>
          </p:cNvPr>
          <p:cNvSpPr txBox="1"/>
          <p:nvPr/>
        </p:nvSpPr>
        <p:spPr>
          <a:xfrm>
            <a:off x="8238565" y="6158918"/>
            <a:ext cx="457204" cy="235898"/>
          </a:xfrm>
          <a:prstGeom prst="rect">
            <a:avLst/>
          </a:prstGeom>
          <a:solidFill>
            <a:schemeClr val="bg1"/>
          </a:solidFill>
        </p:spPr>
        <p:txBody>
          <a:bodyPr wrap="square" rtlCol="0">
            <a:spAutoFit/>
          </a:bodyPr>
          <a:lstStyle/>
          <a:p>
            <a:pPr algn="ctr"/>
            <a:r>
              <a:rPr lang="en-US" sz="933" dirty="0">
                <a:latin typeface="Calibri Light" panose="020F0302020204030204" pitchFamily="34" charset="0"/>
                <a:cs typeface="Calibri Light" panose="020F0302020204030204" pitchFamily="34" charset="0"/>
              </a:rPr>
              <a:t>Thu</a:t>
            </a:r>
          </a:p>
        </p:txBody>
      </p:sp>
      <p:sp>
        <p:nvSpPr>
          <p:cNvPr id="8" name="TextBox 7">
            <a:extLst>
              <a:ext uri="{FF2B5EF4-FFF2-40B4-BE49-F238E27FC236}">
                <a16:creationId xmlns:a16="http://schemas.microsoft.com/office/drawing/2014/main" id="{C3E8684D-2CBF-4921-A1A1-3BD4D31139B0}"/>
              </a:ext>
            </a:extLst>
          </p:cNvPr>
          <p:cNvSpPr txBox="1"/>
          <p:nvPr/>
        </p:nvSpPr>
        <p:spPr>
          <a:xfrm>
            <a:off x="9858191" y="6165846"/>
            <a:ext cx="379509" cy="235898"/>
          </a:xfrm>
          <a:prstGeom prst="rect">
            <a:avLst/>
          </a:prstGeom>
          <a:solidFill>
            <a:schemeClr val="bg1"/>
          </a:solidFill>
        </p:spPr>
        <p:txBody>
          <a:bodyPr wrap="square" rtlCol="0">
            <a:spAutoFit/>
          </a:bodyPr>
          <a:lstStyle/>
          <a:p>
            <a:pPr algn="ctr"/>
            <a:r>
              <a:rPr lang="en-US" sz="933" dirty="0">
                <a:latin typeface="Calibri Light" panose="020F0302020204030204" pitchFamily="34" charset="0"/>
                <a:cs typeface="Calibri Light" panose="020F0302020204030204" pitchFamily="34" charset="0"/>
              </a:rPr>
              <a:t>Fri</a:t>
            </a:r>
          </a:p>
        </p:txBody>
      </p:sp>
    </p:spTree>
    <p:extLst>
      <p:ext uri="{BB962C8B-B14F-4D97-AF65-F5344CB8AC3E}">
        <p14:creationId xmlns:p14="http://schemas.microsoft.com/office/powerpoint/2010/main" val="3052344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7" name="Google Shape;57;p15"/>
          <p:cNvSpPr/>
          <p:nvPr/>
        </p:nvSpPr>
        <p:spPr>
          <a:xfrm>
            <a:off x="7238977" y="3778545"/>
            <a:ext cx="3203044" cy="334737"/>
          </a:xfrm>
          <a:custGeom>
            <a:avLst/>
            <a:gdLst/>
            <a:ahLst/>
            <a:cxnLst/>
            <a:rect l="l" t="t" r="r" b="b"/>
            <a:pathLst>
              <a:path w="43098" h="4504" extrusionOk="0">
                <a:moveTo>
                  <a:pt x="21549" y="0"/>
                </a:moveTo>
                <a:cubicBezTo>
                  <a:pt x="9640" y="0"/>
                  <a:pt x="0" y="1001"/>
                  <a:pt x="0" y="2235"/>
                </a:cubicBezTo>
                <a:cubicBezTo>
                  <a:pt x="0" y="3470"/>
                  <a:pt x="9640" y="4504"/>
                  <a:pt x="21549" y="4504"/>
                </a:cubicBezTo>
                <a:cubicBezTo>
                  <a:pt x="33457" y="4504"/>
                  <a:pt x="43097" y="3470"/>
                  <a:pt x="43097" y="2235"/>
                </a:cubicBezTo>
                <a:cubicBezTo>
                  <a:pt x="43097" y="1001"/>
                  <a:pt x="33457" y="0"/>
                  <a:pt x="21549" y="0"/>
                </a:cubicBezTo>
                <a:close/>
              </a:path>
            </a:pathLst>
          </a:custGeom>
          <a:solidFill>
            <a:srgbClr val="14274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 name="Google Shape;58;p15"/>
          <p:cNvSpPr/>
          <p:nvPr/>
        </p:nvSpPr>
        <p:spPr>
          <a:xfrm rot="10800000" flipH="1">
            <a:off x="7987634" y="4770243"/>
            <a:ext cx="1703265" cy="890191"/>
          </a:xfrm>
          <a:custGeom>
            <a:avLst/>
            <a:gdLst/>
            <a:ahLst/>
            <a:cxnLst/>
            <a:rect l="l" t="t" r="r" b="b"/>
            <a:pathLst>
              <a:path w="22918" h="9574" extrusionOk="0">
                <a:moveTo>
                  <a:pt x="1" y="0"/>
                </a:moveTo>
                <a:lnTo>
                  <a:pt x="1" y="9574"/>
                </a:lnTo>
                <a:lnTo>
                  <a:pt x="22917" y="9574"/>
                </a:lnTo>
                <a:lnTo>
                  <a:pt x="22917" y="0"/>
                </a:lnTo>
                <a:close/>
              </a:path>
            </a:pathLst>
          </a:custGeom>
          <a:gradFill>
            <a:gsLst>
              <a:gs pos="0">
                <a:srgbClr val="DDDDDD"/>
              </a:gs>
              <a:gs pos="100000">
                <a:srgbClr val="919191"/>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 name="Google Shape;59;p15"/>
          <p:cNvSpPr/>
          <p:nvPr/>
        </p:nvSpPr>
        <p:spPr>
          <a:xfrm>
            <a:off x="7333145" y="5481728"/>
            <a:ext cx="3002305" cy="198435"/>
          </a:xfrm>
          <a:custGeom>
            <a:avLst/>
            <a:gdLst/>
            <a:ahLst/>
            <a:cxnLst/>
            <a:rect l="l" t="t" r="r" b="b"/>
            <a:pathLst>
              <a:path w="40397" h="2670" extrusionOk="0">
                <a:moveTo>
                  <a:pt x="1" y="1"/>
                </a:moveTo>
                <a:lnTo>
                  <a:pt x="1" y="2669"/>
                </a:lnTo>
                <a:lnTo>
                  <a:pt x="40396" y="2669"/>
                </a:lnTo>
                <a:lnTo>
                  <a:pt x="40396" y="1"/>
                </a:lnTo>
                <a:close/>
              </a:path>
            </a:pathLst>
          </a:custGeom>
          <a:solidFill>
            <a:schemeClr val="lt2"/>
          </a:solid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 name="Google Shape;60;p15"/>
          <p:cNvSpPr/>
          <p:nvPr/>
        </p:nvSpPr>
        <p:spPr>
          <a:xfrm>
            <a:off x="6096034" y="1177838"/>
            <a:ext cx="5486303" cy="3840189"/>
          </a:xfrm>
          <a:custGeom>
            <a:avLst/>
            <a:gdLst/>
            <a:ahLst/>
            <a:cxnLst/>
            <a:rect l="l" t="t" r="r" b="b"/>
            <a:pathLst>
              <a:path w="73820" h="51671" extrusionOk="0">
                <a:moveTo>
                  <a:pt x="7206" y="1"/>
                </a:moveTo>
                <a:cubicBezTo>
                  <a:pt x="3236" y="1"/>
                  <a:pt x="0" y="3203"/>
                  <a:pt x="0" y="7172"/>
                </a:cubicBezTo>
                <a:lnTo>
                  <a:pt x="0" y="44499"/>
                </a:lnTo>
                <a:cubicBezTo>
                  <a:pt x="0" y="48469"/>
                  <a:pt x="3236" y="51671"/>
                  <a:pt x="7206" y="51671"/>
                </a:cubicBezTo>
                <a:lnTo>
                  <a:pt x="66648" y="51671"/>
                </a:lnTo>
                <a:cubicBezTo>
                  <a:pt x="70617" y="51671"/>
                  <a:pt x="73820" y="48469"/>
                  <a:pt x="73820" y="44499"/>
                </a:cubicBezTo>
                <a:lnTo>
                  <a:pt x="73820" y="7172"/>
                </a:lnTo>
                <a:cubicBezTo>
                  <a:pt x="73820" y="3203"/>
                  <a:pt x="70617" y="1"/>
                  <a:pt x="6664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 name="Google Shape;61;p15"/>
          <p:cNvSpPr/>
          <p:nvPr/>
        </p:nvSpPr>
        <p:spPr>
          <a:xfrm>
            <a:off x="6096034" y="1177837"/>
            <a:ext cx="5486303" cy="3307240"/>
          </a:xfrm>
          <a:custGeom>
            <a:avLst/>
            <a:gdLst/>
            <a:ahLst/>
            <a:cxnLst/>
            <a:rect l="l" t="t" r="r" b="b"/>
            <a:pathLst>
              <a:path w="73820" h="44500" extrusionOk="0">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 name="Google Shape;62;p15"/>
          <p:cNvSpPr/>
          <p:nvPr/>
        </p:nvSpPr>
        <p:spPr>
          <a:xfrm>
            <a:off x="8736366" y="4574395"/>
            <a:ext cx="200887" cy="200812"/>
          </a:xfrm>
          <a:custGeom>
            <a:avLst/>
            <a:gdLst/>
            <a:ahLst/>
            <a:cxnLst/>
            <a:rect l="l" t="t" r="r" b="b"/>
            <a:pathLst>
              <a:path w="2703" h="2702" extrusionOk="0">
                <a:moveTo>
                  <a:pt x="1335" y="0"/>
                </a:moveTo>
                <a:cubicBezTo>
                  <a:pt x="601" y="0"/>
                  <a:pt x="1" y="634"/>
                  <a:pt x="1" y="1368"/>
                </a:cubicBezTo>
                <a:cubicBezTo>
                  <a:pt x="1" y="2102"/>
                  <a:pt x="601" y="2702"/>
                  <a:pt x="1335" y="2702"/>
                </a:cubicBezTo>
                <a:cubicBezTo>
                  <a:pt x="2069" y="2702"/>
                  <a:pt x="2703" y="2102"/>
                  <a:pt x="2703" y="1368"/>
                </a:cubicBezTo>
                <a:cubicBezTo>
                  <a:pt x="2703" y="634"/>
                  <a:pt x="2069" y="33"/>
                  <a:pt x="1335" y="0"/>
                </a:cubicBezTo>
                <a:close/>
              </a:path>
            </a:pathLst>
          </a:custGeom>
          <a:solidFill>
            <a:srgbClr val="B7B7B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 name="Google Shape;63;p15"/>
          <p:cNvSpPr/>
          <p:nvPr/>
        </p:nvSpPr>
        <p:spPr>
          <a:xfrm>
            <a:off x="6096034" y="1177837"/>
            <a:ext cx="5486303" cy="3307240"/>
          </a:xfrm>
          <a:custGeom>
            <a:avLst/>
            <a:gdLst/>
            <a:ahLst/>
            <a:cxnLst/>
            <a:rect l="l" t="t" r="r" b="b"/>
            <a:pathLst>
              <a:path w="73820" h="44500" extrusionOk="0">
                <a:moveTo>
                  <a:pt x="66648" y="2136"/>
                </a:moveTo>
                <a:cubicBezTo>
                  <a:pt x="69417" y="2136"/>
                  <a:pt x="71685" y="4404"/>
                  <a:pt x="71685" y="7172"/>
                </a:cubicBezTo>
                <a:lnTo>
                  <a:pt x="71685" y="42331"/>
                </a:lnTo>
                <a:lnTo>
                  <a:pt x="2169" y="42331"/>
                </a:lnTo>
                <a:lnTo>
                  <a:pt x="2169" y="7172"/>
                </a:lnTo>
                <a:cubicBezTo>
                  <a:pt x="2169" y="4404"/>
                  <a:pt x="4437" y="2136"/>
                  <a:pt x="7206" y="2136"/>
                </a:cubicBezTo>
                <a:close/>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 name="Google Shape;64;p15"/>
          <p:cNvSpPr/>
          <p:nvPr/>
        </p:nvSpPr>
        <p:spPr>
          <a:xfrm>
            <a:off x="7489371" y="2005869"/>
            <a:ext cx="2697296" cy="1787544"/>
          </a:xfrm>
          <a:custGeom>
            <a:avLst/>
            <a:gdLst/>
            <a:ahLst/>
            <a:cxnLst/>
            <a:rect l="l" t="t" r="r" b="b"/>
            <a:pathLst>
              <a:path w="36293" h="24052" extrusionOk="0">
                <a:moveTo>
                  <a:pt x="0" y="1"/>
                </a:moveTo>
                <a:lnTo>
                  <a:pt x="0" y="24052"/>
                </a:lnTo>
                <a:lnTo>
                  <a:pt x="36293" y="24052"/>
                </a:lnTo>
                <a:lnTo>
                  <a:pt x="36293"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 name="Google Shape;65;p15"/>
          <p:cNvSpPr/>
          <p:nvPr/>
        </p:nvSpPr>
        <p:spPr>
          <a:xfrm>
            <a:off x="7709963" y="2509185"/>
            <a:ext cx="1405763" cy="1085889"/>
          </a:xfrm>
          <a:custGeom>
            <a:avLst/>
            <a:gdLst/>
            <a:ahLst/>
            <a:cxnLst/>
            <a:rect l="l" t="t" r="r" b="b"/>
            <a:pathLst>
              <a:path w="18915" h="14611" extrusionOk="0">
                <a:moveTo>
                  <a:pt x="1" y="0"/>
                </a:moveTo>
                <a:lnTo>
                  <a:pt x="1" y="14611"/>
                </a:lnTo>
                <a:lnTo>
                  <a:pt x="18914" y="14611"/>
                </a:lnTo>
                <a:lnTo>
                  <a:pt x="18914"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 name="Google Shape;66;p15"/>
          <p:cNvSpPr/>
          <p:nvPr/>
        </p:nvSpPr>
        <p:spPr>
          <a:xfrm>
            <a:off x="7771948" y="2571170"/>
            <a:ext cx="1281797" cy="961924"/>
          </a:xfrm>
          <a:custGeom>
            <a:avLst/>
            <a:gdLst/>
            <a:ahLst/>
            <a:cxnLst/>
            <a:rect l="l" t="t" r="r" b="b"/>
            <a:pathLst>
              <a:path w="17247" h="12943" extrusionOk="0">
                <a:moveTo>
                  <a:pt x="1" y="0"/>
                </a:moveTo>
                <a:lnTo>
                  <a:pt x="1" y="12943"/>
                </a:lnTo>
                <a:lnTo>
                  <a:pt x="17246" y="12943"/>
                </a:lnTo>
                <a:lnTo>
                  <a:pt x="1724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 name="Google Shape;67;p15"/>
          <p:cNvSpPr/>
          <p:nvPr/>
        </p:nvSpPr>
        <p:spPr>
          <a:xfrm>
            <a:off x="7833934" y="2635607"/>
            <a:ext cx="1157831" cy="835580"/>
          </a:xfrm>
          <a:custGeom>
            <a:avLst/>
            <a:gdLst/>
            <a:ahLst/>
            <a:cxnLst/>
            <a:rect l="l" t="t" r="r" b="b"/>
            <a:pathLst>
              <a:path w="15579" h="11243" extrusionOk="0">
                <a:moveTo>
                  <a:pt x="1" y="1"/>
                </a:moveTo>
                <a:lnTo>
                  <a:pt x="1" y="11242"/>
                </a:lnTo>
                <a:lnTo>
                  <a:pt x="15579" y="11242"/>
                </a:lnTo>
                <a:lnTo>
                  <a:pt x="15579"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 name="Google Shape;68;p15"/>
          <p:cNvSpPr/>
          <p:nvPr/>
        </p:nvSpPr>
        <p:spPr>
          <a:xfrm>
            <a:off x="7796773" y="3052112"/>
            <a:ext cx="1232151" cy="75"/>
          </a:xfrm>
          <a:custGeom>
            <a:avLst/>
            <a:gdLst/>
            <a:ahLst/>
            <a:cxnLst/>
            <a:rect l="l" t="t" r="r" b="b"/>
            <a:pathLst>
              <a:path w="16579" h="1" fill="none" extrusionOk="0">
                <a:moveTo>
                  <a:pt x="16579" y="1"/>
                </a:moveTo>
                <a:lnTo>
                  <a:pt x="0" y="1"/>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9" name="Google Shape;69;p15"/>
          <p:cNvSpPr/>
          <p:nvPr/>
        </p:nvSpPr>
        <p:spPr>
          <a:xfrm>
            <a:off x="8091760" y="2534009"/>
            <a:ext cx="75" cy="981767"/>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0" name="Google Shape;70;p15"/>
          <p:cNvSpPr/>
          <p:nvPr/>
        </p:nvSpPr>
        <p:spPr>
          <a:xfrm>
            <a:off x="8733913" y="2534009"/>
            <a:ext cx="75" cy="981767"/>
          </a:xfrm>
          <a:custGeom>
            <a:avLst/>
            <a:gdLst/>
            <a:ahLst/>
            <a:cxnLst/>
            <a:rect l="l" t="t" r="r" b="b"/>
            <a:pathLst>
              <a:path w="1" h="13210" fill="none" extrusionOk="0">
                <a:moveTo>
                  <a:pt x="0" y="13210"/>
                </a:moveTo>
                <a:lnTo>
                  <a:pt x="0" y="0"/>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1" name="Google Shape;71;p15"/>
          <p:cNvSpPr/>
          <p:nvPr/>
        </p:nvSpPr>
        <p:spPr>
          <a:xfrm>
            <a:off x="8411573" y="2534009"/>
            <a:ext cx="75" cy="981767"/>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 name="Google Shape;72;p15"/>
          <p:cNvSpPr/>
          <p:nvPr/>
        </p:nvSpPr>
        <p:spPr>
          <a:xfrm>
            <a:off x="7489371" y="3533131"/>
            <a:ext cx="2697296" cy="260343"/>
          </a:xfrm>
          <a:custGeom>
            <a:avLst/>
            <a:gdLst/>
            <a:ahLst/>
            <a:cxnLst/>
            <a:rect l="l" t="t" r="r" b="b"/>
            <a:pathLst>
              <a:path w="36293" h="3503" extrusionOk="0">
                <a:moveTo>
                  <a:pt x="0" y="0"/>
                </a:moveTo>
                <a:lnTo>
                  <a:pt x="0" y="3503"/>
                </a:lnTo>
                <a:lnTo>
                  <a:pt x="36293" y="3503"/>
                </a:lnTo>
                <a:lnTo>
                  <a:pt x="3629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 name="Google Shape;73;p15"/>
          <p:cNvSpPr/>
          <p:nvPr/>
        </p:nvSpPr>
        <p:spPr>
          <a:xfrm>
            <a:off x="9199994" y="2385213"/>
            <a:ext cx="731383" cy="1408216"/>
          </a:xfrm>
          <a:custGeom>
            <a:avLst/>
            <a:gdLst/>
            <a:ahLst/>
            <a:cxnLst/>
            <a:rect l="l" t="t" r="r" b="b"/>
            <a:pathLst>
              <a:path w="9841" h="18948" extrusionOk="0">
                <a:moveTo>
                  <a:pt x="1" y="1"/>
                </a:moveTo>
                <a:lnTo>
                  <a:pt x="1" y="18948"/>
                </a:lnTo>
                <a:lnTo>
                  <a:pt x="9841" y="18948"/>
                </a:lnTo>
                <a:lnTo>
                  <a:pt x="9841"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 name="Google Shape;74;p15"/>
          <p:cNvSpPr/>
          <p:nvPr/>
        </p:nvSpPr>
        <p:spPr>
          <a:xfrm>
            <a:off x="9266959" y="2360464"/>
            <a:ext cx="597533" cy="1435416"/>
          </a:xfrm>
          <a:custGeom>
            <a:avLst/>
            <a:gdLst/>
            <a:ahLst/>
            <a:cxnLst/>
            <a:rect l="l" t="t" r="r" b="b"/>
            <a:pathLst>
              <a:path w="8040" h="19314" extrusionOk="0">
                <a:moveTo>
                  <a:pt x="0" y="0"/>
                </a:moveTo>
                <a:lnTo>
                  <a:pt x="0" y="19314"/>
                </a:lnTo>
                <a:lnTo>
                  <a:pt x="8039" y="19314"/>
                </a:lnTo>
                <a:lnTo>
                  <a:pt x="8039"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 name="Google Shape;75;p15"/>
          <p:cNvSpPr/>
          <p:nvPr/>
        </p:nvSpPr>
        <p:spPr>
          <a:xfrm>
            <a:off x="9328945" y="2422375"/>
            <a:ext cx="473567" cy="1309072"/>
          </a:xfrm>
          <a:custGeom>
            <a:avLst/>
            <a:gdLst/>
            <a:ahLst/>
            <a:cxnLst/>
            <a:rect l="l" t="t" r="r" b="b"/>
            <a:pathLst>
              <a:path w="6372" h="17614" extrusionOk="0">
                <a:moveTo>
                  <a:pt x="0" y="1"/>
                </a:moveTo>
                <a:lnTo>
                  <a:pt x="0" y="17614"/>
                </a:lnTo>
                <a:lnTo>
                  <a:pt x="6371" y="17614"/>
                </a:lnTo>
                <a:lnTo>
                  <a:pt x="6371"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 name="Google Shape;76;p15"/>
          <p:cNvSpPr/>
          <p:nvPr/>
        </p:nvSpPr>
        <p:spPr>
          <a:xfrm>
            <a:off x="7489371" y="2804171"/>
            <a:ext cx="2702275" cy="198435"/>
          </a:xfrm>
          <a:custGeom>
            <a:avLst/>
            <a:gdLst/>
            <a:ahLst/>
            <a:cxnLst/>
            <a:rect l="l" t="t" r="r" b="b"/>
            <a:pathLst>
              <a:path w="36360" h="2670" extrusionOk="0">
                <a:moveTo>
                  <a:pt x="0" y="1"/>
                </a:moveTo>
                <a:lnTo>
                  <a:pt x="0" y="2303"/>
                </a:lnTo>
                <a:cubicBezTo>
                  <a:pt x="267" y="2536"/>
                  <a:pt x="567" y="2670"/>
                  <a:pt x="934" y="2670"/>
                </a:cubicBezTo>
                <a:cubicBezTo>
                  <a:pt x="1735" y="2670"/>
                  <a:pt x="2368" y="2036"/>
                  <a:pt x="2368" y="1235"/>
                </a:cubicBezTo>
                <a:cubicBezTo>
                  <a:pt x="2368" y="2036"/>
                  <a:pt x="3036" y="2670"/>
                  <a:pt x="3803" y="2670"/>
                </a:cubicBezTo>
                <a:cubicBezTo>
                  <a:pt x="4603" y="2670"/>
                  <a:pt x="5271" y="2036"/>
                  <a:pt x="5271" y="1235"/>
                </a:cubicBezTo>
                <a:cubicBezTo>
                  <a:pt x="5271" y="2036"/>
                  <a:pt x="5904" y="2670"/>
                  <a:pt x="6705" y="2670"/>
                </a:cubicBezTo>
                <a:cubicBezTo>
                  <a:pt x="7472" y="2670"/>
                  <a:pt x="8139" y="2036"/>
                  <a:pt x="8139" y="1235"/>
                </a:cubicBezTo>
                <a:cubicBezTo>
                  <a:pt x="8139" y="2036"/>
                  <a:pt x="8773" y="2670"/>
                  <a:pt x="9574" y="2670"/>
                </a:cubicBezTo>
                <a:cubicBezTo>
                  <a:pt x="10374" y="2670"/>
                  <a:pt x="11008" y="2036"/>
                  <a:pt x="11008" y="1235"/>
                </a:cubicBezTo>
                <a:cubicBezTo>
                  <a:pt x="11008" y="2036"/>
                  <a:pt x="11642" y="2670"/>
                  <a:pt x="12442" y="2670"/>
                </a:cubicBezTo>
                <a:cubicBezTo>
                  <a:pt x="13243" y="2670"/>
                  <a:pt x="13877" y="2036"/>
                  <a:pt x="13877" y="1235"/>
                </a:cubicBezTo>
                <a:cubicBezTo>
                  <a:pt x="13877" y="2036"/>
                  <a:pt x="14544" y="2670"/>
                  <a:pt x="15311" y="2670"/>
                </a:cubicBezTo>
                <a:cubicBezTo>
                  <a:pt x="16112" y="2670"/>
                  <a:pt x="16779" y="2036"/>
                  <a:pt x="16779" y="1235"/>
                </a:cubicBezTo>
                <a:cubicBezTo>
                  <a:pt x="16779" y="2036"/>
                  <a:pt x="17413" y="2670"/>
                  <a:pt x="18213" y="2670"/>
                </a:cubicBezTo>
                <a:cubicBezTo>
                  <a:pt x="18980" y="2670"/>
                  <a:pt x="19647" y="2036"/>
                  <a:pt x="19647" y="1235"/>
                </a:cubicBezTo>
                <a:cubicBezTo>
                  <a:pt x="19647" y="2036"/>
                  <a:pt x="20281" y="2670"/>
                  <a:pt x="21082" y="2670"/>
                </a:cubicBezTo>
                <a:cubicBezTo>
                  <a:pt x="21882" y="2670"/>
                  <a:pt x="22516" y="2036"/>
                  <a:pt x="22516" y="1235"/>
                </a:cubicBezTo>
                <a:cubicBezTo>
                  <a:pt x="22516" y="2036"/>
                  <a:pt x="23150" y="2670"/>
                  <a:pt x="23951" y="2670"/>
                </a:cubicBezTo>
                <a:cubicBezTo>
                  <a:pt x="24751" y="2670"/>
                  <a:pt x="25385" y="2036"/>
                  <a:pt x="25385" y="1235"/>
                </a:cubicBezTo>
                <a:cubicBezTo>
                  <a:pt x="25385" y="2036"/>
                  <a:pt x="26052" y="2670"/>
                  <a:pt x="26819" y="2670"/>
                </a:cubicBezTo>
                <a:cubicBezTo>
                  <a:pt x="27620" y="2670"/>
                  <a:pt x="28254" y="2036"/>
                  <a:pt x="28254" y="1235"/>
                </a:cubicBezTo>
                <a:cubicBezTo>
                  <a:pt x="28254" y="2036"/>
                  <a:pt x="28921" y="2670"/>
                  <a:pt x="29721" y="2670"/>
                </a:cubicBezTo>
                <a:cubicBezTo>
                  <a:pt x="30489" y="2670"/>
                  <a:pt x="31156" y="2036"/>
                  <a:pt x="31156" y="1235"/>
                </a:cubicBezTo>
                <a:cubicBezTo>
                  <a:pt x="31156" y="2036"/>
                  <a:pt x="31789" y="2670"/>
                  <a:pt x="32590" y="2670"/>
                </a:cubicBezTo>
                <a:cubicBezTo>
                  <a:pt x="33391" y="2670"/>
                  <a:pt x="34024" y="2036"/>
                  <a:pt x="34024" y="1235"/>
                </a:cubicBezTo>
                <a:cubicBezTo>
                  <a:pt x="34024" y="2036"/>
                  <a:pt x="34658" y="2670"/>
                  <a:pt x="35459" y="2670"/>
                </a:cubicBezTo>
                <a:cubicBezTo>
                  <a:pt x="35792" y="2670"/>
                  <a:pt x="36093" y="2536"/>
                  <a:pt x="36359" y="2369"/>
                </a:cubicBezTo>
                <a:lnTo>
                  <a:pt x="36359" y="1"/>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 name="Google Shape;77;p15"/>
          <p:cNvSpPr/>
          <p:nvPr/>
        </p:nvSpPr>
        <p:spPr>
          <a:xfrm>
            <a:off x="9266959" y="3124058"/>
            <a:ext cx="597533" cy="123965"/>
          </a:xfrm>
          <a:custGeom>
            <a:avLst/>
            <a:gdLst/>
            <a:ahLst/>
            <a:cxnLst/>
            <a:rect l="l" t="t" r="r" b="b"/>
            <a:pathLst>
              <a:path w="8040" h="1668" extrusionOk="0">
                <a:moveTo>
                  <a:pt x="0" y="0"/>
                </a:moveTo>
                <a:lnTo>
                  <a:pt x="0" y="1668"/>
                </a:lnTo>
                <a:lnTo>
                  <a:pt x="8039" y="1668"/>
                </a:lnTo>
                <a:lnTo>
                  <a:pt x="8039"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 name="Google Shape;78;p15"/>
          <p:cNvSpPr/>
          <p:nvPr/>
        </p:nvSpPr>
        <p:spPr>
          <a:xfrm>
            <a:off x="9304120" y="3168651"/>
            <a:ext cx="153768" cy="27349"/>
          </a:xfrm>
          <a:custGeom>
            <a:avLst/>
            <a:gdLst/>
            <a:ahLst/>
            <a:cxnLst/>
            <a:rect l="l" t="t" r="r" b="b"/>
            <a:pathLst>
              <a:path w="2069" h="368" extrusionOk="0">
                <a:moveTo>
                  <a:pt x="201" y="0"/>
                </a:moveTo>
                <a:cubicBezTo>
                  <a:pt x="101" y="0"/>
                  <a:pt x="1" y="67"/>
                  <a:pt x="1" y="201"/>
                </a:cubicBezTo>
                <a:cubicBezTo>
                  <a:pt x="1" y="301"/>
                  <a:pt x="101" y="367"/>
                  <a:pt x="201" y="367"/>
                </a:cubicBezTo>
                <a:lnTo>
                  <a:pt x="1869" y="367"/>
                </a:lnTo>
                <a:cubicBezTo>
                  <a:pt x="1969" y="367"/>
                  <a:pt x="2069" y="301"/>
                  <a:pt x="2069" y="201"/>
                </a:cubicBezTo>
                <a:cubicBezTo>
                  <a:pt x="2069" y="67"/>
                  <a:pt x="1969" y="0"/>
                  <a:pt x="1869"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 name="Google Shape;79;p15"/>
          <p:cNvSpPr/>
          <p:nvPr/>
        </p:nvSpPr>
        <p:spPr>
          <a:xfrm>
            <a:off x="7489371" y="2100111"/>
            <a:ext cx="2697296" cy="223183"/>
          </a:xfrm>
          <a:custGeom>
            <a:avLst/>
            <a:gdLst/>
            <a:ahLst/>
            <a:cxnLst/>
            <a:rect l="l" t="t" r="r" b="b"/>
            <a:pathLst>
              <a:path w="36293" h="3003" extrusionOk="0">
                <a:moveTo>
                  <a:pt x="0" y="1"/>
                </a:moveTo>
                <a:lnTo>
                  <a:pt x="0" y="3003"/>
                </a:lnTo>
                <a:lnTo>
                  <a:pt x="36293" y="3003"/>
                </a:lnTo>
                <a:lnTo>
                  <a:pt x="36293"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 name="Google Shape;80;p15"/>
          <p:cNvSpPr/>
          <p:nvPr/>
        </p:nvSpPr>
        <p:spPr>
          <a:xfrm>
            <a:off x="7414974" y="2005870"/>
            <a:ext cx="2846084" cy="262869"/>
          </a:xfrm>
          <a:custGeom>
            <a:avLst/>
            <a:gdLst/>
            <a:ahLst/>
            <a:cxnLst/>
            <a:rect l="l" t="t" r="r" b="b"/>
            <a:pathLst>
              <a:path w="38295" h="3537" extrusionOk="0">
                <a:moveTo>
                  <a:pt x="0" y="1"/>
                </a:moveTo>
                <a:lnTo>
                  <a:pt x="0" y="3537"/>
                </a:lnTo>
                <a:lnTo>
                  <a:pt x="38294" y="3537"/>
                </a:lnTo>
                <a:lnTo>
                  <a:pt x="38294"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 name="Google Shape;81;p15"/>
          <p:cNvSpPr/>
          <p:nvPr/>
        </p:nvSpPr>
        <p:spPr>
          <a:xfrm>
            <a:off x="8069465" y="1656329"/>
            <a:ext cx="1542065" cy="480999"/>
          </a:xfrm>
          <a:custGeom>
            <a:avLst/>
            <a:gdLst/>
            <a:ahLst/>
            <a:cxnLst/>
            <a:rect l="l" t="t" r="r" b="b"/>
            <a:pathLst>
              <a:path w="20749" h="6472" extrusionOk="0">
                <a:moveTo>
                  <a:pt x="1" y="1"/>
                </a:moveTo>
                <a:lnTo>
                  <a:pt x="1" y="6472"/>
                </a:lnTo>
                <a:lnTo>
                  <a:pt x="20749" y="6472"/>
                </a:lnTo>
                <a:lnTo>
                  <a:pt x="20749"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 name="Google Shape;82;p15"/>
          <p:cNvSpPr/>
          <p:nvPr/>
        </p:nvSpPr>
        <p:spPr>
          <a:xfrm>
            <a:off x="8049629" y="1641465"/>
            <a:ext cx="1574247" cy="510801"/>
          </a:xfrm>
          <a:custGeom>
            <a:avLst/>
            <a:gdLst/>
            <a:ahLst/>
            <a:cxnLst/>
            <a:rect l="l" t="t" r="r" b="b"/>
            <a:pathLst>
              <a:path w="21182" h="6873" extrusionOk="0">
                <a:moveTo>
                  <a:pt x="20782" y="401"/>
                </a:moveTo>
                <a:lnTo>
                  <a:pt x="20782" y="6472"/>
                </a:lnTo>
                <a:lnTo>
                  <a:pt x="434" y="6472"/>
                </a:lnTo>
                <a:lnTo>
                  <a:pt x="434" y="401"/>
                </a:lnTo>
                <a:close/>
                <a:moveTo>
                  <a:pt x="0" y="0"/>
                </a:moveTo>
                <a:lnTo>
                  <a:pt x="0" y="6872"/>
                </a:lnTo>
                <a:lnTo>
                  <a:pt x="21182" y="6872"/>
                </a:lnTo>
                <a:lnTo>
                  <a:pt x="21182"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 name="Google Shape;83;p15"/>
          <p:cNvSpPr/>
          <p:nvPr/>
        </p:nvSpPr>
        <p:spPr>
          <a:xfrm>
            <a:off x="7238976" y="2360464"/>
            <a:ext cx="3198064" cy="347149"/>
          </a:xfrm>
          <a:custGeom>
            <a:avLst/>
            <a:gdLst/>
            <a:ahLst/>
            <a:cxnLst/>
            <a:rect l="l" t="t" r="r" b="b"/>
            <a:pathLst>
              <a:path w="43031" h="4671" extrusionOk="0">
                <a:moveTo>
                  <a:pt x="6104" y="0"/>
                </a:moveTo>
                <a:lnTo>
                  <a:pt x="0" y="4670"/>
                </a:lnTo>
                <a:lnTo>
                  <a:pt x="43031" y="4670"/>
                </a:lnTo>
                <a:lnTo>
                  <a:pt x="3692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 name="Google Shape;84;p15"/>
          <p:cNvSpPr/>
          <p:nvPr/>
        </p:nvSpPr>
        <p:spPr>
          <a:xfrm>
            <a:off x="9829736" y="2360464"/>
            <a:ext cx="607417" cy="347149"/>
          </a:xfrm>
          <a:custGeom>
            <a:avLst/>
            <a:gdLst/>
            <a:ahLst/>
            <a:cxnLst/>
            <a:rect l="l" t="t" r="r" b="b"/>
            <a:pathLst>
              <a:path w="8173" h="4671" extrusionOk="0">
                <a:moveTo>
                  <a:pt x="0" y="0"/>
                </a:moveTo>
                <a:lnTo>
                  <a:pt x="5304" y="4670"/>
                </a:lnTo>
                <a:lnTo>
                  <a:pt x="8173" y="4670"/>
                </a:lnTo>
                <a:lnTo>
                  <a:pt x="2068"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 name="Google Shape;85;p15"/>
          <p:cNvSpPr/>
          <p:nvPr/>
        </p:nvSpPr>
        <p:spPr>
          <a:xfrm>
            <a:off x="9524787" y="2360464"/>
            <a:ext cx="485979" cy="347149"/>
          </a:xfrm>
          <a:custGeom>
            <a:avLst/>
            <a:gdLst/>
            <a:ahLst/>
            <a:cxnLst/>
            <a:rect l="l" t="t" r="r" b="b"/>
            <a:pathLst>
              <a:path w="6539" h="4671" extrusionOk="0">
                <a:moveTo>
                  <a:pt x="0" y="0"/>
                </a:moveTo>
                <a:lnTo>
                  <a:pt x="3670" y="4670"/>
                </a:lnTo>
                <a:lnTo>
                  <a:pt x="6538" y="4670"/>
                </a:lnTo>
                <a:lnTo>
                  <a:pt x="2035"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 name="Google Shape;86;p15"/>
          <p:cNvSpPr/>
          <p:nvPr/>
        </p:nvSpPr>
        <p:spPr>
          <a:xfrm>
            <a:off x="9219840" y="2360464"/>
            <a:ext cx="364465" cy="347149"/>
          </a:xfrm>
          <a:custGeom>
            <a:avLst/>
            <a:gdLst/>
            <a:ahLst/>
            <a:cxnLst/>
            <a:rect l="l" t="t" r="r" b="b"/>
            <a:pathLst>
              <a:path w="4904" h="4671" extrusionOk="0">
                <a:moveTo>
                  <a:pt x="0" y="0"/>
                </a:moveTo>
                <a:lnTo>
                  <a:pt x="2035" y="4670"/>
                </a:lnTo>
                <a:lnTo>
                  <a:pt x="4904" y="4670"/>
                </a:lnTo>
                <a:lnTo>
                  <a:pt x="2035"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 name="Google Shape;87;p15"/>
          <p:cNvSpPr/>
          <p:nvPr/>
        </p:nvSpPr>
        <p:spPr>
          <a:xfrm>
            <a:off x="8914891" y="2360464"/>
            <a:ext cx="243027" cy="347149"/>
          </a:xfrm>
          <a:custGeom>
            <a:avLst/>
            <a:gdLst/>
            <a:ahLst/>
            <a:cxnLst/>
            <a:rect l="l" t="t" r="r" b="b"/>
            <a:pathLst>
              <a:path w="3270" h="4671" extrusionOk="0">
                <a:moveTo>
                  <a:pt x="0" y="0"/>
                </a:moveTo>
                <a:lnTo>
                  <a:pt x="401" y="4670"/>
                </a:lnTo>
                <a:lnTo>
                  <a:pt x="3269" y="4670"/>
                </a:lnTo>
                <a:lnTo>
                  <a:pt x="2035"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 name="Google Shape;88;p15"/>
          <p:cNvSpPr/>
          <p:nvPr/>
        </p:nvSpPr>
        <p:spPr>
          <a:xfrm>
            <a:off x="8518227" y="2360464"/>
            <a:ext cx="243027" cy="347149"/>
          </a:xfrm>
          <a:custGeom>
            <a:avLst/>
            <a:gdLst/>
            <a:ahLst/>
            <a:cxnLst/>
            <a:rect l="l" t="t" r="r" b="b"/>
            <a:pathLst>
              <a:path w="3270" h="4671" extrusionOk="0">
                <a:moveTo>
                  <a:pt x="1235" y="0"/>
                </a:moveTo>
                <a:lnTo>
                  <a:pt x="0" y="4670"/>
                </a:lnTo>
                <a:lnTo>
                  <a:pt x="2869" y="4670"/>
                </a:lnTo>
                <a:lnTo>
                  <a:pt x="3269"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 name="Google Shape;89;p15"/>
          <p:cNvSpPr/>
          <p:nvPr/>
        </p:nvSpPr>
        <p:spPr>
          <a:xfrm>
            <a:off x="8091761" y="2360464"/>
            <a:ext cx="364540" cy="347149"/>
          </a:xfrm>
          <a:custGeom>
            <a:avLst/>
            <a:gdLst/>
            <a:ahLst/>
            <a:cxnLst/>
            <a:rect l="l" t="t" r="r" b="b"/>
            <a:pathLst>
              <a:path w="4905" h="4671" extrusionOk="0">
                <a:moveTo>
                  <a:pt x="2870" y="0"/>
                </a:moveTo>
                <a:lnTo>
                  <a:pt x="1" y="4670"/>
                </a:lnTo>
                <a:lnTo>
                  <a:pt x="2870" y="4670"/>
                </a:lnTo>
                <a:lnTo>
                  <a:pt x="4904"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 name="Google Shape;90;p15"/>
          <p:cNvSpPr/>
          <p:nvPr/>
        </p:nvSpPr>
        <p:spPr>
          <a:xfrm>
            <a:off x="7665368" y="2360464"/>
            <a:ext cx="485979" cy="347149"/>
          </a:xfrm>
          <a:custGeom>
            <a:avLst/>
            <a:gdLst/>
            <a:ahLst/>
            <a:cxnLst/>
            <a:rect l="l" t="t" r="r" b="b"/>
            <a:pathLst>
              <a:path w="6539" h="4671" extrusionOk="0">
                <a:moveTo>
                  <a:pt x="4470" y="0"/>
                </a:moveTo>
                <a:lnTo>
                  <a:pt x="0" y="4670"/>
                </a:lnTo>
                <a:lnTo>
                  <a:pt x="2869" y="4670"/>
                </a:lnTo>
                <a:lnTo>
                  <a:pt x="6538"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 name="Google Shape;91;p15"/>
          <p:cNvSpPr/>
          <p:nvPr/>
        </p:nvSpPr>
        <p:spPr>
          <a:xfrm>
            <a:off x="7238977" y="2360464"/>
            <a:ext cx="607417" cy="347149"/>
          </a:xfrm>
          <a:custGeom>
            <a:avLst/>
            <a:gdLst/>
            <a:ahLst/>
            <a:cxnLst/>
            <a:rect l="l" t="t" r="r" b="b"/>
            <a:pathLst>
              <a:path w="8173" h="4671" extrusionOk="0">
                <a:moveTo>
                  <a:pt x="6104" y="0"/>
                </a:moveTo>
                <a:lnTo>
                  <a:pt x="0" y="4670"/>
                </a:lnTo>
                <a:lnTo>
                  <a:pt x="2869" y="4670"/>
                </a:lnTo>
                <a:lnTo>
                  <a:pt x="8173"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 name="Google Shape;92;p15"/>
          <p:cNvSpPr/>
          <p:nvPr/>
        </p:nvSpPr>
        <p:spPr>
          <a:xfrm>
            <a:off x="7236450" y="2707553"/>
            <a:ext cx="215751" cy="195908"/>
          </a:xfrm>
          <a:custGeom>
            <a:avLst/>
            <a:gdLst/>
            <a:ahLst/>
            <a:cxnLst/>
            <a:rect l="l" t="t" r="r" b="b"/>
            <a:pathLst>
              <a:path w="2903" h="2636" extrusionOk="0">
                <a:moveTo>
                  <a:pt x="1" y="0"/>
                </a:moveTo>
                <a:lnTo>
                  <a:pt x="1" y="1201"/>
                </a:lnTo>
                <a:cubicBezTo>
                  <a:pt x="1" y="2001"/>
                  <a:pt x="668" y="2635"/>
                  <a:pt x="1468" y="2635"/>
                </a:cubicBezTo>
                <a:cubicBezTo>
                  <a:pt x="2236" y="2635"/>
                  <a:pt x="2903" y="2001"/>
                  <a:pt x="2903" y="1201"/>
                </a:cubicBezTo>
                <a:lnTo>
                  <a:pt x="2903"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 name="Google Shape;93;p15"/>
          <p:cNvSpPr/>
          <p:nvPr/>
        </p:nvSpPr>
        <p:spPr>
          <a:xfrm>
            <a:off x="7452135" y="2707553"/>
            <a:ext cx="213299" cy="195908"/>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 name="Google Shape;94;p15"/>
          <p:cNvSpPr/>
          <p:nvPr/>
        </p:nvSpPr>
        <p:spPr>
          <a:xfrm>
            <a:off x="7665368" y="2707553"/>
            <a:ext cx="213299" cy="195908"/>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5" name="Google Shape;95;p15"/>
          <p:cNvSpPr/>
          <p:nvPr/>
        </p:nvSpPr>
        <p:spPr>
          <a:xfrm>
            <a:off x="7878601" y="2707553"/>
            <a:ext cx="213224" cy="195908"/>
          </a:xfrm>
          <a:custGeom>
            <a:avLst/>
            <a:gdLst/>
            <a:ahLst/>
            <a:cxnLst/>
            <a:rect l="l" t="t" r="r" b="b"/>
            <a:pathLst>
              <a:path w="2869"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 name="Google Shape;96;p15"/>
          <p:cNvSpPr/>
          <p:nvPr/>
        </p:nvSpPr>
        <p:spPr>
          <a:xfrm>
            <a:off x="8091760" y="2707553"/>
            <a:ext cx="213299" cy="195908"/>
          </a:xfrm>
          <a:custGeom>
            <a:avLst/>
            <a:gdLst/>
            <a:ahLst/>
            <a:cxnLst/>
            <a:rect l="l" t="t" r="r" b="b"/>
            <a:pathLst>
              <a:path w="2870" h="2636" extrusionOk="0">
                <a:moveTo>
                  <a:pt x="1" y="0"/>
                </a:moveTo>
                <a:lnTo>
                  <a:pt x="1" y="1201"/>
                </a:lnTo>
                <a:cubicBezTo>
                  <a:pt x="1" y="2001"/>
                  <a:pt x="668" y="2635"/>
                  <a:pt x="1435" y="2635"/>
                </a:cubicBezTo>
                <a:cubicBezTo>
                  <a:pt x="2236" y="2635"/>
                  <a:pt x="2870" y="2001"/>
                  <a:pt x="2870" y="1201"/>
                </a:cubicBezTo>
                <a:lnTo>
                  <a:pt x="2870"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 name="Google Shape;97;p15"/>
          <p:cNvSpPr/>
          <p:nvPr/>
        </p:nvSpPr>
        <p:spPr>
          <a:xfrm>
            <a:off x="8304994" y="2707553"/>
            <a:ext cx="215751" cy="195908"/>
          </a:xfrm>
          <a:custGeom>
            <a:avLst/>
            <a:gdLst/>
            <a:ahLst/>
            <a:cxnLst/>
            <a:rect l="l" t="t" r="r" b="b"/>
            <a:pathLst>
              <a:path w="2903" h="2636" extrusionOk="0">
                <a:moveTo>
                  <a:pt x="1" y="0"/>
                </a:moveTo>
                <a:lnTo>
                  <a:pt x="1" y="1201"/>
                </a:lnTo>
                <a:cubicBezTo>
                  <a:pt x="1" y="2001"/>
                  <a:pt x="668" y="2635"/>
                  <a:pt x="1435" y="2635"/>
                </a:cubicBezTo>
                <a:cubicBezTo>
                  <a:pt x="2236" y="2635"/>
                  <a:pt x="2903" y="2001"/>
                  <a:pt x="2903" y="1201"/>
                </a:cubicBezTo>
                <a:lnTo>
                  <a:pt x="2869" y="1201"/>
                </a:ln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 name="Google Shape;98;p15"/>
          <p:cNvSpPr/>
          <p:nvPr/>
        </p:nvSpPr>
        <p:spPr>
          <a:xfrm>
            <a:off x="8518227" y="2707553"/>
            <a:ext cx="215751" cy="195908"/>
          </a:xfrm>
          <a:custGeom>
            <a:avLst/>
            <a:gdLst/>
            <a:ahLst/>
            <a:cxnLst/>
            <a:rect l="l" t="t" r="r" b="b"/>
            <a:pathLst>
              <a:path w="2903" h="2636" extrusionOk="0">
                <a:moveTo>
                  <a:pt x="0" y="0"/>
                </a:moveTo>
                <a:lnTo>
                  <a:pt x="0" y="1201"/>
                </a:lnTo>
                <a:cubicBezTo>
                  <a:pt x="0" y="2001"/>
                  <a:pt x="667" y="2635"/>
                  <a:pt x="1468" y="2635"/>
                </a:cubicBezTo>
                <a:cubicBezTo>
                  <a:pt x="2235" y="2635"/>
                  <a:pt x="2902" y="2001"/>
                  <a:pt x="2902" y="1201"/>
                </a:cubicBezTo>
                <a:lnTo>
                  <a:pt x="2902"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 name="Google Shape;99;p15"/>
          <p:cNvSpPr/>
          <p:nvPr/>
        </p:nvSpPr>
        <p:spPr>
          <a:xfrm>
            <a:off x="8733913" y="2707553"/>
            <a:ext cx="213299" cy="195908"/>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 name="Google Shape;100;p15"/>
          <p:cNvSpPr/>
          <p:nvPr/>
        </p:nvSpPr>
        <p:spPr>
          <a:xfrm>
            <a:off x="8947147" y="2707553"/>
            <a:ext cx="213224" cy="195908"/>
          </a:xfrm>
          <a:custGeom>
            <a:avLst/>
            <a:gdLst/>
            <a:ahLst/>
            <a:cxnLst/>
            <a:rect l="l" t="t" r="r" b="b"/>
            <a:pathLst>
              <a:path w="2869" h="2636" extrusionOk="0">
                <a:moveTo>
                  <a:pt x="0" y="0"/>
                </a:moveTo>
                <a:lnTo>
                  <a:pt x="0" y="1201"/>
                </a:lnTo>
                <a:cubicBezTo>
                  <a:pt x="0" y="2001"/>
                  <a:pt x="634" y="2635"/>
                  <a:pt x="1434" y="2635"/>
                </a:cubicBezTo>
                <a:cubicBezTo>
                  <a:pt x="2235"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 name="Google Shape;101;p15"/>
          <p:cNvSpPr/>
          <p:nvPr/>
        </p:nvSpPr>
        <p:spPr>
          <a:xfrm>
            <a:off x="9160305" y="2707553"/>
            <a:ext cx="213299" cy="195908"/>
          </a:xfrm>
          <a:custGeom>
            <a:avLst/>
            <a:gdLst/>
            <a:ahLst/>
            <a:cxnLst/>
            <a:rect l="l" t="t" r="r" b="b"/>
            <a:pathLst>
              <a:path w="2870" h="2636" extrusionOk="0">
                <a:moveTo>
                  <a:pt x="1" y="0"/>
                </a:moveTo>
                <a:lnTo>
                  <a:pt x="1" y="1201"/>
                </a:lnTo>
                <a:cubicBezTo>
                  <a:pt x="1" y="2001"/>
                  <a:pt x="635" y="2635"/>
                  <a:pt x="1435" y="2635"/>
                </a:cubicBezTo>
                <a:cubicBezTo>
                  <a:pt x="2236" y="2635"/>
                  <a:pt x="2870" y="2001"/>
                  <a:pt x="2870" y="1201"/>
                </a:cubicBezTo>
                <a:lnTo>
                  <a:pt x="2870"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 name="Google Shape;102;p15"/>
          <p:cNvSpPr/>
          <p:nvPr/>
        </p:nvSpPr>
        <p:spPr>
          <a:xfrm>
            <a:off x="9373539" y="2707553"/>
            <a:ext cx="213299" cy="195908"/>
          </a:xfrm>
          <a:custGeom>
            <a:avLst/>
            <a:gdLst/>
            <a:ahLst/>
            <a:cxnLst/>
            <a:rect l="l" t="t" r="r" b="b"/>
            <a:pathLst>
              <a:path w="2870" h="2636" extrusionOk="0">
                <a:moveTo>
                  <a:pt x="1" y="0"/>
                </a:moveTo>
                <a:lnTo>
                  <a:pt x="1" y="1201"/>
                </a:lnTo>
                <a:cubicBezTo>
                  <a:pt x="1"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 name="Google Shape;103;p15"/>
          <p:cNvSpPr/>
          <p:nvPr/>
        </p:nvSpPr>
        <p:spPr>
          <a:xfrm>
            <a:off x="9586773" y="2707553"/>
            <a:ext cx="215751" cy="195908"/>
          </a:xfrm>
          <a:custGeom>
            <a:avLst/>
            <a:gdLst/>
            <a:ahLst/>
            <a:cxnLst/>
            <a:rect l="l" t="t" r="r" b="b"/>
            <a:pathLst>
              <a:path w="2903" h="2636" extrusionOk="0">
                <a:moveTo>
                  <a:pt x="0" y="0"/>
                </a:moveTo>
                <a:lnTo>
                  <a:pt x="0" y="1201"/>
                </a:lnTo>
                <a:cubicBezTo>
                  <a:pt x="0" y="2001"/>
                  <a:pt x="667" y="2635"/>
                  <a:pt x="1435" y="2635"/>
                </a:cubicBezTo>
                <a:cubicBezTo>
                  <a:pt x="2235" y="2635"/>
                  <a:pt x="2902" y="2001"/>
                  <a:pt x="2902" y="1201"/>
                </a:cubicBezTo>
                <a:lnTo>
                  <a:pt x="2869" y="1201"/>
                </a:ln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 name="Google Shape;104;p15"/>
          <p:cNvSpPr/>
          <p:nvPr/>
        </p:nvSpPr>
        <p:spPr>
          <a:xfrm>
            <a:off x="9799932" y="2707553"/>
            <a:ext cx="215825" cy="195908"/>
          </a:xfrm>
          <a:custGeom>
            <a:avLst/>
            <a:gdLst/>
            <a:ahLst/>
            <a:cxnLst/>
            <a:rect l="l" t="t" r="r" b="b"/>
            <a:pathLst>
              <a:path w="2904" h="2636" extrusionOk="0">
                <a:moveTo>
                  <a:pt x="1" y="0"/>
                </a:moveTo>
                <a:lnTo>
                  <a:pt x="1" y="1201"/>
                </a:lnTo>
                <a:cubicBezTo>
                  <a:pt x="1" y="2001"/>
                  <a:pt x="668" y="2635"/>
                  <a:pt x="1469" y="2635"/>
                </a:cubicBezTo>
                <a:cubicBezTo>
                  <a:pt x="2236" y="2635"/>
                  <a:pt x="2903" y="2001"/>
                  <a:pt x="2903" y="1201"/>
                </a:cubicBezTo>
                <a:lnTo>
                  <a:pt x="2903"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 name="Google Shape;105;p15"/>
          <p:cNvSpPr/>
          <p:nvPr/>
        </p:nvSpPr>
        <p:spPr>
          <a:xfrm>
            <a:off x="10015691" y="2707553"/>
            <a:ext cx="213224" cy="195908"/>
          </a:xfrm>
          <a:custGeom>
            <a:avLst/>
            <a:gdLst/>
            <a:ahLst/>
            <a:cxnLst/>
            <a:rect l="l" t="t" r="r" b="b"/>
            <a:pathLst>
              <a:path w="2869" h="2636" extrusionOk="0">
                <a:moveTo>
                  <a:pt x="0" y="0"/>
                </a:moveTo>
                <a:lnTo>
                  <a:pt x="0" y="1201"/>
                </a:lnTo>
                <a:cubicBezTo>
                  <a:pt x="0" y="2001"/>
                  <a:pt x="634" y="2635"/>
                  <a:pt x="1434" y="2635"/>
                </a:cubicBezTo>
                <a:cubicBezTo>
                  <a:pt x="2202"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6" name="Google Shape;106;p15"/>
          <p:cNvSpPr/>
          <p:nvPr/>
        </p:nvSpPr>
        <p:spPr>
          <a:xfrm>
            <a:off x="10228851" y="2707553"/>
            <a:ext cx="213299" cy="195908"/>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7" name="Google Shape;107;p15"/>
          <p:cNvSpPr/>
          <p:nvPr/>
        </p:nvSpPr>
        <p:spPr>
          <a:xfrm>
            <a:off x="10590805" y="3664459"/>
            <a:ext cx="327380" cy="327380"/>
          </a:xfrm>
          <a:custGeom>
            <a:avLst/>
            <a:gdLst/>
            <a:ahLst/>
            <a:cxnLst/>
            <a:rect l="l" t="t" r="r" b="b"/>
            <a:pathLst>
              <a:path w="4405" h="4405" extrusionOk="0">
                <a:moveTo>
                  <a:pt x="1" y="1"/>
                </a:moveTo>
                <a:lnTo>
                  <a:pt x="1902" y="4237"/>
                </a:lnTo>
                <a:lnTo>
                  <a:pt x="2770" y="3370"/>
                </a:lnTo>
                <a:lnTo>
                  <a:pt x="3770" y="4404"/>
                </a:lnTo>
                <a:lnTo>
                  <a:pt x="4404" y="3804"/>
                </a:lnTo>
                <a:lnTo>
                  <a:pt x="3370" y="2770"/>
                </a:lnTo>
                <a:lnTo>
                  <a:pt x="4237" y="1902"/>
                </a:lnTo>
                <a:lnTo>
                  <a:pt x="1"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8" name="Google Shape;108;p15"/>
          <p:cNvSpPr txBox="1">
            <a:spLocks noGrp="1"/>
          </p:cNvSpPr>
          <p:nvPr>
            <p:ph type="ctrTitle"/>
          </p:nvPr>
        </p:nvSpPr>
        <p:spPr>
          <a:xfrm>
            <a:off x="8049552" y="1656412"/>
            <a:ext cx="1574400" cy="480800"/>
          </a:xfrm>
          <a:prstGeom prst="rect">
            <a:avLst/>
          </a:prstGeom>
          <a:noFill/>
        </p:spPr>
        <p:txBody>
          <a:bodyPr spcFirstLastPara="1" wrap="square" lIns="121900" tIns="121900" rIns="121900" bIns="121900" anchor="ctr" anchorCtr="0">
            <a:noAutofit/>
          </a:bodyPr>
          <a:lstStyle/>
          <a:p>
            <a:r>
              <a:rPr lang="en" sz="3333">
                <a:solidFill>
                  <a:schemeClr val="accent2"/>
                </a:solidFill>
              </a:rPr>
              <a:t>SHOP</a:t>
            </a:r>
            <a:endParaRPr sz="3333">
              <a:solidFill>
                <a:schemeClr val="accent2"/>
              </a:solidFill>
            </a:endParaRPr>
          </a:p>
        </p:txBody>
      </p:sp>
      <p:sp>
        <p:nvSpPr>
          <p:cNvPr id="56" name="Google Shape;1541;p18">
            <a:extLst>
              <a:ext uri="{FF2B5EF4-FFF2-40B4-BE49-F238E27FC236}">
                <a16:creationId xmlns:a16="http://schemas.microsoft.com/office/drawing/2014/main" id="{34C847C3-1325-E24E-B6D7-2C51A98E145D}"/>
              </a:ext>
            </a:extLst>
          </p:cNvPr>
          <p:cNvSpPr txBox="1"/>
          <p:nvPr/>
        </p:nvSpPr>
        <p:spPr>
          <a:xfrm>
            <a:off x="0" y="751551"/>
            <a:ext cx="4729200" cy="852572"/>
          </a:xfrm>
          <a:prstGeom prst="rect">
            <a:avLst/>
          </a:prstGeom>
          <a:noFill/>
          <a:ln>
            <a:noFill/>
          </a:ln>
        </p:spPr>
        <p:txBody>
          <a:bodyPr spcFirstLastPara="1" wrap="square" lIns="121900" tIns="121900" rIns="121900" bIns="121900" anchor="ctr" anchorCtr="0">
            <a:noAutofit/>
          </a:bodyPr>
          <a:lstStyle/>
          <a:p>
            <a:pPr algn="ctr"/>
            <a:r>
              <a:rPr lang="en" sz="3733" b="1">
                <a:latin typeface="Fira Sans Medium"/>
                <a:ea typeface="Fira Sans Medium"/>
                <a:cs typeface="Fira Sans Medium"/>
                <a:sym typeface="Fira Sans Medium"/>
              </a:rPr>
              <a:t>Mục tiêu dự án</a:t>
            </a:r>
            <a:endParaRPr sz="3733" b="1">
              <a:latin typeface="Fira Sans Medium"/>
              <a:ea typeface="Fira Sans Medium"/>
              <a:cs typeface="Fira Sans Medium"/>
              <a:sym typeface="Fira Sans Medium"/>
            </a:endParaRPr>
          </a:p>
        </p:txBody>
      </p:sp>
      <p:sp>
        <p:nvSpPr>
          <p:cNvPr id="109" name="Google Shape;248;p28">
            <a:extLst>
              <a:ext uri="{FF2B5EF4-FFF2-40B4-BE49-F238E27FC236}">
                <a16:creationId xmlns:a16="http://schemas.microsoft.com/office/drawing/2014/main" id="{18485159-8DB0-0048-AA9C-0899026347F9}"/>
              </a:ext>
            </a:extLst>
          </p:cNvPr>
          <p:cNvSpPr txBox="1"/>
          <p:nvPr/>
        </p:nvSpPr>
        <p:spPr>
          <a:xfrm>
            <a:off x="691364" y="1806684"/>
            <a:ext cx="4972313" cy="900869"/>
          </a:xfrm>
          <a:prstGeom prst="rect">
            <a:avLst/>
          </a:prstGeom>
          <a:noFill/>
          <a:ln>
            <a:noFill/>
          </a:ln>
        </p:spPr>
        <p:txBody>
          <a:bodyPr spcFirstLastPara="1" wrap="square" lIns="121900" tIns="121900" rIns="121900" bIns="121900" anchor="t" anchorCtr="0">
            <a:noAutofit/>
          </a:bodyPr>
          <a:lstStyle/>
          <a:p>
            <a:pPr marL="342900" indent="-342900" algn="just">
              <a:buFont typeface="Arial" panose="020B0604020202020204" pitchFamily="34" charset="0"/>
              <a:buChar char="•"/>
            </a:pPr>
            <a:r>
              <a:rPr lang="vi-VN" sz="2100"/>
              <a:t>̛Hiểu sâu hơn về hoạt động, đặc điểm kinh doanh bán lẻ. </a:t>
            </a:r>
          </a:p>
        </p:txBody>
      </p:sp>
      <p:sp>
        <p:nvSpPr>
          <p:cNvPr id="110" name="Google Shape;251;p28">
            <a:extLst>
              <a:ext uri="{FF2B5EF4-FFF2-40B4-BE49-F238E27FC236}">
                <a16:creationId xmlns:a16="http://schemas.microsoft.com/office/drawing/2014/main" id="{53DE6E6F-1D0E-BB41-AEEE-B8CA85E03936}"/>
              </a:ext>
            </a:extLst>
          </p:cNvPr>
          <p:cNvSpPr txBox="1"/>
          <p:nvPr/>
        </p:nvSpPr>
        <p:spPr>
          <a:xfrm>
            <a:off x="691364" y="2970677"/>
            <a:ext cx="4927784" cy="1162519"/>
          </a:xfrm>
          <a:prstGeom prst="rect">
            <a:avLst/>
          </a:prstGeom>
          <a:noFill/>
          <a:ln>
            <a:noFill/>
          </a:ln>
        </p:spPr>
        <p:txBody>
          <a:bodyPr spcFirstLastPara="1" wrap="square" lIns="121900" tIns="121900" rIns="121900" bIns="121900" anchor="t" anchorCtr="0">
            <a:noAutofit/>
          </a:bodyPr>
          <a:lstStyle/>
          <a:p>
            <a:pPr marL="342900" indent="-342900" algn="just">
              <a:buFont typeface="Arial" panose="020B0604020202020204" pitchFamily="34" charset="0"/>
              <a:buChar char="•"/>
            </a:pPr>
            <a:r>
              <a:rPr lang="vi-VN" sz="2100"/>
              <a:t>Quyết định về các chiến dịch tăng doanh thu như tái định giá sản phẩm, thời gian tạo chương trình khuyến mãi. </a:t>
            </a:r>
          </a:p>
        </p:txBody>
      </p:sp>
      <p:sp>
        <p:nvSpPr>
          <p:cNvPr id="111" name="Google Shape;245;p28">
            <a:extLst>
              <a:ext uri="{FF2B5EF4-FFF2-40B4-BE49-F238E27FC236}">
                <a16:creationId xmlns:a16="http://schemas.microsoft.com/office/drawing/2014/main" id="{0483FEDB-4EC5-D94F-AAE1-E7211C42773A}"/>
              </a:ext>
            </a:extLst>
          </p:cNvPr>
          <p:cNvSpPr txBox="1"/>
          <p:nvPr/>
        </p:nvSpPr>
        <p:spPr>
          <a:xfrm>
            <a:off x="646836" y="4674801"/>
            <a:ext cx="4972312" cy="1470119"/>
          </a:xfrm>
          <a:prstGeom prst="rect">
            <a:avLst/>
          </a:prstGeom>
          <a:noFill/>
          <a:ln>
            <a:noFill/>
          </a:ln>
        </p:spPr>
        <p:txBody>
          <a:bodyPr spcFirstLastPara="1" wrap="square" lIns="121900" tIns="121900" rIns="121900" bIns="121900" anchor="t" anchorCtr="0">
            <a:noAutofit/>
          </a:bodyPr>
          <a:lstStyle/>
          <a:p>
            <a:pPr marL="342900" indent="-342900" algn="just">
              <a:buFont typeface="Arial" panose="020B0604020202020204" pitchFamily="34" charset="0"/>
              <a:buChar char="•"/>
            </a:pPr>
            <a:r>
              <a:rPr lang="vi-VN" sz="2100"/>
              <a:t>Biết được các khu vực mà thị trường thương mại điện tử còn hạn chế =&gt; giải pháp nhằm nâng cao doanh số.</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0" grpId="0"/>
      <p:bldP spid="1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F3C36285-D5E6-4088-B120-EFFB2D69F244}"/>
              </a:ext>
            </a:extLst>
          </p:cNvPr>
          <p:cNvPicPr>
            <a:picLocks noChangeAspect="1"/>
          </p:cNvPicPr>
          <p:nvPr/>
        </p:nvPicPr>
        <p:blipFill>
          <a:blip r:embed="rId2"/>
          <a:stretch>
            <a:fillRect/>
          </a:stretch>
        </p:blipFill>
        <p:spPr>
          <a:xfrm>
            <a:off x="0" y="539885"/>
            <a:ext cx="12192000" cy="5778231"/>
          </a:xfrm>
          <a:prstGeom prst="rect">
            <a:avLst/>
          </a:prstGeom>
        </p:spPr>
      </p:pic>
    </p:spTree>
    <p:extLst>
      <p:ext uri="{BB962C8B-B14F-4D97-AF65-F5344CB8AC3E}">
        <p14:creationId xmlns:p14="http://schemas.microsoft.com/office/powerpoint/2010/main" val="2085945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FA544C23-6F8E-4F7C-B45B-62BD37EC9778}"/>
              </a:ext>
            </a:extLst>
          </p:cNvPr>
          <p:cNvPicPr>
            <a:picLocks noChangeAspect="1"/>
          </p:cNvPicPr>
          <p:nvPr/>
        </p:nvPicPr>
        <p:blipFill>
          <a:blip r:embed="rId2"/>
          <a:stretch>
            <a:fillRect/>
          </a:stretch>
        </p:blipFill>
        <p:spPr>
          <a:xfrm>
            <a:off x="0" y="44016"/>
            <a:ext cx="12192000" cy="6769968"/>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7BD530C2-213F-48D5-AEDE-30AD812138CC}"/>
              </a:ext>
            </a:extLst>
          </p:cNvPr>
          <p:cNvPicPr>
            <a:picLocks noChangeAspect="1"/>
          </p:cNvPicPr>
          <p:nvPr/>
        </p:nvPicPr>
        <p:blipFill rotWithShape="1">
          <a:blip r:embed="rId3"/>
          <a:srcRect l="3233" t="23440" r="2608" b="6818"/>
          <a:stretch/>
        </p:blipFill>
        <p:spPr>
          <a:xfrm>
            <a:off x="9664296" y="545911"/>
            <a:ext cx="2527704" cy="909603"/>
          </a:xfrm>
          <a:prstGeom prst="rect">
            <a:avLst/>
          </a:prstGeom>
        </p:spPr>
      </p:pic>
    </p:spTree>
    <p:extLst>
      <p:ext uri="{BB962C8B-B14F-4D97-AF65-F5344CB8AC3E}">
        <p14:creationId xmlns:p14="http://schemas.microsoft.com/office/powerpoint/2010/main" val="3815653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DDB643B1-1F2D-4965-99EE-8EBF535BCFE6}"/>
              </a:ext>
            </a:extLst>
          </p:cNvPr>
          <p:cNvPicPr>
            <a:picLocks noChangeAspect="1"/>
          </p:cNvPicPr>
          <p:nvPr/>
        </p:nvPicPr>
        <p:blipFill>
          <a:blip r:embed="rId2"/>
          <a:stretch>
            <a:fillRect/>
          </a:stretch>
        </p:blipFill>
        <p:spPr>
          <a:xfrm>
            <a:off x="0" y="577127"/>
            <a:ext cx="12192000" cy="5703747"/>
          </a:xfrm>
          <a:prstGeom prst="rect">
            <a:avLst/>
          </a:prstGeom>
        </p:spPr>
      </p:pic>
      <p:sp>
        <p:nvSpPr>
          <p:cNvPr id="4" name="TextBox 3">
            <a:extLst>
              <a:ext uri="{FF2B5EF4-FFF2-40B4-BE49-F238E27FC236}">
                <a16:creationId xmlns:a16="http://schemas.microsoft.com/office/drawing/2014/main" id="{9E8DD5B6-23B4-475E-AE5C-DCF61CC4537A}"/>
              </a:ext>
            </a:extLst>
          </p:cNvPr>
          <p:cNvSpPr txBox="1"/>
          <p:nvPr/>
        </p:nvSpPr>
        <p:spPr>
          <a:xfrm>
            <a:off x="2501164" y="5916874"/>
            <a:ext cx="600624" cy="235898"/>
          </a:xfrm>
          <a:prstGeom prst="rect">
            <a:avLst/>
          </a:prstGeom>
          <a:solidFill>
            <a:schemeClr val="bg1"/>
          </a:solidFill>
        </p:spPr>
        <p:txBody>
          <a:bodyPr wrap="square" rtlCol="0">
            <a:spAutoFit/>
          </a:bodyPr>
          <a:lstStyle/>
          <a:p>
            <a:pPr algn="ctr"/>
            <a:r>
              <a:rPr lang="en-US" sz="933" dirty="0">
                <a:latin typeface="Calibri Light" panose="020F0302020204030204" pitchFamily="34" charset="0"/>
                <a:cs typeface="Calibri Light" panose="020F0302020204030204" pitchFamily="34" charset="0"/>
              </a:rPr>
              <a:t>Winter</a:t>
            </a:r>
          </a:p>
        </p:txBody>
      </p:sp>
      <p:sp>
        <p:nvSpPr>
          <p:cNvPr id="5" name="TextBox 4">
            <a:extLst>
              <a:ext uri="{FF2B5EF4-FFF2-40B4-BE49-F238E27FC236}">
                <a16:creationId xmlns:a16="http://schemas.microsoft.com/office/drawing/2014/main" id="{91AE9309-D8E6-43A3-BBCE-FAFB03A32E0A}"/>
              </a:ext>
            </a:extLst>
          </p:cNvPr>
          <p:cNvSpPr txBox="1"/>
          <p:nvPr/>
        </p:nvSpPr>
        <p:spPr>
          <a:xfrm>
            <a:off x="4820035" y="5916873"/>
            <a:ext cx="600624" cy="235898"/>
          </a:xfrm>
          <a:prstGeom prst="rect">
            <a:avLst/>
          </a:prstGeom>
          <a:solidFill>
            <a:schemeClr val="bg1"/>
          </a:solidFill>
        </p:spPr>
        <p:txBody>
          <a:bodyPr wrap="square" rtlCol="0">
            <a:spAutoFit/>
          </a:bodyPr>
          <a:lstStyle/>
          <a:p>
            <a:pPr algn="ctr"/>
            <a:r>
              <a:rPr lang="en-US" sz="933" dirty="0">
                <a:latin typeface="Calibri Light" panose="020F0302020204030204" pitchFamily="34" charset="0"/>
                <a:cs typeface="Calibri Light" panose="020F0302020204030204" pitchFamily="34" charset="0"/>
              </a:rPr>
              <a:t>Spring</a:t>
            </a:r>
          </a:p>
        </p:txBody>
      </p:sp>
      <p:sp>
        <p:nvSpPr>
          <p:cNvPr id="6" name="TextBox 5">
            <a:extLst>
              <a:ext uri="{FF2B5EF4-FFF2-40B4-BE49-F238E27FC236}">
                <a16:creationId xmlns:a16="http://schemas.microsoft.com/office/drawing/2014/main" id="{4DBA81B4-710C-49A7-8215-89E5C93E4DF4}"/>
              </a:ext>
            </a:extLst>
          </p:cNvPr>
          <p:cNvSpPr txBox="1"/>
          <p:nvPr/>
        </p:nvSpPr>
        <p:spPr>
          <a:xfrm>
            <a:off x="7165801" y="5916871"/>
            <a:ext cx="678319" cy="235898"/>
          </a:xfrm>
          <a:prstGeom prst="rect">
            <a:avLst/>
          </a:prstGeom>
          <a:solidFill>
            <a:schemeClr val="bg1"/>
          </a:solidFill>
        </p:spPr>
        <p:txBody>
          <a:bodyPr wrap="square" rtlCol="0">
            <a:spAutoFit/>
          </a:bodyPr>
          <a:lstStyle/>
          <a:p>
            <a:pPr algn="ctr"/>
            <a:r>
              <a:rPr lang="en-US" sz="933" dirty="0">
                <a:latin typeface="Calibri Light" panose="020F0302020204030204" pitchFamily="34" charset="0"/>
                <a:cs typeface="Calibri Light" panose="020F0302020204030204" pitchFamily="34" charset="0"/>
              </a:rPr>
              <a:t>Summer</a:t>
            </a:r>
          </a:p>
        </p:txBody>
      </p:sp>
      <p:sp>
        <p:nvSpPr>
          <p:cNvPr id="7" name="TextBox 6">
            <a:extLst>
              <a:ext uri="{FF2B5EF4-FFF2-40B4-BE49-F238E27FC236}">
                <a16:creationId xmlns:a16="http://schemas.microsoft.com/office/drawing/2014/main" id="{9078C1CB-3279-4DBD-9DC4-BEB627A6F75D}"/>
              </a:ext>
            </a:extLst>
          </p:cNvPr>
          <p:cNvSpPr txBox="1"/>
          <p:nvPr/>
        </p:nvSpPr>
        <p:spPr>
          <a:xfrm>
            <a:off x="9484671" y="5916871"/>
            <a:ext cx="678319" cy="235898"/>
          </a:xfrm>
          <a:prstGeom prst="rect">
            <a:avLst/>
          </a:prstGeom>
          <a:solidFill>
            <a:schemeClr val="bg1"/>
          </a:solidFill>
        </p:spPr>
        <p:txBody>
          <a:bodyPr wrap="square" rtlCol="0">
            <a:spAutoFit/>
          </a:bodyPr>
          <a:lstStyle/>
          <a:p>
            <a:pPr algn="ctr"/>
            <a:r>
              <a:rPr lang="en-US" sz="933" dirty="0">
                <a:latin typeface="Calibri Light" panose="020F0302020204030204" pitchFamily="34" charset="0"/>
                <a:cs typeface="Calibri Light" panose="020F0302020204030204" pitchFamily="34" charset="0"/>
              </a:rPr>
              <a:t>Autumn</a:t>
            </a:r>
          </a:p>
        </p:txBody>
      </p:sp>
      <p:pic>
        <p:nvPicPr>
          <p:cNvPr id="8" name="Picture 7" descr="Chart, histogram&#10;&#10;Description automatically generated">
            <a:extLst>
              <a:ext uri="{FF2B5EF4-FFF2-40B4-BE49-F238E27FC236}">
                <a16:creationId xmlns:a16="http://schemas.microsoft.com/office/drawing/2014/main" id="{11712946-85B1-4C79-B205-C84691DF4E3A}"/>
              </a:ext>
            </a:extLst>
          </p:cNvPr>
          <p:cNvPicPr>
            <a:picLocks noChangeAspect="1"/>
          </p:cNvPicPr>
          <p:nvPr/>
        </p:nvPicPr>
        <p:blipFill>
          <a:blip r:embed="rId3"/>
          <a:stretch>
            <a:fillRect/>
          </a:stretch>
        </p:blipFill>
        <p:spPr>
          <a:xfrm>
            <a:off x="2720900" y="1118315"/>
            <a:ext cx="5399518" cy="2310685"/>
          </a:xfrm>
          <a:prstGeom prst="rect">
            <a:avLst/>
          </a:prstGeom>
        </p:spPr>
      </p:pic>
    </p:spTree>
    <p:extLst>
      <p:ext uri="{BB962C8B-B14F-4D97-AF65-F5344CB8AC3E}">
        <p14:creationId xmlns:p14="http://schemas.microsoft.com/office/powerpoint/2010/main" val="849180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with medium confidence">
            <a:extLst>
              <a:ext uri="{FF2B5EF4-FFF2-40B4-BE49-F238E27FC236}">
                <a16:creationId xmlns:a16="http://schemas.microsoft.com/office/drawing/2014/main" id="{AD52EFA6-808C-4449-888F-EB7C47F7E007}"/>
              </a:ext>
            </a:extLst>
          </p:cNvPr>
          <p:cNvPicPr>
            <a:picLocks noChangeAspect="1"/>
          </p:cNvPicPr>
          <p:nvPr/>
        </p:nvPicPr>
        <p:blipFill>
          <a:blip r:embed="rId2"/>
          <a:stretch>
            <a:fillRect/>
          </a:stretch>
        </p:blipFill>
        <p:spPr>
          <a:xfrm>
            <a:off x="0" y="1102895"/>
            <a:ext cx="12192000" cy="4652211"/>
          </a:xfrm>
          <a:prstGeom prst="rect">
            <a:avLst/>
          </a:prstGeom>
        </p:spPr>
      </p:pic>
    </p:spTree>
    <p:extLst>
      <p:ext uri="{BB962C8B-B14F-4D97-AF65-F5344CB8AC3E}">
        <p14:creationId xmlns:p14="http://schemas.microsoft.com/office/powerpoint/2010/main" val="1712798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treemap chart&#10;&#10;Description automatically generated">
            <a:extLst>
              <a:ext uri="{FF2B5EF4-FFF2-40B4-BE49-F238E27FC236}">
                <a16:creationId xmlns:a16="http://schemas.microsoft.com/office/drawing/2014/main" id="{E0792A65-EE9C-4D77-8F8D-52666DEC5B9F}"/>
              </a:ext>
            </a:extLst>
          </p:cNvPr>
          <p:cNvPicPr>
            <a:picLocks noChangeAspect="1"/>
          </p:cNvPicPr>
          <p:nvPr/>
        </p:nvPicPr>
        <p:blipFill>
          <a:blip r:embed="rId2"/>
          <a:stretch>
            <a:fillRect/>
          </a:stretch>
        </p:blipFill>
        <p:spPr>
          <a:xfrm>
            <a:off x="1" y="0"/>
            <a:ext cx="10604356" cy="6858000"/>
          </a:xfrm>
          <a:prstGeom prst="rect">
            <a:avLst/>
          </a:prstGeom>
        </p:spPr>
      </p:pic>
    </p:spTree>
    <p:extLst>
      <p:ext uri="{BB962C8B-B14F-4D97-AF65-F5344CB8AC3E}">
        <p14:creationId xmlns:p14="http://schemas.microsoft.com/office/powerpoint/2010/main" val="1590087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09A0AB43-BB4B-40EF-AEC0-EE6DAE4C82E1}"/>
              </a:ext>
            </a:extLst>
          </p:cNvPr>
          <p:cNvPicPr>
            <a:picLocks noChangeAspect="1"/>
          </p:cNvPicPr>
          <p:nvPr/>
        </p:nvPicPr>
        <p:blipFill>
          <a:blip r:embed="rId2"/>
          <a:stretch>
            <a:fillRect/>
          </a:stretch>
        </p:blipFill>
        <p:spPr>
          <a:xfrm>
            <a:off x="409837" y="0"/>
            <a:ext cx="10572108" cy="6858000"/>
          </a:xfrm>
          <a:prstGeom prst="rect">
            <a:avLst/>
          </a:prstGeom>
        </p:spPr>
      </p:pic>
      <p:pic>
        <p:nvPicPr>
          <p:cNvPr id="5" name="Picture 4" descr="Table&#10;&#10;Description automatically generated">
            <a:extLst>
              <a:ext uri="{FF2B5EF4-FFF2-40B4-BE49-F238E27FC236}">
                <a16:creationId xmlns:a16="http://schemas.microsoft.com/office/drawing/2014/main" id="{8874F5AF-A673-41A0-B2D6-FD2C5277FA1B}"/>
              </a:ext>
            </a:extLst>
          </p:cNvPr>
          <p:cNvPicPr>
            <a:picLocks noChangeAspect="1"/>
          </p:cNvPicPr>
          <p:nvPr/>
        </p:nvPicPr>
        <p:blipFill rotWithShape="1">
          <a:blip r:embed="rId3"/>
          <a:srcRect l="5113" t="27374" r="64600" b="8053"/>
          <a:stretch/>
        </p:blipFill>
        <p:spPr>
          <a:xfrm>
            <a:off x="11287008" y="2920490"/>
            <a:ext cx="638611" cy="1017020"/>
          </a:xfrm>
          <a:prstGeom prst="rect">
            <a:avLst/>
          </a:prstGeom>
        </p:spPr>
      </p:pic>
    </p:spTree>
    <p:extLst>
      <p:ext uri="{BB962C8B-B14F-4D97-AF65-F5344CB8AC3E}">
        <p14:creationId xmlns:p14="http://schemas.microsoft.com/office/powerpoint/2010/main" val="770236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grayscl/>
          </a:blip>
          <a:srcRect/>
          <a:stretch>
            <a:fillRect t="-12000" b="-12000"/>
          </a:stretch>
        </a:blipFill>
        <a:effectLst/>
      </p:bgPr>
    </p:bg>
    <p:spTree>
      <p:nvGrpSpPr>
        <p:cNvPr id="1" name=""/>
        <p:cNvGrpSpPr/>
        <p:nvPr/>
      </p:nvGrpSpPr>
      <p:grpSpPr>
        <a:xfrm>
          <a:off x="0" y="0"/>
          <a:ext cx="0" cy="0"/>
          <a:chOff x="0" y="0"/>
          <a:chExt cx="0" cy="0"/>
        </a:xfrm>
      </p:grpSpPr>
      <p:sp>
        <p:nvSpPr>
          <p:cNvPr id="2" name="Google Shape;164;p13">
            <a:extLst>
              <a:ext uri="{FF2B5EF4-FFF2-40B4-BE49-F238E27FC236}">
                <a16:creationId xmlns:a16="http://schemas.microsoft.com/office/drawing/2014/main" id="{A895FFB4-136E-423D-BE4C-187420C40D81}"/>
              </a:ext>
            </a:extLst>
          </p:cNvPr>
          <p:cNvSpPr txBox="1"/>
          <p:nvPr/>
        </p:nvSpPr>
        <p:spPr>
          <a:xfrm>
            <a:off x="0" y="2878564"/>
            <a:ext cx="12192000" cy="1100872"/>
          </a:xfrm>
          <a:prstGeom prst="rect">
            <a:avLst/>
          </a:prstGeom>
          <a:noFill/>
          <a:ln>
            <a:noFill/>
          </a:ln>
        </p:spPr>
        <p:txBody>
          <a:bodyPr spcFirstLastPara="1" wrap="square" lIns="121900" tIns="121900" rIns="121900" bIns="121900" anchor="t" anchorCtr="0">
            <a:noAutofit/>
          </a:bodyPr>
          <a:lstStyle/>
          <a:p>
            <a:pPr algn="ctr"/>
            <a:r>
              <a:rPr lang="en-US" sz="6400" noProof="1">
                <a:solidFill>
                  <a:srgbClr val="339933"/>
                </a:solidFill>
                <a:highlight>
                  <a:srgbClr val="FFFFFF"/>
                </a:highlight>
                <a:latin typeface="Fira Sans SemiBold"/>
                <a:ea typeface="Fira Sans SemiBold"/>
                <a:cs typeface="Fira Sans SemiBold"/>
                <a:sym typeface="Fira Sans SemiBold"/>
              </a:rPr>
              <a:t>Customer Insights</a:t>
            </a:r>
            <a:endParaRPr sz="5867" dirty="0">
              <a:solidFill>
                <a:srgbClr val="339933"/>
              </a:solidFill>
              <a:highlight>
                <a:srgbClr val="FFFFFF"/>
              </a:highlight>
              <a:latin typeface="Fira Sans SemiBold"/>
              <a:ea typeface="Fira Sans SemiBold"/>
              <a:cs typeface="Fira Sans SemiBold"/>
              <a:sym typeface="Fira Sans SemiBold"/>
            </a:endParaRPr>
          </a:p>
        </p:txBody>
      </p:sp>
    </p:spTree>
    <p:extLst>
      <p:ext uri="{BB962C8B-B14F-4D97-AF65-F5344CB8AC3E}">
        <p14:creationId xmlns:p14="http://schemas.microsoft.com/office/powerpoint/2010/main" val="35079539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p&#10;&#10;Description automatically generated">
            <a:extLst>
              <a:ext uri="{FF2B5EF4-FFF2-40B4-BE49-F238E27FC236}">
                <a16:creationId xmlns:a16="http://schemas.microsoft.com/office/drawing/2014/main" id="{12F9A0A1-6996-4D72-8DA0-02BC84C38D81}"/>
              </a:ext>
            </a:extLst>
          </p:cNvPr>
          <p:cNvPicPr>
            <a:picLocks noChangeAspect="1"/>
          </p:cNvPicPr>
          <p:nvPr/>
        </p:nvPicPr>
        <p:blipFill rotWithShape="1">
          <a:blip r:embed="rId2"/>
          <a:srcRect/>
          <a:stretch/>
        </p:blipFill>
        <p:spPr>
          <a:xfrm>
            <a:off x="0" y="412604"/>
            <a:ext cx="12192000" cy="6032792"/>
          </a:xfrm>
          <a:prstGeom prst="rect">
            <a:avLst/>
          </a:prstGeom>
        </p:spPr>
      </p:pic>
      <p:pic>
        <p:nvPicPr>
          <p:cNvPr id="5" name="Picture 4">
            <a:extLst>
              <a:ext uri="{FF2B5EF4-FFF2-40B4-BE49-F238E27FC236}">
                <a16:creationId xmlns:a16="http://schemas.microsoft.com/office/drawing/2014/main" id="{E7E51466-63EB-4687-85EF-ABB470E99061}"/>
              </a:ext>
            </a:extLst>
          </p:cNvPr>
          <p:cNvPicPr>
            <a:picLocks noChangeAspect="1"/>
          </p:cNvPicPr>
          <p:nvPr/>
        </p:nvPicPr>
        <p:blipFill>
          <a:blip r:embed="rId3"/>
          <a:stretch>
            <a:fillRect/>
          </a:stretch>
        </p:blipFill>
        <p:spPr>
          <a:xfrm>
            <a:off x="2648314" y="6513130"/>
            <a:ext cx="6895373" cy="270997"/>
          </a:xfrm>
          <a:prstGeom prst="rect">
            <a:avLst/>
          </a:prstGeom>
        </p:spPr>
      </p:pic>
    </p:spTree>
    <p:extLst>
      <p:ext uri="{BB962C8B-B14F-4D97-AF65-F5344CB8AC3E}">
        <p14:creationId xmlns:p14="http://schemas.microsoft.com/office/powerpoint/2010/main" val="200222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A0838ED8-2A28-4846-8ACA-6504F7A33B1D}"/>
              </a:ext>
            </a:extLst>
          </p:cNvPr>
          <p:cNvPicPr>
            <a:picLocks noChangeAspect="1"/>
          </p:cNvPicPr>
          <p:nvPr/>
        </p:nvPicPr>
        <p:blipFill rotWithShape="1">
          <a:blip r:embed="rId2"/>
          <a:srcRect b="1213"/>
          <a:stretch/>
        </p:blipFill>
        <p:spPr>
          <a:xfrm>
            <a:off x="0" y="565581"/>
            <a:ext cx="12192000" cy="5657419"/>
          </a:xfrm>
          <a:prstGeom prst="rect">
            <a:avLst/>
          </a:prstGeom>
        </p:spPr>
      </p:pic>
    </p:spTree>
    <p:extLst>
      <p:ext uri="{BB962C8B-B14F-4D97-AF65-F5344CB8AC3E}">
        <p14:creationId xmlns:p14="http://schemas.microsoft.com/office/powerpoint/2010/main" val="134749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ubble chart&#10;&#10;Description automatically generated">
            <a:extLst>
              <a:ext uri="{FF2B5EF4-FFF2-40B4-BE49-F238E27FC236}">
                <a16:creationId xmlns:a16="http://schemas.microsoft.com/office/drawing/2014/main" id="{BB363C06-835B-4C1A-B429-6C528E730AE6}"/>
              </a:ext>
            </a:extLst>
          </p:cNvPr>
          <p:cNvPicPr>
            <a:picLocks noChangeAspect="1"/>
          </p:cNvPicPr>
          <p:nvPr/>
        </p:nvPicPr>
        <p:blipFill rotWithShape="1">
          <a:blip r:embed="rId2"/>
          <a:srcRect b="778"/>
          <a:stretch/>
        </p:blipFill>
        <p:spPr>
          <a:xfrm>
            <a:off x="0" y="264042"/>
            <a:ext cx="12192000" cy="6280692"/>
          </a:xfrm>
          <a:prstGeom prst="rect">
            <a:avLst/>
          </a:prstGeom>
        </p:spPr>
      </p:pic>
    </p:spTree>
    <p:extLst>
      <p:ext uri="{BB962C8B-B14F-4D97-AF65-F5344CB8AC3E}">
        <p14:creationId xmlns:p14="http://schemas.microsoft.com/office/powerpoint/2010/main" val="1668252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914400" y="3177923"/>
            <a:ext cx="10363200" cy="1546400"/>
          </a:xfrm>
          <a:prstGeom prst="rect">
            <a:avLst/>
          </a:prstGeom>
        </p:spPr>
        <p:txBody>
          <a:bodyPr spcFirstLastPara="1" wrap="square" lIns="121900" tIns="121900" rIns="121900" bIns="121900" anchor="b" anchorCtr="0">
            <a:noAutofit/>
          </a:bodyPr>
          <a:lstStyle/>
          <a:p>
            <a:r>
              <a:rPr lang="en" sz="9600">
                <a:solidFill>
                  <a:schemeClr val="accent2"/>
                </a:solidFill>
              </a:rPr>
              <a:t>1.</a:t>
            </a:r>
            <a:endParaRPr sz="9600">
              <a:solidFill>
                <a:schemeClr val="accent2"/>
              </a:solidFill>
            </a:endParaRPr>
          </a:p>
          <a:p>
            <a:r>
              <a:rPr lang="en"/>
              <a:t>GIỚI THIỆU VÀ XỬ LÝ </a:t>
            </a:r>
            <a:br>
              <a:rPr lang="en"/>
            </a:br>
            <a:r>
              <a:rPr lang="en"/>
              <a:t>DỮ LIỆU</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04E139F9-7F32-4BB2-8C7F-35ACCBFB6C30}"/>
              </a:ext>
            </a:extLst>
          </p:cNvPr>
          <p:cNvPicPr>
            <a:picLocks noChangeAspect="1"/>
          </p:cNvPicPr>
          <p:nvPr/>
        </p:nvPicPr>
        <p:blipFill>
          <a:blip r:embed="rId2"/>
          <a:stretch>
            <a:fillRect/>
          </a:stretch>
        </p:blipFill>
        <p:spPr>
          <a:xfrm>
            <a:off x="0" y="559721"/>
            <a:ext cx="12192000" cy="5738559"/>
          </a:xfrm>
          <a:prstGeom prst="rect">
            <a:avLst/>
          </a:prstGeom>
        </p:spPr>
      </p:pic>
      <p:pic>
        <p:nvPicPr>
          <p:cNvPr id="4" name="Picture 3" descr="Table&#10;&#10;Description automatically generated">
            <a:extLst>
              <a:ext uri="{FF2B5EF4-FFF2-40B4-BE49-F238E27FC236}">
                <a16:creationId xmlns:a16="http://schemas.microsoft.com/office/drawing/2014/main" id="{22CC93F1-D593-448F-93DE-56087F258A63}"/>
              </a:ext>
            </a:extLst>
          </p:cNvPr>
          <p:cNvPicPr>
            <a:picLocks noChangeAspect="1"/>
          </p:cNvPicPr>
          <p:nvPr/>
        </p:nvPicPr>
        <p:blipFill>
          <a:blip r:embed="rId3"/>
          <a:stretch>
            <a:fillRect/>
          </a:stretch>
        </p:blipFill>
        <p:spPr>
          <a:xfrm>
            <a:off x="2805655" y="3507416"/>
            <a:ext cx="4494863" cy="2421284"/>
          </a:xfrm>
          <a:prstGeom prst="rect">
            <a:avLst/>
          </a:prstGeom>
        </p:spPr>
      </p:pic>
      <p:pic>
        <p:nvPicPr>
          <p:cNvPr id="6" name="Picture 5" descr="Table&#10;&#10;Description automatically generated">
            <a:extLst>
              <a:ext uri="{FF2B5EF4-FFF2-40B4-BE49-F238E27FC236}">
                <a16:creationId xmlns:a16="http://schemas.microsoft.com/office/drawing/2014/main" id="{EBFCFDB6-237E-414B-B6D6-227CCD3EFF57}"/>
              </a:ext>
            </a:extLst>
          </p:cNvPr>
          <p:cNvPicPr>
            <a:picLocks noChangeAspect="1"/>
          </p:cNvPicPr>
          <p:nvPr/>
        </p:nvPicPr>
        <p:blipFill>
          <a:blip r:embed="rId4"/>
          <a:stretch>
            <a:fillRect/>
          </a:stretch>
        </p:blipFill>
        <p:spPr>
          <a:xfrm>
            <a:off x="7523018" y="3507416"/>
            <a:ext cx="4570724" cy="2421283"/>
          </a:xfrm>
          <a:prstGeom prst="rect">
            <a:avLst/>
          </a:prstGeom>
        </p:spPr>
      </p:pic>
    </p:spTree>
    <p:extLst>
      <p:ext uri="{BB962C8B-B14F-4D97-AF65-F5344CB8AC3E}">
        <p14:creationId xmlns:p14="http://schemas.microsoft.com/office/powerpoint/2010/main" val="3647187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application&#10;&#10;Description automatically generated">
            <a:extLst>
              <a:ext uri="{FF2B5EF4-FFF2-40B4-BE49-F238E27FC236}">
                <a16:creationId xmlns:a16="http://schemas.microsoft.com/office/drawing/2014/main" id="{BE0A48F9-6AB7-485B-A2B9-745F7841D606}"/>
              </a:ext>
            </a:extLst>
          </p:cNvPr>
          <p:cNvPicPr>
            <a:picLocks noChangeAspect="1"/>
          </p:cNvPicPr>
          <p:nvPr/>
        </p:nvPicPr>
        <p:blipFill rotWithShape="1">
          <a:blip r:embed="rId2"/>
          <a:srcRect l="16041"/>
          <a:stretch/>
        </p:blipFill>
        <p:spPr>
          <a:xfrm>
            <a:off x="1413933" y="635355"/>
            <a:ext cx="10236200" cy="6196927"/>
          </a:xfrm>
          <a:prstGeom prst="rect">
            <a:avLst/>
          </a:prstGeom>
        </p:spPr>
      </p:pic>
      <p:pic>
        <p:nvPicPr>
          <p:cNvPr id="7" name="Picture 6" descr="Chart, application&#10;&#10;Description automatically generated">
            <a:extLst>
              <a:ext uri="{FF2B5EF4-FFF2-40B4-BE49-F238E27FC236}">
                <a16:creationId xmlns:a16="http://schemas.microsoft.com/office/drawing/2014/main" id="{41034A51-4369-40C3-9614-369D10681204}"/>
              </a:ext>
            </a:extLst>
          </p:cNvPr>
          <p:cNvPicPr>
            <a:picLocks noChangeAspect="1"/>
          </p:cNvPicPr>
          <p:nvPr/>
        </p:nvPicPr>
        <p:blipFill rotWithShape="1">
          <a:blip r:embed="rId2"/>
          <a:srcRect r="93264"/>
          <a:stretch/>
        </p:blipFill>
        <p:spPr>
          <a:xfrm>
            <a:off x="550333" y="635355"/>
            <a:ext cx="821267" cy="6196927"/>
          </a:xfrm>
          <a:prstGeom prst="rect">
            <a:avLst/>
          </a:prstGeom>
        </p:spPr>
      </p:pic>
      <p:pic>
        <p:nvPicPr>
          <p:cNvPr id="3" name="Picture 2">
            <a:extLst>
              <a:ext uri="{FF2B5EF4-FFF2-40B4-BE49-F238E27FC236}">
                <a16:creationId xmlns:a16="http://schemas.microsoft.com/office/drawing/2014/main" id="{77402CD6-E30E-44B3-8985-ADE87E4A5D18}"/>
              </a:ext>
            </a:extLst>
          </p:cNvPr>
          <p:cNvPicPr>
            <a:picLocks noChangeAspect="1"/>
          </p:cNvPicPr>
          <p:nvPr/>
        </p:nvPicPr>
        <p:blipFill>
          <a:blip r:embed="rId3"/>
          <a:stretch>
            <a:fillRect/>
          </a:stretch>
        </p:blipFill>
        <p:spPr>
          <a:xfrm>
            <a:off x="761590" y="271571"/>
            <a:ext cx="2964836" cy="363784"/>
          </a:xfrm>
          <a:prstGeom prst="rect">
            <a:avLst/>
          </a:prstGeom>
        </p:spPr>
      </p:pic>
      <p:pic>
        <p:nvPicPr>
          <p:cNvPr id="8" name="Picture 7" descr="Table&#10;&#10;Description automatically generated">
            <a:extLst>
              <a:ext uri="{FF2B5EF4-FFF2-40B4-BE49-F238E27FC236}">
                <a16:creationId xmlns:a16="http://schemas.microsoft.com/office/drawing/2014/main" id="{ADD19997-D766-47B5-A0AB-1BAA74FEA2C7}"/>
              </a:ext>
            </a:extLst>
          </p:cNvPr>
          <p:cNvPicPr>
            <a:picLocks noChangeAspect="1"/>
          </p:cNvPicPr>
          <p:nvPr/>
        </p:nvPicPr>
        <p:blipFill>
          <a:blip r:embed="rId4"/>
          <a:stretch>
            <a:fillRect/>
          </a:stretch>
        </p:blipFill>
        <p:spPr>
          <a:xfrm>
            <a:off x="6452755" y="3440581"/>
            <a:ext cx="4351734" cy="2782064"/>
          </a:xfrm>
          <a:prstGeom prst="rect">
            <a:avLst/>
          </a:prstGeom>
        </p:spPr>
      </p:pic>
    </p:spTree>
    <p:extLst>
      <p:ext uri="{BB962C8B-B14F-4D97-AF65-F5344CB8AC3E}">
        <p14:creationId xmlns:p14="http://schemas.microsoft.com/office/powerpoint/2010/main" val="1878405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6000" r="-16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85DE47-2CE6-45D1-BB67-D6092C0BAA65}"/>
              </a:ext>
            </a:extLst>
          </p:cNvPr>
          <p:cNvSpPr txBox="1"/>
          <p:nvPr/>
        </p:nvSpPr>
        <p:spPr>
          <a:xfrm>
            <a:off x="3259326" y="2228670"/>
            <a:ext cx="5673348" cy="1200329"/>
          </a:xfrm>
          <a:prstGeom prst="rect">
            <a:avLst/>
          </a:prstGeom>
          <a:noFill/>
        </p:spPr>
        <p:txBody>
          <a:bodyPr wrap="none" rtlCol="0">
            <a:spAutoFit/>
          </a:bodyPr>
          <a:lstStyle/>
          <a:p>
            <a:r>
              <a:rPr lang="en-US" sz="7200" b="1" dirty="0">
                <a:solidFill>
                  <a:schemeClr val="bg1"/>
                </a:solidFill>
              </a:rPr>
              <a:t>THANK YOU</a:t>
            </a:r>
          </a:p>
        </p:txBody>
      </p:sp>
    </p:spTree>
    <p:extLst>
      <p:ext uri="{BB962C8B-B14F-4D97-AF65-F5344CB8AC3E}">
        <p14:creationId xmlns:p14="http://schemas.microsoft.com/office/powerpoint/2010/main" val="2532796189"/>
      </p:ext>
    </p:extLst>
  </p:cSld>
  <p:clrMapOvr>
    <a:masterClrMapping/>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5" name="Google Shape;115;p16"/>
          <p:cNvSpPr txBox="1"/>
          <p:nvPr/>
        </p:nvSpPr>
        <p:spPr>
          <a:xfrm>
            <a:off x="8086430" y="1457432"/>
            <a:ext cx="3889389" cy="728000"/>
          </a:xfrm>
          <a:prstGeom prst="rect">
            <a:avLst/>
          </a:prstGeom>
          <a:noFill/>
          <a:ln>
            <a:noFill/>
          </a:ln>
        </p:spPr>
        <p:txBody>
          <a:bodyPr spcFirstLastPara="1" wrap="square" lIns="121900" tIns="121900" rIns="121900" bIns="121900" anchor="ctr" anchorCtr="0">
            <a:noAutofit/>
          </a:bodyPr>
          <a:lstStyle/>
          <a:p>
            <a:r>
              <a:rPr lang="vi-VN" sz="2000">
                <a:latin typeface="Arial" panose="020B0604020202020204" pitchFamily="34" charset="0"/>
                <a:ea typeface="Fira Sans"/>
                <a:cs typeface="Arial" panose="020B0604020202020204" pitchFamily="34" charset="0"/>
                <a:sym typeface="Fira Sans"/>
              </a:rPr>
              <a:t>Cửa hàng thương mại điện từ có trụ sở tại vương quốc Anh</a:t>
            </a:r>
          </a:p>
        </p:txBody>
      </p:sp>
      <p:sp>
        <p:nvSpPr>
          <p:cNvPr id="117" name="Google Shape;117;p16">
            <a:hlinkClick r:id="rId3"/>
          </p:cNvPr>
          <p:cNvSpPr txBox="1"/>
          <p:nvPr/>
        </p:nvSpPr>
        <p:spPr>
          <a:xfrm>
            <a:off x="8086430" y="5335074"/>
            <a:ext cx="4010330" cy="728000"/>
          </a:xfrm>
          <a:prstGeom prst="rect">
            <a:avLst/>
          </a:prstGeom>
          <a:noFill/>
          <a:ln>
            <a:noFill/>
          </a:ln>
        </p:spPr>
        <p:txBody>
          <a:bodyPr spcFirstLastPara="1" wrap="square" lIns="121900" tIns="121900" rIns="121900" bIns="121900" anchor="ctr" anchorCtr="0">
            <a:noAutofit/>
          </a:bodyPr>
          <a:lstStyle/>
          <a:p>
            <a:r>
              <a:rPr lang="en-US" sz="2000">
                <a:latin typeface="Arial" panose="020B0604020202020204" pitchFamily="34" charset="0"/>
                <a:ea typeface="Fira Sans"/>
                <a:cs typeface="Arial" panose="020B0604020202020204" pitchFamily="34" charset="0"/>
                <a:sym typeface="Fira Sans"/>
              </a:rPr>
              <a:t>Thời gian giao dịch diễn ra từ 1/12/2010 – 9/12/2011)</a:t>
            </a:r>
          </a:p>
        </p:txBody>
      </p:sp>
      <p:sp>
        <p:nvSpPr>
          <p:cNvPr id="119" name="Google Shape;119;p16"/>
          <p:cNvSpPr txBox="1"/>
          <p:nvPr/>
        </p:nvSpPr>
        <p:spPr>
          <a:xfrm>
            <a:off x="8086430" y="3993172"/>
            <a:ext cx="4010330" cy="728000"/>
          </a:xfrm>
          <a:prstGeom prst="rect">
            <a:avLst/>
          </a:prstGeom>
          <a:noFill/>
          <a:ln>
            <a:noFill/>
          </a:ln>
        </p:spPr>
        <p:txBody>
          <a:bodyPr spcFirstLastPara="1" wrap="square" lIns="121900" tIns="121900" rIns="121900" bIns="121900" anchor="ctr" anchorCtr="0">
            <a:noAutofit/>
          </a:bodyPr>
          <a:lstStyle/>
          <a:p>
            <a:r>
              <a:rPr lang="vi-VN" sz="2000">
                <a:latin typeface="Arial" panose="020B0604020202020204" pitchFamily="34" charset="0"/>
                <a:ea typeface="Fira Sans"/>
                <a:cs typeface="Arial" panose="020B0604020202020204" pitchFamily="34" charset="0"/>
                <a:sym typeface="Fira Sans"/>
              </a:rPr>
              <a:t>Khách hàng hầu hết là các nhà bán buôn (trong và ngoài nước)</a:t>
            </a:r>
          </a:p>
        </p:txBody>
      </p:sp>
      <p:grpSp>
        <p:nvGrpSpPr>
          <p:cNvPr id="120" name="Google Shape;120;p16"/>
          <p:cNvGrpSpPr/>
          <p:nvPr/>
        </p:nvGrpSpPr>
        <p:grpSpPr>
          <a:xfrm>
            <a:off x="4686242" y="1476758"/>
            <a:ext cx="3124292" cy="4377244"/>
            <a:chOff x="3514681" y="1107568"/>
            <a:chExt cx="2343219" cy="3282933"/>
          </a:xfrm>
        </p:grpSpPr>
        <p:grpSp>
          <p:nvGrpSpPr>
            <p:cNvPr id="121" name="Google Shape;121;p16"/>
            <p:cNvGrpSpPr/>
            <p:nvPr/>
          </p:nvGrpSpPr>
          <p:grpSpPr>
            <a:xfrm>
              <a:off x="3514681" y="1194845"/>
              <a:ext cx="1567540" cy="3104651"/>
              <a:chOff x="2678318" y="1487495"/>
              <a:chExt cx="1567540" cy="3104651"/>
            </a:xfrm>
          </p:grpSpPr>
          <p:sp>
            <p:nvSpPr>
              <p:cNvPr id="122" name="Google Shape;122;p16"/>
              <p:cNvSpPr/>
              <p:nvPr/>
            </p:nvSpPr>
            <p:spPr>
              <a:xfrm>
                <a:off x="2703018" y="1512454"/>
                <a:ext cx="1542840" cy="3054501"/>
              </a:xfrm>
              <a:custGeom>
                <a:avLst/>
                <a:gdLst/>
                <a:ahLst/>
                <a:cxnLst/>
                <a:rect l="l" t="t" r="r" b="b"/>
                <a:pathLst>
                  <a:path w="71403" h="141363" extrusionOk="0">
                    <a:moveTo>
                      <a:pt x="727" y="0"/>
                    </a:moveTo>
                    <a:cubicBezTo>
                      <a:pt x="322" y="0"/>
                      <a:pt x="1" y="322"/>
                      <a:pt x="1" y="714"/>
                    </a:cubicBezTo>
                    <a:cubicBezTo>
                      <a:pt x="1" y="1107"/>
                      <a:pt x="322" y="1429"/>
                      <a:pt x="727" y="1429"/>
                    </a:cubicBezTo>
                    <a:cubicBezTo>
                      <a:pt x="10074" y="1429"/>
                      <a:pt x="19134" y="3262"/>
                      <a:pt x="27683" y="6870"/>
                    </a:cubicBezTo>
                    <a:cubicBezTo>
                      <a:pt x="35922" y="10359"/>
                      <a:pt x="43328" y="15359"/>
                      <a:pt x="49686" y="21717"/>
                    </a:cubicBezTo>
                    <a:cubicBezTo>
                      <a:pt x="56044" y="28075"/>
                      <a:pt x="61044" y="35481"/>
                      <a:pt x="64533" y="43732"/>
                    </a:cubicBezTo>
                    <a:cubicBezTo>
                      <a:pt x="68140" y="52268"/>
                      <a:pt x="69974" y="61329"/>
                      <a:pt x="69974" y="70675"/>
                    </a:cubicBezTo>
                    <a:cubicBezTo>
                      <a:pt x="69974" y="80034"/>
                      <a:pt x="68140" y="89094"/>
                      <a:pt x="64533" y="97631"/>
                    </a:cubicBezTo>
                    <a:cubicBezTo>
                      <a:pt x="61044" y="105882"/>
                      <a:pt x="56044" y="113288"/>
                      <a:pt x="49686" y="119646"/>
                    </a:cubicBezTo>
                    <a:cubicBezTo>
                      <a:pt x="43328" y="126004"/>
                      <a:pt x="35922" y="131004"/>
                      <a:pt x="27683" y="134493"/>
                    </a:cubicBezTo>
                    <a:cubicBezTo>
                      <a:pt x="19134" y="138100"/>
                      <a:pt x="10074" y="139934"/>
                      <a:pt x="727" y="139934"/>
                    </a:cubicBezTo>
                    <a:cubicBezTo>
                      <a:pt x="322" y="139934"/>
                      <a:pt x="1" y="140255"/>
                      <a:pt x="1" y="140648"/>
                    </a:cubicBezTo>
                    <a:cubicBezTo>
                      <a:pt x="1" y="141041"/>
                      <a:pt x="322" y="141363"/>
                      <a:pt x="727" y="141363"/>
                    </a:cubicBezTo>
                    <a:cubicBezTo>
                      <a:pt x="10264" y="141363"/>
                      <a:pt x="19515" y="139493"/>
                      <a:pt x="28231" y="135802"/>
                    </a:cubicBezTo>
                    <a:cubicBezTo>
                      <a:pt x="36648" y="132243"/>
                      <a:pt x="44209" y="127147"/>
                      <a:pt x="50698" y="120658"/>
                    </a:cubicBezTo>
                    <a:cubicBezTo>
                      <a:pt x="57187" y="114169"/>
                      <a:pt x="62294" y="106608"/>
                      <a:pt x="65854" y="98191"/>
                    </a:cubicBezTo>
                    <a:cubicBezTo>
                      <a:pt x="69533" y="89475"/>
                      <a:pt x="71403" y="80224"/>
                      <a:pt x="71403" y="70675"/>
                    </a:cubicBezTo>
                    <a:cubicBezTo>
                      <a:pt x="71403" y="61139"/>
                      <a:pt x="69533" y="51887"/>
                      <a:pt x="65854" y="43172"/>
                    </a:cubicBezTo>
                    <a:cubicBezTo>
                      <a:pt x="62294" y="34754"/>
                      <a:pt x="57187" y="27194"/>
                      <a:pt x="50698" y="20705"/>
                    </a:cubicBezTo>
                    <a:cubicBezTo>
                      <a:pt x="44209" y="14216"/>
                      <a:pt x="36648" y="9120"/>
                      <a:pt x="28231" y="5560"/>
                    </a:cubicBezTo>
                    <a:cubicBezTo>
                      <a:pt x="19515" y="1869"/>
                      <a:pt x="10264" y="0"/>
                      <a:pt x="727"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kern="0">
                  <a:solidFill>
                    <a:srgbClr val="000000"/>
                  </a:solidFill>
                  <a:latin typeface="Arial" panose="020B0604020202020204" pitchFamily="34" charset="0"/>
                  <a:cs typeface="Arial" panose="020B0604020202020204" pitchFamily="34" charset="0"/>
                  <a:sym typeface="Arial"/>
                </a:endParaRPr>
              </a:p>
            </p:txBody>
          </p:sp>
          <p:sp>
            <p:nvSpPr>
              <p:cNvPr id="123" name="Google Shape;123;p16"/>
              <p:cNvSpPr/>
              <p:nvPr/>
            </p:nvSpPr>
            <p:spPr>
              <a:xfrm>
                <a:off x="2678318" y="1487495"/>
                <a:ext cx="80553" cy="80790"/>
              </a:xfrm>
              <a:custGeom>
                <a:avLst/>
                <a:gdLst/>
                <a:ahLst/>
                <a:cxnLst/>
                <a:rect l="l" t="t" r="r" b="b"/>
                <a:pathLst>
                  <a:path w="3728" h="3739" extrusionOk="0">
                    <a:moveTo>
                      <a:pt x="1870" y="0"/>
                    </a:moveTo>
                    <a:cubicBezTo>
                      <a:pt x="834" y="0"/>
                      <a:pt x="1" y="834"/>
                      <a:pt x="1" y="1869"/>
                    </a:cubicBezTo>
                    <a:cubicBezTo>
                      <a:pt x="1" y="2905"/>
                      <a:pt x="834" y="3739"/>
                      <a:pt x="1870" y="3739"/>
                    </a:cubicBezTo>
                    <a:cubicBezTo>
                      <a:pt x="2894" y="3739"/>
                      <a:pt x="3727" y="2905"/>
                      <a:pt x="3727" y="1869"/>
                    </a:cubicBezTo>
                    <a:cubicBezTo>
                      <a:pt x="3727" y="834"/>
                      <a:pt x="2894" y="0"/>
                      <a:pt x="1870"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kern="0">
                  <a:solidFill>
                    <a:srgbClr val="000000"/>
                  </a:solidFill>
                  <a:latin typeface="Arial" panose="020B0604020202020204" pitchFamily="34" charset="0"/>
                  <a:cs typeface="Arial" panose="020B0604020202020204" pitchFamily="34" charset="0"/>
                  <a:sym typeface="Arial"/>
                </a:endParaRPr>
              </a:p>
            </p:txBody>
          </p:sp>
          <p:sp>
            <p:nvSpPr>
              <p:cNvPr id="124" name="Google Shape;124;p16"/>
              <p:cNvSpPr/>
              <p:nvPr/>
            </p:nvSpPr>
            <p:spPr>
              <a:xfrm>
                <a:off x="2678318" y="4511356"/>
                <a:ext cx="80553" cy="80790"/>
              </a:xfrm>
              <a:custGeom>
                <a:avLst/>
                <a:gdLst/>
                <a:ahLst/>
                <a:cxnLst/>
                <a:rect l="l" t="t" r="r" b="b"/>
                <a:pathLst>
                  <a:path w="3728" h="3739" extrusionOk="0">
                    <a:moveTo>
                      <a:pt x="1870" y="0"/>
                    </a:moveTo>
                    <a:cubicBezTo>
                      <a:pt x="834" y="0"/>
                      <a:pt x="1" y="833"/>
                      <a:pt x="1" y="1869"/>
                    </a:cubicBezTo>
                    <a:cubicBezTo>
                      <a:pt x="1" y="2905"/>
                      <a:pt x="834" y="3739"/>
                      <a:pt x="1870" y="3739"/>
                    </a:cubicBezTo>
                    <a:cubicBezTo>
                      <a:pt x="2894" y="3739"/>
                      <a:pt x="3727" y="2905"/>
                      <a:pt x="3727" y="1869"/>
                    </a:cubicBezTo>
                    <a:cubicBezTo>
                      <a:pt x="3727" y="833"/>
                      <a:pt x="2894" y="0"/>
                      <a:pt x="1870"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kern="0">
                  <a:solidFill>
                    <a:srgbClr val="000000"/>
                  </a:solidFill>
                  <a:latin typeface="Arial" panose="020B0604020202020204" pitchFamily="34" charset="0"/>
                  <a:cs typeface="Arial" panose="020B0604020202020204" pitchFamily="34" charset="0"/>
                  <a:sym typeface="Arial"/>
                </a:endParaRPr>
              </a:p>
            </p:txBody>
          </p:sp>
        </p:grpSp>
        <p:cxnSp>
          <p:nvCxnSpPr>
            <p:cNvPr id="125" name="Google Shape;125;p16"/>
            <p:cNvCxnSpPr/>
            <p:nvPr/>
          </p:nvCxnSpPr>
          <p:spPr>
            <a:xfrm>
              <a:off x="4267875" y="1309250"/>
              <a:ext cx="1590000" cy="0"/>
            </a:xfrm>
            <a:prstGeom prst="straightConnector1">
              <a:avLst/>
            </a:prstGeom>
            <a:noFill/>
            <a:ln w="19050" cap="flat" cmpd="sng">
              <a:solidFill>
                <a:schemeClr val="accent1"/>
              </a:solidFill>
              <a:prstDash val="solid"/>
              <a:round/>
              <a:headEnd type="none" w="med" len="med"/>
              <a:tailEnd type="oval" w="med" len="med"/>
            </a:ln>
          </p:spPr>
        </p:cxnSp>
        <p:sp>
          <p:nvSpPr>
            <p:cNvPr id="126" name="Google Shape;126;p16"/>
            <p:cNvSpPr/>
            <p:nvPr/>
          </p:nvSpPr>
          <p:spPr>
            <a:xfrm>
              <a:off x="3928713" y="1107568"/>
              <a:ext cx="403691" cy="403384"/>
            </a:xfrm>
            <a:custGeom>
              <a:avLst/>
              <a:gdLst/>
              <a:ahLst/>
              <a:cxnLst/>
              <a:rect l="l" t="t" r="r" b="b"/>
              <a:pathLst>
                <a:path w="14146" h="14134" extrusionOk="0">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chemeClr val="accent1"/>
            </a:solidFill>
            <a:ln>
              <a:noFill/>
            </a:ln>
          </p:spPr>
          <p:txBody>
            <a:bodyPr spcFirstLastPara="1" wrap="square" lIns="121900" tIns="121900" rIns="121900" bIns="121900" anchor="ctr" anchorCtr="0">
              <a:noAutofit/>
            </a:bodyPr>
            <a:lstStyle/>
            <a:p>
              <a:pPr algn="ctr" defTabSz="1219170">
                <a:buClr>
                  <a:srgbClr val="000000"/>
                </a:buClr>
                <a:buSzPts val="1100"/>
              </a:pPr>
              <a:r>
                <a:rPr lang="en" kern="0">
                  <a:solidFill>
                    <a:srgbClr val="FFFFFF"/>
                  </a:solidFill>
                  <a:latin typeface="Arial" panose="020B0604020202020204" pitchFamily="34" charset="0"/>
                  <a:ea typeface="Fira Sans Extra Condensed Medium"/>
                  <a:cs typeface="Arial" panose="020B0604020202020204" pitchFamily="34" charset="0"/>
                  <a:sym typeface="Fira Sans Extra Condensed Medium"/>
                </a:rPr>
                <a:t>01</a:t>
              </a:r>
              <a:endParaRPr kern="0">
                <a:solidFill>
                  <a:srgbClr val="FFFFFF"/>
                </a:solidFill>
                <a:latin typeface="Arial" panose="020B0604020202020204" pitchFamily="34" charset="0"/>
                <a:cs typeface="Arial" panose="020B0604020202020204" pitchFamily="34" charset="0"/>
                <a:sym typeface="Arial"/>
              </a:endParaRPr>
            </a:p>
          </p:txBody>
        </p:sp>
        <p:cxnSp>
          <p:nvCxnSpPr>
            <p:cNvPr id="127" name="Google Shape;127;p16"/>
            <p:cNvCxnSpPr/>
            <p:nvPr/>
          </p:nvCxnSpPr>
          <p:spPr>
            <a:xfrm>
              <a:off x="4267875" y="4188625"/>
              <a:ext cx="1590000" cy="0"/>
            </a:xfrm>
            <a:prstGeom prst="straightConnector1">
              <a:avLst/>
            </a:prstGeom>
            <a:noFill/>
            <a:ln w="19050" cap="flat" cmpd="sng">
              <a:solidFill>
                <a:schemeClr val="accent4"/>
              </a:solidFill>
              <a:prstDash val="solid"/>
              <a:round/>
              <a:headEnd type="none" w="med" len="med"/>
              <a:tailEnd type="oval" w="med" len="med"/>
            </a:ln>
          </p:spPr>
        </p:cxnSp>
        <p:sp>
          <p:nvSpPr>
            <p:cNvPr id="128" name="Google Shape;128;p16"/>
            <p:cNvSpPr/>
            <p:nvPr/>
          </p:nvSpPr>
          <p:spPr>
            <a:xfrm>
              <a:off x="3928708" y="3986762"/>
              <a:ext cx="403702" cy="403738"/>
            </a:xfrm>
            <a:custGeom>
              <a:avLst/>
              <a:gdLst/>
              <a:ahLst/>
              <a:cxnLst/>
              <a:rect l="l" t="t" r="r" b="b"/>
              <a:pathLst>
                <a:path w="14134" h="14134" extrusionOk="0">
                  <a:moveTo>
                    <a:pt x="7073" y="0"/>
                  </a:moveTo>
                  <a:cubicBezTo>
                    <a:pt x="3168" y="0"/>
                    <a:pt x="1" y="3168"/>
                    <a:pt x="1" y="7061"/>
                  </a:cubicBezTo>
                  <a:cubicBezTo>
                    <a:pt x="1" y="10966"/>
                    <a:pt x="3168" y="14133"/>
                    <a:pt x="7073" y="14133"/>
                  </a:cubicBezTo>
                  <a:cubicBezTo>
                    <a:pt x="10978" y="14133"/>
                    <a:pt x="14133" y="10966"/>
                    <a:pt x="14133" y="7061"/>
                  </a:cubicBezTo>
                  <a:cubicBezTo>
                    <a:pt x="14133" y="3168"/>
                    <a:pt x="10978" y="0"/>
                    <a:pt x="7073" y="0"/>
                  </a:cubicBezTo>
                  <a:close/>
                </a:path>
              </a:pathLst>
            </a:custGeom>
            <a:solidFill>
              <a:schemeClr val="accent4"/>
            </a:solidFill>
            <a:ln>
              <a:noFill/>
            </a:ln>
          </p:spPr>
          <p:txBody>
            <a:bodyPr spcFirstLastPara="1" wrap="square" lIns="121900" tIns="121900" rIns="121900" bIns="121900" anchor="ctr" anchorCtr="0">
              <a:noAutofit/>
            </a:bodyPr>
            <a:lstStyle/>
            <a:p>
              <a:pPr algn="ctr" defTabSz="1219170">
                <a:buClr>
                  <a:srgbClr val="000000"/>
                </a:buClr>
                <a:buSzPts val="1100"/>
              </a:pPr>
              <a:r>
                <a:rPr lang="en" kern="0">
                  <a:solidFill>
                    <a:srgbClr val="FFFFFF"/>
                  </a:solidFill>
                  <a:latin typeface="Arial" panose="020B0604020202020204" pitchFamily="34" charset="0"/>
                  <a:ea typeface="Fira Sans Extra Condensed Medium"/>
                  <a:cs typeface="Arial" panose="020B0604020202020204" pitchFamily="34" charset="0"/>
                  <a:sym typeface="Fira Sans Extra Condensed Medium"/>
                </a:rPr>
                <a:t>04</a:t>
              </a:r>
              <a:endParaRPr kern="0">
                <a:solidFill>
                  <a:srgbClr val="FFFFFF"/>
                </a:solidFill>
                <a:latin typeface="Arial" panose="020B0604020202020204" pitchFamily="34" charset="0"/>
                <a:cs typeface="Arial" panose="020B0604020202020204" pitchFamily="34" charset="0"/>
                <a:sym typeface="Arial"/>
              </a:endParaRPr>
            </a:p>
          </p:txBody>
        </p:sp>
        <p:cxnSp>
          <p:nvCxnSpPr>
            <p:cNvPr id="129" name="Google Shape;129;p16"/>
            <p:cNvCxnSpPr/>
            <p:nvPr/>
          </p:nvCxnSpPr>
          <p:spPr>
            <a:xfrm>
              <a:off x="4995700" y="3228850"/>
              <a:ext cx="862200" cy="0"/>
            </a:xfrm>
            <a:prstGeom prst="straightConnector1">
              <a:avLst/>
            </a:prstGeom>
            <a:noFill/>
            <a:ln w="19050" cap="flat" cmpd="sng">
              <a:solidFill>
                <a:schemeClr val="accent3"/>
              </a:solidFill>
              <a:prstDash val="solid"/>
              <a:round/>
              <a:headEnd type="none" w="med" len="med"/>
              <a:tailEnd type="oval" w="med" len="med"/>
            </a:ln>
          </p:spPr>
        </p:cxnSp>
        <p:sp>
          <p:nvSpPr>
            <p:cNvPr id="130" name="Google Shape;130;p16"/>
            <p:cNvSpPr/>
            <p:nvPr/>
          </p:nvSpPr>
          <p:spPr>
            <a:xfrm>
              <a:off x="4768391" y="3026968"/>
              <a:ext cx="403709" cy="403744"/>
            </a:xfrm>
            <a:custGeom>
              <a:avLst/>
              <a:gdLst/>
              <a:ahLst/>
              <a:cxnLst/>
              <a:rect l="l" t="t" r="r" b="b"/>
              <a:pathLst>
                <a:path w="14133" h="14133" extrusionOk="0">
                  <a:moveTo>
                    <a:pt x="7072" y="0"/>
                  </a:moveTo>
                  <a:cubicBezTo>
                    <a:pt x="3167" y="0"/>
                    <a:pt x="0" y="3167"/>
                    <a:pt x="0" y="7060"/>
                  </a:cubicBezTo>
                  <a:cubicBezTo>
                    <a:pt x="0" y="10966"/>
                    <a:pt x="3167" y="14133"/>
                    <a:pt x="7072" y="14133"/>
                  </a:cubicBezTo>
                  <a:cubicBezTo>
                    <a:pt x="10978" y="14133"/>
                    <a:pt x="14133" y="10966"/>
                    <a:pt x="14133" y="7060"/>
                  </a:cubicBezTo>
                  <a:cubicBezTo>
                    <a:pt x="14133" y="3167"/>
                    <a:pt x="10978" y="0"/>
                    <a:pt x="7072" y="0"/>
                  </a:cubicBezTo>
                  <a:close/>
                </a:path>
              </a:pathLst>
            </a:custGeom>
            <a:solidFill>
              <a:schemeClr val="accent3"/>
            </a:solidFill>
            <a:ln>
              <a:noFill/>
            </a:ln>
          </p:spPr>
          <p:txBody>
            <a:bodyPr spcFirstLastPara="1" wrap="square" lIns="121900" tIns="121900" rIns="121900" bIns="121900" anchor="ctr" anchorCtr="0">
              <a:noAutofit/>
            </a:bodyPr>
            <a:lstStyle/>
            <a:p>
              <a:pPr algn="ctr" defTabSz="1219170">
                <a:buClr>
                  <a:srgbClr val="000000"/>
                </a:buClr>
                <a:buSzPts val="1100"/>
              </a:pPr>
              <a:r>
                <a:rPr lang="en" kern="0">
                  <a:solidFill>
                    <a:srgbClr val="FFFFFF"/>
                  </a:solidFill>
                  <a:latin typeface="Arial" panose="020B0604020202020204" pitchFamily="34" charset="0"/>
                  <a:ea typeface="Fira Sans Extra Condensed Medium"/>
                  <a:cs typeface="Arial" panose="020B0604020202020204" pitchFamily="34" charset="0"/>
                  <a:sym typeface="Fira Sans Extra Condensed Medium"/>
                </a:rPr>
                <a:t>03</a:t>
              </a:r>
              <a:endParaRPr kern="0">
                <a:solidFill>
                  <a:srgbClr val="FFFFFF"/>
                </a:solidFill>
                <a:latin typeface="Arial" panose="020B0604020202020204" pitchFamily="34" charset="0"/>
                <a:cs typeface="Arial" panose="020B0604020202020204" pitchFamily="34" charset="0"/>
                <a:sym typeface="Arial"/>
              </a:endParaRPr>
            </a:p>
          </p:txBody>
        </p:sp>
        <p:cxnSp>
          <p:nvCxnSpPr>
            <p:cNvPr id="131" name="Google Shape;131;p16"/>
            <p:cNvCxnSpPr/>
            <p:nvPr/>
          </p:nvCxnSpPr>
          <p:spPr>
            <a:xfrm>
              <a:off x="5010475" y="2269050"/>
              <a:ext cx="847200" cy="0"/>
            </a:xfrm>
            <a:prstGeom prst="straightConnector1">
              <a:avLst/>
            </a:prstGeom>
            <a:noFill/>
            <a:ln w="19050" cap="flat" cmpd="sng">
              <a:solidFill>
                <a:schemeClr val="accent2"/>
              </a:solidFill>
              <a:prstDash val="solid"/>
              <a:round/>
              <a:headEnd type="none" w="med" len="med"/>
              <a:tailEnd type="oval" w="med" len="med"/>
            </a:ln>
          </p:spPr>
        </p:cxnSp>
        <p:sp>
          <p:nvSpPr>
            <p:cNvPr id="132" name="Google Shape;132;p16"/>
            <p:cNvSpPr/>
            <p:nvPr/>
          </p:nvSpPr>
          <p:spPr>
            <a:xfrm>
              <a:off x="4768394" y="2067181"/>
              <a:ext cx="403702" cy="403738"/>
            </a:xfrm>
            <a:custGeom>
              <a:avLst/>
              <a:gdLst/>
              <a:ahLst/>
              <a:cxnLst/>
              <a:rect l="l" t="t" r="r" b="b"/>
              <a:pathLst>
                <a:path w="14134" h="14134" extrusionOk="0">
                  <a:moveTo>
                    <a:pt x="7073" y="1"/>
                  </a:moveTo>
                  <a:cubicBezTo>
                    <a:pt x="3168" y="1"/>
                    <a:pt x="1" y="3156"/>
                    <a:pt x="1" y="7061"/>
                  </a:cubicBezTo>
                  <a:cubicBezTo>
                    <a:pt x="1" y="10966"/>
                    <a:pt x="3168" y="14133"/>
                    <a:pt x="7073" y="14133"/>
                  </a:cubicBezTo>
                  <a:cubicBezTo>
                    <a:pt x="10966" y="14133"/>
                    <a:pt x="14133" y="10966"/>
                    <a:pt x="14133" y="7061"/>
                  </a:cubicBezTo>
                  <a:cubicBezTo>
                    <a:pt x="14133" y="3156"/>
                    <a:pt x="10966" y="1"/>
                    <a:pt x="7073" y="1"/>
                  </a:cubicBezTo>
                  <a:close/>
                </a:path>
              </a:pathLst>
            </a:custGeom>
            <a:solidFill>
              <a:schemeClr val="accent2"/>
            </a:solidFill>
            <a:ln>
              <a:noFill/>
            </a:ln>
          </p:spPr>
          <p:txBody>
            <a:bodyPr spcFirstLastPara="1" wrap="square" lIns="121900" tIns="121900" rIns="121900" bIns="121900" anchor="ctr" anchorCtr="0">
              <a:noAutofit/>
            </a:bodyPr>
            <a:lstStyle/>
            <a:p>
              <a:pPr algn="ctr" defTabSz="1219170">
                <a:buClr>
                  <a:srgbClr val="000000"/>
                </a:buClr>
                <a:buSzPts val="1100"/>
              </a:pPr>
              <a:r>
                <a:rPr lang="en" kern="0">
                  <a:solidFill>
                    <a:srgbClr val="FFFFFF"/>
                  </a:solidFill>
                  <a:latin typeface="Arial" panose="020B0604020202020204" pitchFamily="34" charset="0"/>
                  <a:ea typeface="Fira Sans Extra Condensed Medium"/>
                  <a:cs typeface="Arial" panose="020B0604020202020204" pitchFamily="34" charset="0"/>
                  <a:sym typeface="Fira Sans Extra Condensed Medium"/>
                </a:rPr>
                <a:t>02</a:t>
              </a:r>
              <a:endParaRPr kern="0">
                <a:solidFill>
                  <a:srgbClr val="FFFFFF"/>
                </a:solidFill>
                <a:latin typeface="Arial" panose="020B0604020202020204" pitchFamily="34" charset="0"/>
                <a:cs typeface="Arial" panose="020B0604020202020204" pitchFamily="34" charset="0"/>
                <a:sym typeface="Arial"/>
              </a:endParaRPr>
            </a:p>
          </p:txBody>
        </p:sp>
      </p:grpSp>
      <p:sp>
        <p:nvSpPr>
          <p:cNvPr id="134" name="Google Shape;134;p16"/>
          <p:cNvSpPr txBox="1"/>
          <p:nvPr/>
        </p:nvSpPr>
        <p:spPr>
          <a:xfrm>
            <a:off x="8086430" y="2648466"/>
            <a:ext cx="3731497" cy="728000"/>
          </a:xfrm>
          <a:prstGeom prst="rect">
            <a:avLst/>
          </a:prstGeom>
          <a:noFill/>
          <a:ln>
            <a:noFill/>
          </a:ln>
        </p:spPr>
        <p:txBody>
          <a:bodyPr spcFirstLastPara="1" wrap="square" lIns="121900" tIns="121900" rIns="121900" bIns="121900" anchor="ctr" anchorCtr="0">
            <a:noAutofit/>
          </a:bodyPr>
          <a:lstStyle/>
          <a:p>
            <a:r>
              <a:rPr lang="en-US" sz="2000">
                <a:latin typeface="Arial" panose="020B0604020202020204" pitchFamily="34" charset="0"/>
                <a:ea typeface="Fira Sans"/>
                <a:cs typeface="Arial" panose="020B0604020202020204" pitchFamily="34" charset="0"/>
                <a:sym typeface="Fira Sans"/>
              </a:rPr>
              <a:t>Sản phẩm bán chủ yếu là quà tặng</a:t>
            </a:r>
          </a:p>
        </p:txBody>
      </p:sp>
      <p:sp>
        <p:nvSpPr>
          <p:cNvPr id="135" name="Google Shape;135;p16"/>
          <p:cNvSpPr/>
          <p:nvPr/>
        </p:nvSpPr>
        <p:spPr>
          <a:xfrm>
            <a:off x="4611000" y="3352000"/>
            <a:ext cx="25600" cy="48933"/>
          </a:xfrm>
          <a:custGeom>
            <a:avLst/>
            <a:gdLst/>
            <a:ahLst/>
            <a:cxnLst/>
            <a:rect l="l" t="t" r="r" b="b"/>
            <a:pathLst>
              <a:path w="768" h="1468" fill="none" extrusionOk="0">
                <a:moveTo>
                  <a:pt x="768" y="1468"/>
                </a:moveTo>
                <a:cubicBezTo>
                  <a:pt x="534" y="968"/>
                  <a:pt x="267" y="467"/>
                  <a:pt x="0" y="0"/>
                </a:cubicBezTo>
              </a:path>
            </a:pathLst>
          </a:custGeom>
          <a:noFill/>
          <a:ln w="4170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panose="020B0604020202020204" pitchFamily="34" charset="0"/>
              <a:cs typeface="Arial" panose="020B0604020202020204" pitchFamily="34" charset="0"/>
              <a:sym typeface="Arial"/>
            </a:endParaRPr>
          </a:p>
        </p:txBody>
      </p:sp>
      <p:sp>
        <p:nvSpPr>
          <p:cNvPr id="136" name="Google Shape;136;p16"/>
          <p:cNvSpPr/>
          <p:nvPr/>
        </p:nvSpPr>
        <p:spPr>
          <a:xfrm>
            <a:off x="611251" y="3175955"/>
            <a:ext cx="2442092" cy="3681973"/>
          </a:xfrm>
          <a:custGeom>
            <a:avLst/>
            <a:gdLst/>
            <a:ahLst/>
            <a:cxnLst/>
            <a:rect l="l" t="t" r="r" b="b"/>
            <a:pathLst>
              <a:path w="50304" h="75844" extrusionOk="0">
                <a:moveTo>
                  <a:pt x="10290" y="0"/>
                </a:moveTo>
                <a:cubicBezTo>
                  <a:pt x="9560" y="0"/>
                  <a:pt x="8996" y="196"/>
                  <a:pt x="8707" y="423"/>
                </a:cubicBezTo>
                <a:cubicBezTo>
                  <a:pt x="7473" y="1424"/>
                  <a:pt x="9307" y="13999"/>
                  <a:pt x="9374" y="17902"/>
                </a:cubicBezTo>
                <a:cubicBezTo>
                  <a:pt x="9541" y="27309"/>
                  <a:pt x="7539" y="33780"/>
                  <a:pt x="7139" y="36315"/>
                </a:cubicBezTo>
                <a:cubicBezTo>
                  <a:pt x="6572" y="40018"/>
                  <a:pt x="7206" y="46489"/>
                  <a:pt x="9307" y="53494"/>
                </a:cubicBezTo>
                <a:lnTo>
                  <a:pt x="1" y="75844"/>
                </a:lnTo>
                <a:lnTo>
                  <a:pt x="30289" y="75844"/>
                </a:lnTo>
                <a:lnTo>
                  <a:pt x="30856" y="60066"/>
                </a:lnTo>
                <a:cubicBezTo>
                  <a:pt x="32224" y="60032"/>
                  <a:pt x="33591" y="59832"/>
                  <a:pt x="34926" y="59499"/>
                </a:cubicBezTo>
                <a:cubicBezTo>
                  <a:pt x="47902" y="56129"/>
                  <a:pt x="50303" y="47723"/>
                  <a:pt x="50303" y="47723"/>
                </a:cubicBezTo>
                <a:cubicBezTo>
                  <a:pt x="50303" y="47723"/>
                  <a:pt x="22050" y="24840"/>
                  <a:pt x="19081" y="11965"/>
                </a:cubicBezTo>
                <a:cubicBezTo>
                  <a:pt x="16834" y="2084"/>
                  <a:pt x="12672" y="0"/>
                  <a:pt x="10290" y="0"/>
                </a:cubicBezTo>
                <a:close/>
              </a:path>
            </a:pathLst>
          </a:custGeom>
          <a:solidFill>
            <a:srgbClr val="E5BBE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panose="020B0604020202020204" pitchFamily="34" charset="0"/>
              <a:cs typeface="Arial" panose="020B0604020202020204" pitchFamily="34" charset="0"/>
              <a:sym typeface="Arial"/>
            </a:endParaRPr>
          </a:p>
        </p:txBody>
      </p:sp>
      <p:sp>
        <p:nvSpPr>
          <p:cNvPr id="137" name="Google Shape;137;p16"/>
          <p:cNvSpPr/>
          <p:nvPr/>
        </p:nvSpPr>
        <p:spPr>
          <a:xfrm>
            <a:off x="2839592" y="3135855"/>
            <a:ext cx="694752" cy="740093"/>
          </a:xfrm>
          <a:custGeom>
            <a:avLst/>
            <a:gdLst/>
            <a:ahLst/>
            <a:cxnLst/>
            <a:rect l="l" t="t" r="r" b="b"/>
            <a:pathLst>
              <a:path w="14311" h="15245" extrusionOk="0">
                <a:moveTo>
                  <a:pt x="9564" y="0"/>
                </a:moveTo>
                <a:cubicBezTo>
                  <a:pt x="8587" y="0"/>
                  <a:pt x="7664" y="385"/>
                  <a:pt x="7038" y="1149"/>
                </a:cubicBezTo>
                <a:lnTo>
                  <a:pt x="1201" y="9188"/>
                </a:lnTo>
                <a:cubicBezTo>
                  <a:pt x="0" y="10656"/>
                  <a:pt x="400" y="12924"/>
                  <a:pt x="2102" y="14292"/>
                </a:cubicBezTo>
                <a:cubicBezTo>
                  <a:pt x="2896" y="14927"/>
                  <a:pt x="3834" y="15245"/>
                  <a:pt x="4728" y="15245"/>
                </a:cubicBezTo>
                <a:cubicBezTo>
                  <a:pt x="5712" y="15245"/>
                  <a:pt x="6643" y="14860"/>
                  <a:pt x="7272" y="14091"/>
                </a:cubicBezTo>
                <a:lnTo>
                  <a:pt x="13109" y="6052"/>
                </a:lnTo>
                <a:cubicBezTo>
                  <a:pt x="14310" y="4618"/>
                  <a:pt x="13877" y="2316"/>
                  <a:pt x="12209" y="982"/>
                </a:cubicBezTo>
                <a:cubicBezTo>
                  <a:pt x="11409" y="326"/>
                  <a:pt x="10464" y="0"/>
                  <a:pt x="9564"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panose="020B0604020202020204" pitchFamily="34" charset="0"/>
              <a:cs typeface="Arial" panose="020B0604020202020204" pitchFamily="34" charset="0"/>
              <a:sym typeface="Arial"/>
            </a:endParaRPr>
          </a:p>
        </p:txBody>
      </p:sp>
      <p:sp>
        <p:nvSpPr>
          <p:cNvPr id="138" name="Google Shape;138;p16"/>
          <p:cNvSpPr/>
          <p:nvPr/>
        </p:nvSpPr>
        <p:spPr>
          <a:xfrm>
            <a:off x="1284948" y="2270154"/>
            <a:ext cx="1964344" cy="3599929"/>
          </a:xfrm>
          <a:custGeom>
            <a:avLst/>
            <a:gdLst/>
            <a:ahLst/>
            <a:cxnLst/>
            <a:rect l="l" t="t" r="r" b="b"/>
            <a:pathLst>
              <a:path w="40463" h="74154" extrusionOk="0">
                <a:moveTo>
                  <a:pt x="3369" y="1"/>
                </a:moveTo>
                <a:cubicBezTo>
                  <a:pt x="1668" y="1"/>
                  <a:pt x="267" y="1368"/>
                  <a:pt x="267" y="3103"/>
                </a:cubicBezTo>
                <a:lnTo>
                  <a:pt x="34" y="70918"/>
                </a:lnTo>
                <a:cubicBezTo>
                  <a:pt x="0" y="72653"/>
                  <a:pt x="1401" y="74054"/>
                  <a:pt x="3136" y="74054"/>
                </a:cubicBezTo>
                <a:lnTo>
                  <a:pt x="37093" y="74154"/>
                </a:lnTo>
                <a:cubicBezTo>
                  <a:pt x="38795" y="74154"/>
                  <a:pt x="40196" y="72786"/>
                  <a:pt x="40229" y="71051"/>
                </a:cubicBezTo>
                <a:lnTo>
                  <a:pt x="40462" y="3236"/>
                </a:lnTo>
                <a:cubicBezTo>
                  <a:pt x="40462" y="1502"/>
                  <a:pt x="39061" y="101"/>
                  <a:pt x="37327" y="101"/>
                </a:cubicBezTo>
                <a:lnTo>
                  <a:pt x="3369" y="1"/>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panose="020B0604020202020204" pitchFamily="34" charset="0"/>
              <a:cs typeface="Arial" panose="020B0604020202020204" pitchFamily="34" charset="0"/>
              <a:sym typeface="Arial"/>
            </a:endParaRPr>
          </a:p>
        </p:txBody>
      </p:sp>
      <p:sp>
        <p:nvSpPr>
          <p:cNvPr id="139" name="Google Shape;139;p16"/>
          <p:cNvSpPr/>
          <p:nvPr/>
        </p:nvSpPr>
        <p:spPr>
          <a:xfrm>
            <a:off x="1286550" y="2568139"/>
            <a:ext cx="1961140" cy="2712496"/>
          </a:xfrm>
          <a:custGeom>
            <a:avLst/>
            <a:gdLst/>
            <a:ahLst/>
            <a:cxnLst/>
            <a:rect l="l" t="t" r="r" b="b"/>
            <a:pathLst>
              <a:path w="40397" h="55874" extrusionOk="0">
                <a:moveTo>
                  <a:pt x="201" y="0"/>
                </a:moveTo>
                <a:lnTo>
                  <a:pt x="1" y="55740"/>
                </a:lnTo>
                <a:lnTo>
                  <a:pt x="40196" y="55874"/>
                </a:lnTo>
                <a:lnTo>
                  <a:pt x="40396" y="134"/>
                </a:lnTo>
                <a:lnTo>
                  <a:pt x="201"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panose="020B0604020202020204" pitchFamily="34" charset="0"/>
              <a:cs typeface="Arial" panose="020B0604020202020204" pitchFamily="34" charset="0"/>
              <a:sym typeface="Arial"/>
            </a:endParaRPr>
          </a:p>
        </p:txBody>
      </p:sp>
      <p:sp>
        <p:nvSpPr>
          <p:cNvPr id="140" name="Google Shape;140;p16"/>
          <p:cNvSpPr/>
          <p:nvPr/>
        </p:nvSpPr>
        <p:spPr>
          <a:xfrm>
            <a:off x="1467925" y="2768933"/>
            <a:ext cx="1420233" cy="1020257"/>
          </a:xfrm>
          <a:custGeom>
            <a:avLst/>
            <a:gdLst/>
            <a:ahLst/>
            <a:cxnLst/>
            <a:rect l="l" t="t" r="r" b="b"/>
            <a:pathLst>
              <a:path w="29255" h="21016" extrusionOk="0">
                <a:moveTo>
                  <a:pt x="27387" y="7639"/>
                </a:moveTo>
                <a:lnTo>
                  <a:pt x="24385" y="19415"/>
                </a:lnTo>
                <a:lnTo>
                  <a:pt x="8173" y="19415"/>
                </a:lnTo>
                <a:lnTo>
                  <a:pt x="6505" y="7639"/>
                </a:lnTo>
                <a:close/>
                <a:moveTo>
                  <a:pt x="2903" y="1"/>
                </a:moveTo>
                <a:cubicBezTo>
                  <a:pt x="1302" y="1"/>
                  <a:pt x="1" y="1302"/>
                  <a:pt x="1" y="2869"/>
                </a:cubicBezTo>
                <a:lnTo>
                  <a:pt x="1" y="4737"/>
                </a:lnTo>
                <a:cubicBezTo>
                  <a:pt x="1" y="5171"/>
                  <a:pt x="368" y="5538"/>
                  <a:pt x="801" y="5538"/>
                </a:cubicBezTo>
                <a:cubicBezTo>
                  <a:pt x="1268" y="5538"/>
                  <a:pt x="1602" y="5171"/>
                  <a:pt x="1602" y="4737"/>
                </a:cubicBezTo>
                <a:lnTo>
                  <a:pt x="1602" y="2869"/>
                </a:lnTo>
                <a:cubicBezTo>
                  <a:pt x="1602" y="2169"/>
                  <a:pt x="2202" y="1602"/>
                  <a:pt x="2903" y="1602"/>
                </a:cubicBezTo>
                <a:cubicBezTo>
                  <a:pt x="3503" y="1602"/>
                  <a:pt x="4070" y="2069"/>
                  <a:pt x="4170" y="2703"/>
                </a:cubicBezTo>
                <a:lnTo>
                  <a:pt x="6672" y="20315"/>
                </a:lnTo>
                <a:cubicBezTo>
                  <a:pt x="6739" y="20715"/>
                  <a:pt x="7072" y="21016"/>
                  <a:pt x="7473" y="21016"/>
                </a:cubicBezTo>
                <a:lnTo>
                  <a:pt x="25018" y="21016"/>
                </a:lnTo>
                <a:cubicBezTo>
                  <a:pt x="25385" y="21016"/>
                  <a:pt x="25686" y="20749"/>
                  <a:pt x="25786" y="20382"/>
                </a:cubicBezTo>
                <a:lnTo>
                  <a:pt x="29188" y="7039"/>
                </a:lnTo>
                <a:cubicBezTo>
                  <a:pt x="29255" y="6805"/>
                  <a:pt x="29188" y="6539"/>
                  <a:pt x="29055" y="6338"/>
                </a:cubicBezTo>
                <a:cubicBezTo>
                  <a:pt x="28888" y="6138"/>
                  <a:pt x="28654" y="6038"/>
                  <a:pt x="28421" y="6038"/>
                </a:cubicBezTo>
                <a:lnTo>
                  <a:pt x="6272" y="6038"/>
                </a:lnTo>
                <a:lnTo>
                  <a:pt x="5738" y="2469"/>
                </a:lnTo>
                <a:cubicBezTo>
                  <a:pt x="5538" y="1068"/>
                  <a:pt x="4304" y="1"/>
                  <a:pt x="2903"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panose="020B0604020202020204" pitchFamily="34" charset="0"/>
              <a:cs typeface="Arial" panose="020B0604020202020204" pitchFamily="34" charset="0"/>
              <a:sym typeface="Arial"/>
            </a:endParaRPr>
          </a:p>
        </p:txBody>
      </p:sp>
      <p:sp>
        <p:nvSpPr>
          <p:cNvPr id="141" name="Google Shape;141;p16"/>
          <p:cNvSpPr/>
          <p:nvPr/>
        </p:nvSpPr>
        <p:spPr>
          <a:xfrm>
            <a:off x="2023407" y="3070024"/>
            <a:ext cx="150640" cy="719171"/>
          </a:xfrm>
          <a:custGeom>
            <a:avLst/>
            <a:gdLst/>
            <a:ahLst/>
            <a:cxnLst/>
            <a:rect l="l" t="t" r="r" b="b"/>
            <a:pathLst>
              <a:path w="3103" h="14814" extrusionOk="0">
                <a:moveTo>
                  <a:pt x="798" y="1"/>
                </a:moveTo>
                <a:cubicBezTo>
                  <a:pt x="777" y="1"/>
                  <a:pt x="756" y="2"/>
                  <a:pt x="734" y="3"/>
                </a:cubicBezTo>
                <a:cubicBezTo>
                  <a:pt x="300" y="70"/>
                  <a:pt x="0" y="470"/>
                  <a:pt x="33" y="904"/>
                </a:cubicBezTo>
                <a:lnTo>
                  <a:pt x="1468" y="14080"/>
                </a:lnTo>
                <a:cubicBezTo>
                  <a:pt x="1501" y="14513"/>
                  <a:pt x="1868" y="14814"/>
                  <a:pt x="2268" y="14814"/>
                </a:cubicBezTo>
                <a:lnTo>
                  <a:pt x="2368" y="14814"/>
                </a:lnTo>
                <a:cubicBezTo>
                  <a:pt x="2802" y="14747"/>
                  <a:pt x="3102" y="14347"/>
                  <a:pt x="3069" y="13913"/>
                </a:cubicBezTo>
                <a:lnTo>
                  <a:pt x="1635" y="737"/>
                </a:lnTo>
                <a:cubicBezTo>
                  <a:pt x="1603" y="323"/>
                  <a:pt x="1237" y="1"/>
                  <a:pt x="798"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panose="020B0604020202020204" pitchFamily="34" charset="0"/>
              <a:cs typeface="Arial" panose="020B0604020202020204" pitchFamily="34" charset="0"/>
              <a:sym typeface="Arial"/>
            </a:endParaRPr>
          </a:p>
        </p:txBody>
      </p:sp>
      <p:sp>
        <p:nvSpPr>
          <p:cNvPr id="142" name="Google Shape;142;p16"/>
          <p:cNvSpPr/>
          <p:nvPr/>
        </p:nvSpPr>
        <p:spPr>
          <a:xfrm>
            <a:off x="2379651" y="3070024"/>
            <a:ext cx="142581" cy="719171"/>
          </a:xfrm>
          <a:custGeom>
            <a:avLst/>
            <a:gdLst/>
            <a:ahLst/>
            <a:cxnLst/>
            <a:rect l="l" t="t" r="r" b="b"/>
            <a:pathLst>
              <a:path w="2937" h="14814" extrusionOk="0">
                <a:moveTo>
                  <a:pt x="2109" y="1"/>
                </a:moveTo>
                <a:cubicBezTo>
                  <a:pt x="1699" y="1"/>
                  <a:pt x="1333" y="323"/>
                  <a:pt x="1302" y="737"/>
                </a:cubicBezTo>
                <a:lnTo>
                  <a:pt x="34" y="13913"/>
                </a:lnTo>
                <a:cubicBezTo>
                  <a:pt x="1" y="14380"/>
                  <a:pt x="334" y="14747"/>
                  <a:pt x="768" y="14814"/>
                </a:cubicBezTo>
                <a:lnTo>
                  <a:pt x="835" y="14814"/>
                </a:lnTo>
                <a:cubicBezTo>
                  <a:pt x="1235" y="14814"/>
                  <a:pt x="1602" y="14480"/>
                  <a:pt x="1635" y="14080"/>
                </a:cubicBezTo>
                <a:lnTo>
                  <a:pt x="2903" y="904"/>
                </a:lnTo>
                <a:cubicBezTo>
                  <a:pt x="2936" y="437"/>
                  <a:pt x="2603" y="70"/>
                  <a:pt x="2169" y="3"/>
                </a:cubicBezTo>
                <a:cubicBezTo>
                  <a:pt x="2149" y="2"/>
                  <a:pt x="2129" y="1"/>
                  <a:pt x="2109"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panose="020B0604020202020204" pitchFamily="34" charset="0"/>
              <a:cs typeface="Arial" panose="020B0604020202020204" pitchFamily="34" charset="0"/>
              <a:sym typeface="Arial"/>
            </a:endParaRPr>
          </a:p>
        </p:txBody>
      </p:sp>
      <p:sp>
        <p:nvSpPr>
          <p:cNvPr id="143" name="Google Shape;143;p16"/>
          <p:cNvSpPr/>
          <p:nvPr/>
        </p:nvSpPr>
        <p:spPr>
          <a:xfrm>
            <a:off x="1767513" y="3279070"/>
            <a:ext cx="1029967" cy="77772"/>
          </a:xfrm>
          <a:custGeom>
            <a:avLst/>
            <a:gdLst/>
            <a:ahLst/>
            <a:cxnLst/>
            <a:rect l="l" t="t" r="r" b="b"/>
            <a:pathLst>
              <a:path w="21216" h="1602" extrusionOk="0">
                <a:moveTo>
                  <a:pt x="801" y="0"/>
                </a:moveTo>
                <a:cubicBezTo>
                  <a:pt x="334" y="0"/>
                  <a:pt x="1" y="367"/>
                  <a:pt x="1" y="801"/>
                </a:cubicBezTo>
                <a:cubicBezTo>
                  <a:pt x="1" y="1268"/>
                  <a:pt x="334" y="1601"/>
                  <a:pt x="801" y="1601"/>
                </a:cubicBezTo>
                <a:lnTo>
                  <a:pt x="20415" y="1601"/>
                </a:lnTo>
                <a:cubicBezTo>
                  <a:pt x="20849" y="1601"/>
                  <a:pt x="21216" y="1268"/>
                  <a:pt x="21216" y="801"/>
                </a:cubicBezTo>
                <a:cubicBezTo>
                  <a:pt x="21216" y="367"/>
                  <a:pt x="20849" y="0"/>
                  <a:pt x="20415"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panose="020B0604020202020204" pitchFamily="34" charset="0"/>
              <a:cs typeface="Arial" panose="020B0604020202020204" pitchFamily="34" charset="0"/>
              <a:sym typeface="Arial"/>
            </a:endParaRPr>
          </a:p>
        </p:txBody>
      </p:sp>
      <p:sp>
        <p:nvSpPr>
          <p:cNvPr id="144" name="Google Shape;144;p16"/>
          <p:cNvSpPr/>
          <p:nvPr/>
        </p:nvSpPr>
        <p:spPr>
          <a:xfrm>
            <a:off x="1793437" y="3489573"/>
            <a:ext cx="978167" cy="77772"/>
          </a:xfrm>
          <a:custGeom>
            <a:avLst/>
            <a:gdLst/>
            <a:ahLst/>
            <a:cxnLst/>
            <a:rect l="l" t="t" r="r" b="b"/>
            <a:pathLst>
              <a:path w="20149" h="1602" extrusionOk="0">
                <a:moveTo>
                  <a:pt x="801" y="1"/>
                </a:moveTo>
                <a:cubicBezTo>
                  <a:pt x="367" y="1"/>
                  <a:pt x="0" y="334"/>
                  <a:pt x="0" y="801"/>
                </a:cubicBezTo>
                <a:cubicBezTo>
                  <a:pt x="0" y="1235"/>
                  <a:pt x="367" y="1602"/>
                  <a:pt x="801" y="1602"/>
                </a:cubicBezTo>
                <a:lnTo>
                  <a:pt x="19348" y="1602"/>
                </a:lnTo>
                <a:cubicBezTo>
                  <a:pt x="19781" y="1602"/>
                  <a:pt x="20148" y="1235"/>
                  <a:pt x="20148" y="801"/>
                </a:cubicBezTo>
                <a:cubicBezTo>
                  <a:pt x="20148" y="334"/>
                  <a:pt x="19781" y="1"/>
                  <a:pt x="19348"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panose="020B0604020202020204" pitchFamily="34" charset="0"/>
              <a:cs typeface="Arial" panose="020B0604020202020204" pitchFamily="34" charset="0"/>
              <a:sym typeface="Arial"/>
            </a:endParaRPr>
          </a:p>
        </p:txBody>
      </p:sp>
      <p:sp>
        <p:nvSpPr>
          <p:cNvPr id="145" name="Google Shape;145;p16"/>
          <p:cNvSpPr/>
          <p:nvPr/>
        </p:nvSpPr>
        <p:spPr>
          <a:xfrm>
            <a:off x="1937575" y="3828047"/>
            <a:ext cx="221907" cy="221907"/>
          </a:xfrm>
          <a:custGeom>
            <a:avLst/>
            <a:gdLst/>
            <a:ahLst/>
            <a:cxnLst/>
            <a:rect l="l" t="t" r="r" b="b"/>
            <a:pathLst>
              <a:path w="4571" h="4571" extrusionOk="0">
                <a:moveTo>
                  <a:pt x="2302" y="1601"/>
                </a:moveTo>
                <a:cubicBezTo>
                  <a:pt x="2669" y="1601"/>
                  <a:pt x="2969" y="1902"/>
                  <a:pt x="2969" y="2269"/>
                </a:cubicBezTo>
                <a:cubicBezTo>
                  <a:pt x="2969" y="2635"/>
                  <a:pt x="2669" y="2936"/>
                  <a:pt x="2302" y="2936"/>
                </a:cubicBezTo>
                <a:cubicBezTo>
                  <a:pt x="1935" y="2936"/>
                  <a:pt x="1635" y="2635"/>
                  <a:pt x="1635" y="2269"/>
                </a:cubicBezTo>
                <a:cubicBezTo>
                  <a:pt x="1635" y="1902"/>
                  <a:pt x="1935" y="1601"/>
                  <a:pt x="2302" y="1601"/>
                </a:cubicBezTo>
                <a:close/>
                <a:moveTo>
                  <a:pt x="2302" y="0"/>
                </a:moveTo>
                <a:cubicBezTo>
                  <a:pt x="1034" y="0"/>
                  <a:pt x="0" y="1034"/>
                  <a:pt x="0" y="2269"/>
                </a:cubicBezTo>
                <a:cubicBezTo>
                  <a:pt x="0" y="3536"/>
                  <a:pt x="1034" y="4570"/>
                  <a:pt x="2302" y="4570"/>
                </a:cubicBezTo>
                <a:cubicBezTo>
                  <a:pt x="3536" y="4570"/>
                  <a:pt x="4570" y="3536"/>
                  <a:pt x="4570" y="2269"/>
                </a:cubicBezTo>
                <a:cubicBezTo>
                  <a:pt x="4570" y="1034"/>
                  <a:pt x="3536" y="0"/>
                  <a:pt x="2302"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panose="020B0604020202020204" pitchFamily="34" charset="0"/>
              <a:cs typeface="Arial" panose="020B0604020202020204" pitchFamily="34" charset="0"/>
              <a:sym typeface="Arial"/>
            </a:endParaRPr>
          </a:p>
        </p:txBody>
      </p:sp>
      <p:sp>
        <p:nvSpPr>
          <p:cNvPr id="146" name="Google Shape;146;p16"/>
          <p:cNvSpPr/>
          <p:nvPr/>
        </p:nvSpPr>
        <p:spPr>
          <a:xfrm>
            <a:off x="2387757" y="3828047"/>
            <a:ext cx="221907" cy="221907"/>
          </a:xfrm>
          <a:custGeom>
            <a:avLst/>
            <a:gdLst/>
            <a:ahLst/>
            <a:cxnLst/>
            <a:rect l="l" t="t" r="r" b="b"/>
            <a:pathLst>
              <a:path w="4571" h="4571" extrusionOk="0">
                <a:moveTo>
                  <a:pt x="2269" y="1601"/>
                </a:moveTo>
                <a:cubicBezTo>
                  <a:pt x="2636" y="1601"/>
                  <a:pt x="2936" y="1902"/>
                  <a:pt x="2936" y="2269"/>
                </a:cubicBezTo>
                <a:cubicBezTo>
                  <a:pt x="2936" y="2635"/>
                  <a:pt x="2636" y="2936"/>
                  <a:pt x="2269" y="2936"/>
                </a:cubicBezTo>
                <a:cubicBezTo>
                  <a:pt x="1902" y="2936"/>
                  <a:pt x="1602" y="2635"/>
                  <a:pt x="1602" y="2269"/>
                </a:cubicBezTo>
                <a:cubicBezTo>
                  <a:pt x="1602" y="1902"/>
                  <a:pt x="1902" y="1601"/>
                  <a:pt x="2269" y="1601"/>
                </a:cubicBezTo>
                <a:close/>
                <a:moveTo>
                  <a:pt x="2269" y="0"/>
                </a:moveTo>
                <a:cubicBezTo>
                  <a:pt x="1035" y="0"/>
                  <a:pt x="0" y="1034"/>
                  <a:pt x="0" y="2269"/>
                </a:cubicBezTo>
                <a:cubicBezTo>
                  <a:pt x="0" y="3536"/>
                  <a:pt x="1035" y="4570"/>
                  <a:pt x="2269" y="4570"/>
                </a:cubicBezTo>
                <a:cubicBezTo>
                  <a:pt x="3536" y="4570"/>
                  <a:pt x="4570" y="3536"/>
                  <a:pt x="4537" y="2269"/>
                </a:cubicBezTo>
                <a:cubicBezTo>
                  <a:pt x="4537" y="1034"/>
                  <a:pt x="3536" y="0"/>
                  <a:pt x="2269"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panose="020B0604020202020204" pitchFamily="34" charset="0"/>
              <a:cs typeface="Arial" panose="020B0604020202020204" pitchFamily="34" charset="0"/>
              <a:sym typeface="Arial"/>
            </a:endParaRPr>
          </a:p>
        </p:txBody>
      </p:sp>
      <p:sp>
        <p:nvSpPr>
          <p:cNvPr id="147" name="Google Shape;147;p16"/>
          <p:cNvSpPr/>
          <p:nvPr/>
        </p:nvSpPr>
        <p:spPr>
          <a:xfrm>
            <a:off x="1467925" y="4445039"/>
            <a:ext cx="1600001" cy="552267"/>
          </a:xfrm>
          <a:custGeom>
            <a:avLst/>
            <a:gdLst/>
            <a:ahLst/>
            <a:cxnLst/>
            <a:rect l="l" t="t" r="r" b="b"/>
            <a:pathLst>
              <a:path w="32958" h="11376" extrusionOk="0">
                <a:moveTo>
                  <a:pt x="2035" y="0"/>
                </a:moveTo>
                <a:cubicBezTo>
                  <a:pt x="901" y="0"/>
                  <a:pt x="1" y="901"/>
                  <a:pt x="1" y="2035"/>
                </a:cubicBezTo>
                <a:lnTo>
                  <a:pt x="1" y="9340"/>
                </a:lnTo>
                <a:cubicBezTo>
                  <a:pt x="1" y="10474"/>
                  <a:pt x="901" y="11375"/>
                  <a:pt x="2035" y="11375"/>
                </a:cubicBezTo>
                <a:lnTo>
                  <a:pt x="30923" y="11375"/>
                </a:lnTo>
                <a:cubicBezTo>
                  <a:pt x="32023" y="11375"/>
                  <a:pt x="32957" y="10474"/>
                  <a:pt x="32957" y="9340"/>
                </a:cubicBezTo>
                <a:lnTo>
                  <a:pt x="32957" y="2035"/>
                </a:lnTo>
                <a:cubicBezTo>
                  <a:pt x="32957" y="901"/>
                  <a:pt x="32023" y="0"/>
                  <a:pt x="30923"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panose="020B0604020202020204" pitchFamily="34" charset="0"/>
              <a:cs typeface="Arial" panose="020B0604020202020204" pitchFamily="34" charset="0"/>
              <a:sym typeface="Arial"/>
            </a:endParaRPr>
          </a:p>
        </p:txBody>
      </p:sp>
      <p:sp>
        <p:nvSpPr>
          <p:cNvPr id="148" name="Google Shape;148;p16"/>
          <p:cNvSpPr/>
          <p:nvPr/>
        </p:nvSpPr>
        <p:spPr>
          <a:xfrm>
            <a:off x="2013649" y="2394873"/>
            <a:ext cx="534451" cy="43740"/>
          </a:xfrm>
          <a:custGeom>
            <a:avLst/>
            <a:gdLst/>
            <a:ahLst/>
            <a:cxnLst/>
            <a:rect l="l" t="t" r="r" b="b"/>
            <a:pathLst>
              <a:path w="11009" h="901" extrusionOk="0">
                <a:moveTo>
                  <a:pt x="401" y="0"/>
                </a:moveTo>
                <a:cubicBezTo>
                  <a:pt x="168" y="0"/>
                  <a:pt x="1" y="200"/>
                  <a:pt x="1" y="434"/>
                </a:cubicBezTo>
                <a:cubicBezTo>
                  <a:pt x="1" y="667"/>
                  <a:pt x="168" y="867"/>
                  <a:pt x="401" y="867"/>
                </a:cubicBezTo>
                <a:lnTo>
                  <a:pt x="10575" y="901"/>
                </a:lnTo>
                <a:cubicBezTo>
                  <a:pt x="10809" y="901"/>
                  <a:pt x="11009" y="701"/>
                  <a:pt x="11009" y="467"/>
                </a:cubicBezTo>
                <a:cubicBezTo>
                  <a:pt x="11009" y="234"/>
                  <a:pt x="10809" y="67"/>
                  <a:pt x="10575" y="33"/>
                </a:cubicBezTo>
                <a:lnTo>
                  <a:pt x="401"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panose="020B0604020202020204" pitchFamily="34" charset="0"/>
              <a:cs typeface="Arial" panose="020B0604020202020204" pitchFamily="34" charset="0"/>
              <a:sym typeface="Arial"/>
            </a:endParaRPr>
          </a:p>
        </p:txBody>
      </p:sp>
      <p:sp>
        <p:nvSpPr>
          <p:cNvPr id="149" name="Google Shape;149;p16"/>
          <p:cNvSpPr/>
          <p:nvPr/>
        </p:nvSpPr>
        <p:spPr>
          <a:xfrm>
            <a:off x="2067101" y="5379385"/>
            <a:ext cx="388713" cy="387160"/>
          </a:xfrm>
          <a:custGeom>
            <a:avLst/>
            <a:gdLst/>
            <a:ahLst/>
            <a:cxnLst/>
            <a:rect l="l" t="t" r="r" b="b"/>
            <a:pathLst>
              <a:path w="8007" h="7975" extrusionOk="0">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rgbClr val="C9D6D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panose="020B0604020202020204" pitchFamily="34" charset="0"/>
              <a:cs typeface="Arial" panose="020B0604020202020204" pitchFamily="34" charset="0"/>
              <a:sym typeface="Arial"/>
            </a:endParaRPr>
          </a:p>
        </p:txBody>
      </p:sp>
      <p:sp>
        <p:nvSpPr>
          <p:cNvPr id="150" name="Google Shape;150;p16"/>
          <p:cNvSpPr/>
          <p:nvPr/>
        </p:nvSpPr>
        <p:spPr>
          <a:xfrm>
            <a:off x="2067101" y="5379385"/>
            <a:ext cx="388713" cy="387160"/>
          </a:xfrm>
          <a:custGeom>
            <a:avLst/>
            <a:gdLst/>
            <a:ahLst/>
            <a:cxnLst/>
            <a:rect l="l" t="t" r="r" b="b"/>
            <a:pathLst>
              <a:path w="8007" h="7975" extrusionOk="0">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panose="020B0604020202020204" pitchFamily="34" charset="0"/>
              <a:cs typeface="Arial" panose="020B0604020202020204" pitchFamily="34" charset="0"/>
              <a:sym typeface="Arial"/>
            </a:endParaRPr>
          </a:p>
        </p:txBody>
      </p:sp>
      <p:sp>
        <p:nvSpPr>
          <p:cNvPr id="151" name="Google Shape;151;p16"/>
          <p:cNvSpPr/>
          <p:nvPr/>
        </p:nvSpPr>
        <p:spPr>
          <a:xfrm>
            <a:off x="2115696" y="5426380"/>
            <a:ext cx="293173" cy="291571"/>
          </a:xfrm>
          <a:custGeom>
            <a:avLst/>
            <a:gdLst/>
            <a:ahLst/>
            <a:cxnLst/>
            <a:rect l="l" t="t" r="r" b="b"/>
            <a:pathLst>
              <a:path w="6039" h="6006" extrusionOk="0">
                <a:moveTo>
                  <a:pt x="3036" y="1"/>
                </a:moveTo>
                <a:cubicBezTo>
                  <a:pt x="1368" y="1"/>
                  <a:pt x="0" y="1335"/>
                  <a:pt x="0" y="3003"/>
                </a:cubicBezTo>
                <a:cubicBezTo>
                  <a:pt x="0" y="4671"/>
                  <a:pt x="1335" y="6005"/>
                  <a:pt x="3003" y="6005"/>
                </a:cubicBezTo>
                <a:cubicBezTo>
                  <a:pt x="3023" y="6006"/>
                  <a:pt x="3043" y="6006"/>
                  <a:pt x="3064" y="6006"/>
                </a:cubicBezTo>
                <a:cubicBezTo>
                  <a:pt x="4703" y="6006"/>
                  <a:pt x="6005" y="4684"/>
                  <a:pt x="6005" y="3036"/>
                </a:cubicBezTo>
                <a:cubicBezTo>
                  <a:pt x="6038" y="1368"/>
                  <a:pt x="4670" y="34"/>
                  <a:pt x="3036"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panose="020B0604020202020204" pitchFamily="34" charset="0"/>
              <a:cs typeface="Arial" panose="020B0604020202020204" pitchFamily="34" charset="0"/>
              <a:sym typeface="Arial"/>
            </a:endParaRPr>
          </a:p>
        </p:txBody>
      </p:sp>
      <p:sp>
        <p:nvSpPr>
          <p:cNvPr id="152" name="Google Shape;152;p16"/>
          <p:cNvSpPr/>
          <p:nvPr/>
        </p:nvSpPr>
        <p:spPr>
          <a:xfrm>
            <a:off x="2873575" y="3636478"/>
            <a:ext cx="798399" cy="666935"/>
          </a:xfrm>
          <a:custGeom>
            <a:avLst/>
            <a:gdLst/>
            <a:ahLst/>
            <a:cxnLst/>
            <a:rect l="l" t="t" r="r" b="b"/>
            <a:pathLst>
              <a:path w="16446" h="13738" extrusionOk="0">
                <a:moveTo>
                  <a:pt x="11947" y="1"/>
                </a:moveTo>
                <a:cubicBezTo>
                  <a:pt x="11284" y="1"/>
                  <a:pt x="10643" y="197"/>
                  <a:pt x="10108" y="611"/>
                </a:cubicBezTo>
                <a:lnTo>
                  <a:pt x="1668" y="6882"/>
                </a:lnTo>
                <a:cubicBezTo>
                  <a:pt x="167" y="8016"/>
                  <a:pt x="1" y="10317"/>
                  <a:pt x="1302" y="12052"/>
                </a:cubicBezTo>
                <a:cubicBezTo>
                  <a:pt x="2123" y="13148"/>
                  <a:pt x="3331" y="13738"/>
                  <a:pt x="4488" y="13738"/>
                </a:cubicBezTo>
                <a:cubicBezTo>
                  <a:pt x="5162" y="13738"/>
                  <a:pt x="5819" y="13537"/>
                  <a:pt x="6372" y="13119"/>
                </a:cubicBezTo>
                <a:lnTo>
                  <a:pt x="14778" y="6848"/>
                </a:lnTo>
                <a:cubicBezTo>
                  <a:pt x="16279" y="5714"/>
                  <a:pt x="16446" y="3413"/>
                  <a:pt x="15145" y="1678"/>
                </a:cubicBezTo>
                <a:cubicBezTo>
                  <a:pt x="14318" y="597"/>
                  <a:pt x="13101" y="1"/>
                  <a:pt x="11947" y="1"/>
                </a:cubicBezTo>
                <a:close/>
              </a:path>
            </a:pathLst>
          </a:custGeom>
          <a:solidFill>
            <a:srgbClr val="E5BBE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panose="020B0604020202020204" pitchFamily="34" charset="0"/>
              <a:cs typeface="Arial" panose="020B0604020202020204" pitchFamily="34" charset="0"/>
              <a:sym typeface="Arial"/>
            </a:endParaRPr>
          </a:p>
        </p:txBody>
      </p:sp>
      <p:sp>
        <p:nvSpPr>
          <p:cNvPr id="153" name="Google Shape;153;p16"/>
          <p:cNvSpPr/>
          <p:nvPr/>
        </p:nvSpPr>
        <p:spPr>
          <a:xfrm>
            <a:off x="2935134" y="4036510"/>
            <a:ext cx="796748" cy="666885"/>
          </a:xfrm>
          <a:custGeom>
            <a:avLst/>
            <a:gdLst/>
            <a:ahLst/>
            <a:cxnLst/>
            <a:rect l="l" t="t" r="r" b="b"/>
            <a:pathLst>
              <a:path w="16412" h="13737" extrusionOk="0">
                <a:moveTo>
                  <a:pt x="11936" y="0"/>
                </a:moveTo>
                <a:cubicBezTo>
                  <a:pt x="11271" y="0"/>
                  <a:pt x="10621" y="196"/>
                  <a:pt x="10074" y="610"/>
                </a:cubicBezTo>
                <a:lnTo>
                  <a:pt x="1635" y="6881"/>
                </a:lnTo>
                <a:cubicBezTo>
                  <a:pt x="134" y="8015"/>
                  <a:pt x="0" y="10317"/>
                  <a:pt x="1301" y="12051"/>
                </a:cubicBezTo>
                <a:cubicBezTo>
                  <a:pt x="2102" y="13147"/>
                  <a:pt x="3302" y="13737"/>
                  <a:pt x="4456" y="13737"/>
                </a:cubicBezTo>
                <a:cubicBezTo>
                  <a:pt x="5128" y="13737"/>
                  <a:pt x="5785" y="13536"/>
                  <a:pt x="6338" y="13119"/>
                </a:cubicBezTo>
                <a:lnTo>
                  <a:pt x="14777" y="6848"/>
                </a:lnTo>
                <a:cubicBezTo>
                  <a:pt x="16278" y="5713"/>
                  <a:pt x="16412" y="3412"/>
                  <a:pt x="15111" y="1677"/>
                </a:cubicBezTo>
                <a:cubicBezTo>
                  <a:pt x="14306" y="596"/>
                  <a:pt x="13096" y="0"/>
                  <a:pt x="11936" y="0"/>
                </a:cubicBezTo>
                <a:close/>
              </a:path>
            </a:pathLst>
          </a:custGeom>
          <a:solidFill>
            <a:srgbClr val="E5BBE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panose="020B0604020202020204" pitchFamily="34" charset="0"/>
              <a:cs typeface="Arial" panose="020B0604020202020204" pitchFamily="34" charset="0"/>
              <a:sym typeface="Arial"/>
            </a:endParaRPr>
          </a:p>
        </p:txBody>
      </p:sp>
      <p:sp>
        <p:nvSpPr>
          <p:cNvPr id="154" name="Google Shape;154;p16"/>
          <p:cNvSpPr/>
          <p:nvPr/>
        </p:nvSpPr>
        <p:spPr>
          <a:xfrm>
            <a:off x="3004751" y="4520677"/>
            <a:ext cx="691547" cy="593580"/>
          </a:xfrm>
          <a:custGeom>
            <a:avLst/>
            <a:gdLst/>
            <a:ahLst/>
            <a:cxnLst/>
            <a:rect l="l" t="t" r="r" b="b"/>
            <a:pathLst>
              <a:path w="14245" h="12227" extrusionOk="0">
                <a:moveTo>
                  <a:pt x="9736" y="1"/>
                </a:moveTo>
                <a:cubicBezTo>
                  <a:pt x="9069" y="1"/>
                  <a:pt x="8420" y="197"/>
                  <a:pt x="7873" y="611"/>
                </a:cubicBezTo>
                <a:lnTo>
                  <a:pt x="1668" y="5381"/>
                </a:lnTo>
                <a:cubicBezTo>
                  <a:pt x="167" y="6515"/>
                  <a:pt x="1" y="8816"/>
                  <a:pt x="1301" y="10518"/>
                </a:cubicBezTo>
                <a:cubicBezTo>
                  <a:pt x="2130" y="11622"/>
                  <a:pt x="3351" y="12227"/>
                  <a:pt x="4516" y="12227"/>
                </a:cubicBezTo>
                <a:cubicBezTo>
                  <a:pt x="5181" y="12227"/>
                  <a:pt x="5827" y="12030"/>
                  <a:pt x="6372" y="11618"/>
                </a:cubicBezTo>
                <a:lnTo>
                  <a:pt x="12576" y="6848"/>
                </a:lnTo>
                <a:cubicBezTo>
                  <a:pt x="14077" y="5714"/>
                  <a:pt x="14244" y="3413"/>
                  <a:pt x="12943" y="1678"/>
                </a:cubicBezTo>
                <a:cubicBezTo>
                  <a:pt x="12116" y="597"/>
                  <a:pt x="10899" y="1"/>
                  <a:pt x="9736" y="1"/>
                </a:cubicBezTo>
                <a:close/>
              </a:path>
            </a:pathLst>
          </a:custGeom>
          <a:solidFill>
            <a:srgbClr val="E5BBE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panose="020B0604020202020204" pitchFamily="34" charset="0"/>
              <a:cs typeface="Arial" panose="020B0604020202020204" pitchFamily="34" charset="0"/>
              <a:sym typeface="Arial"/>
            </a:endParaRPr>
          </a:p>
        </p:txBody>
      </p:sp>
      <p:sp>
        <p:nvSpPr>
          <p:cNvPr id="155" name="Google Shape;155;p16"/>
          <p:cNvSpPr/>
          <p:nvPr/>
        </p:nvSpPr>
        <p:spPr>
          <a:xfrm>
            <a:off x="2876828" y="3128767"/>
            <a:ext cx="652661" cy="560471"/>
          </a:xfrm>
          <a:custGeom>
            <a:avLst/>
            <a:gdLst/>
            <a:ahLst/>
            <a:cxnLst/>
            <a:rect l="l" t="t" r="r" b="b"/>
            <a:pathLst>
              <a:path w="13444" h="11545" extrusionOk="0">
                <a:moveTo>
                  <a:pt x="8940" y="1"/>
                </a:moveTo>
                <a:cubicBezTo>
                  <a:pt x="8279" y="1"/>
                  <a:pt x="7639" y="194"/>
                  <a:pt x="7105" y="594"/>
                </a:cubicBezTo>
                <a:lnTo>
                  <a:pt x="1635" y="4697"/>
                </a:lnTo>
                <a:cubicBezTo>
                  <a:pt x="167" y="5831"/>
                  <a:pt x="0" y="8133"/>
                  <a:pt x="1301" y="9868"/>
                </a:cubicBezTo>
                <a:cubicBezTo>
                  <a:pt x="2128" y="10949"/>
                  <a:pt x="3332" y="11545"/>
                  <a:pt x="4485" y="11545"/>
                </a:cubicBezTo>
                <a:cubicBezTo>
                  <a:pt x="5146" y="11545"/>
                  <a:pt x="5791" y="11349"/>
                  <a:pt x="6338" y="10935"/>
                </a:cubicBezTo>
                <a:lnTo>
                  <a:pt x="11775" y="6832"/>
                </a:lnTo>
                <a:cubicBezTo>
                  <a:pt x="13276" y="5698"/>
                  <a:pt x="13443" y="3396"/>
                  <a:pt x="12142" y="1695"/>
                </a:cubicBezTo>
                <a:cubicBezTo>
                  <a:pt x="11315" y="591"/>
                  <a:pt x="10095" y="1"/>
                  <a:pt x="8940" y="1"/>
                </a:cubicBezTo>
                <a:close/>
              </a:path>
            </a:pathLst>
          </a:custGeom>
          <a:solidFill>
            <a:srgbClr val="E5BBE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panose="020B0604020202020204" pitchFamily="34" charset="0"/>
              <a:cs typeface="Arial" panose="020B0604020202020204" pitchFamily="34" charset="0"/>
              <a:sym typeface="Arial"/>
            </a:endParaRPr>
          </a:p>
        </p:txBody>
      </p:sp>
      <p:sp>
        <p:nvSpPr>
          <p:cNvPr id="156" name="Google Shape;156;p16"/>
          <p:cNvSpPr/>
          <p:nvPr/>
        </p:nvSpPr>
        <p:spPr>
          <a:xfrm>
            <a:off x="1226641" y="3232077"/>
            <a:ext cx="233219" cy="856703"/>
          </a:xfrm>
          <a:custGeom>
            <a:avLst/>
            <a:gdLst/>
            <a:ahLst/>
            <a:cxnLst/>
            <a:rect l="l" t="t" r="r" b="b"/>
            <a:pathLst>
              <a:path w="4804" h="17647" extrusionOk="0">
                <a:moveTo>
                  <a:pt x="801" y="1"/>
                </a:moveTo>
                <a:lnTo>
                  <a:pt x="0" y="7073"/>
                </a:lnTo>
                <a:lnTo>
                  <a:pt x="1335" y="17647"/>
                </a:lnTo>
                <a:cubicBezTo>
                  <a:pt x="1335" y="17647"/>
                  <a:pt x="4804" y="11042"/>
                  <a:pt x="4303" y="6772"/>
                </a:cubicBezTo>
                <a:cubicBezTo>
                  <a:pt x="3836" y="2503"/>
                  <a:pt x="801" y="1"/>
                  <a:pt x="801" y="1"/>
                </a:cubicBezTo>
                <a:close/>
              </a:path>
            </a:pathLst>
          </a:custGeom>
          <a:solidFill>
            <a:srgbClr val="E5BBE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panose="020B0604020202020204" pitchFamily="34" charset="0"/>
              <a:cs typeface="Arial" panose="020B0604020202020204" pitchFamily="34" charset="0"/>
              <a:sym typeface="Arial"/>
            </a:endParaRPr>
          </a:p>
        </p:txBody>
      </p:sp>
      <p:sp>
        <p:nvSpPr>
          <p:cNvPr id="157" name="Google Shape;157;p16"/>
          <p:cNvSpPr/>
          <p:nvPr/>
        </p:nvSpPr>
        <p:spPr>
          <a:xfrm>
            <a:off x="2033125" y="2006006"/>
            <a:ext cx="456679" cy="165399"/>
          </a:xfrm>
          <a:custGeom>
            <a:avLst/>
            <a:gdLst/>
            <a:ahLst/>
            <a:cxnLst/>
            <a:rect l="l" t="t" r="r" b="b"/>
            <a:pathLst>
              <a:path w="9407" h="3407" extrusionOk="0">
                <a:moveTo>
                  <a:pt x="4707" y="0"/>
                </a:moveTo>
                <a:cubicBezTo>
                  <a:pt x="3130" y="0"/>
                  <a:pt x="1555" y="601"/>
                  <a:pt x="367" y="1806"/>
                </a:cubicBezTo>
                <a:cubicBezTo>
                  <a:pt x="0" y="2173"/>
                  <a:pt x="0" y="2773"/>
                  <a:pt x="367" y="3140"/>
                </a:cubicBezTo>
                <a:cubicBezTo>
                  <a:pt x="567" y="3307"/>
                  <a:pt x="801" y="3407"/>
                  <a:pt x="1034" y="3407"/>
                </a:cubicBezTo>
                <a:cubicBezTo>
                  <a:pt x="1268" y="3407"/>
                  <a:pt x="1535" y="3307"/>
                  <a:pt x="1701" y="3140"/>
                </a:cubicBezTo>
                <a:cubicBezTo>
                  <a:pt x="2523" y="2302"/>
                  <a:pt x="3614" y="1885"/>
                  <a:pt x="4707" y="1885"/>
                </a:cubicBezTo>
                <a:cubicBezTo>
                  <a:pt x="5790" y="1885"/>
                  <a:pt x="6876" y="2293"/>
                  <a:pt x="7706" y="3107"/>
                </a:cubicBezTo>
                <a:cubicBezTo>
                  <a:pt x="7889" y="3290"/>
                  <a:pt x="8131" y="3382"/>
                  <a:pt x="8373" y="3382"/>
                </a:cubicBezTo>
                <a:cubicBezTo>
                  <a:pt x="8615" y="3382"/>
                  <a:pt x="8856" y="3290"/>
                  <a:pt x="9040" y="3107"/>
                </a:cubicBezTo>
                <a:cubicBezTo>
                  <a:pt x="9407" y="2740"/>
                  <a:pt x="9407" y="2139"/>
                  <a:pt x="9040" y="1772"/>
                </a:cubicBezTo>
                <a:cubicBezTo>
                  <a:pt x="7843" y="592"/>
                  <a:pt x="6274" y="0"/>
                  <a:pt x="4707"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panose="020B0604020202020204" pitchFamily="34" charset="0"/>
              <a:cs typeface="Arial" panose="020B0604020202020204" pitchFamily="34" charset="0"/>
              <a:sym typeface="Arial"/>
            </a:endParaRPr>
          </a:p>
        </p:txBody>
      </p:sp>
      <p:sp>
        <p:nvSpPr>
          <p:cNvPr id="158" name="Google Shape;158;p16"/>
          <p:cNvSpPr/>
          <p:nvPr/>
        </p:nvSpPr>
        <p:spPr>
          <a:xfrm>
            <a:off x="1550535" y="1475041"/>
            <a:ext cx="1421835" cy="367644"/>
          </a:xfrm>
          <a:custGeom>
            <a:avLst/>
            <a:gdLst/>
            <a:ahLst/>
            <a:cxnLst/>
            <a:rect l="l" t="t" r="r" b="b"/>
            <a:pathLst>
              <a:path w="29288" h="7573" extrusionOk="0">
                <a:moveTo>
                  <a:pt x="14644" y="0"/>
                </a:moveTo>
                <a:cubicBezTo>
                  <a:pt x="9240" y="0"/>
                  <a:pt x="4170" y="2135"/>
                  <a:pt x="367" y="5938"/>
                </a:cubicBezTo>
                <a:cubicBezTo>
                  <a:pt x="0" y="6305"/>
                  <a:pt x="0" y="6905"/>
                  <a:pt x="367" y="7305"/>
                </a:cubicBezTo>
                <a:cubicBezTo>
                  <a:pt x="567" y="7472"/>
                  <a:pt x="801" y="7572"/>
                  <a:pt x="1034" y="7572"/>
                </a:cubicBezTo>
                <a:cubicBezTo>
                  <a:pt x="1268" y="7572"/>
                  <a:pt x="1535" y="7472"/>
                  <a:pt x="1702" y="7272"/>
                </a:cubicBezTo>
                <a:cubicBezTo>
                  <a:pt x="5137" y="3803"/>
                  <a:pt x="9741" y="1902"/>
                  <a:pt x="14644" y="1902"/>
                </a:cubicBezTo>
                <a:lnTo>
                  <a:pt x="14677" y="1902"/>
                </a:lnTo>
                <a:cubicBezTo>
                  <a:pt x="19548" y="1902"/>
                  <a:pt x="24151" y="3770"/>
                  <a:pt x="27587" y="7205"/>
                </a:cubicBezTo>
                <a:cubicBezTo>
                  <a:pt x="27770" y="7389"/>
                  <a:pt x="28012" y="7481"/>
                  <a:pt x="28254" y="7481"/>
                </a:cubicBezTo>
                <a:cubicBezTo>
                  <a:pt x="28496" y="7481"/>
                  <a:pt x="28738" y="7389"/>
                  <a:pt x="28921" y="7205"/>
                </a:cubicBezTo>
                <a:cubicBezTo>
                  <a:pt x="29288" y="6838"/>
                  <a:pt x="29288" y="6238"/>
                  <a:pt x="28921" y="5871"/>
                </a:cubicBezTo>
                <a:cubicBezTo>
                  <a:pt x="25118" y="2068"/>
                  <a:pt x="20048" y="0"/>
                  <a:pt x="14644"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panose="020B0604020202020204" pitchFamily="34" charset="0"/>
              <a:cs typeface="Arial" panose="020B0604020202020204" pitchFamily="34" charset="0"/>
              <a:sym typeface="Arial"/>
            </a:endParaRPr>
          </a:p>
        </p:txBody>
      </p:sp>
      <p:sp>
        <p:nvSpPr>
          <p:cNvPr id="159" name="Google Shape;159;p16"/>
          <p:cNvSpPr/>
          <p:nvPr/>
        </p:nvSpPr>
        <p:spPr>
          <a:xfrm>
            <a:off x="1795871" y="1740596"/>
            <a:ext cx="931173" cy="264045"/>
          </a:xfrm>
          <a:custGeom>
            <a:avLst/>
            <a:gdLst/>
            <a:ahLst/>
            <a:cxnLst/>
            <a:rect l="l" t="t" r="r" b="b"/>
            <a:pathLst>
              <a:path w="19181" h="5439" extrusionOk="0">
                <a:moveTo>
                  <a:pt x="9611" y="1"/>
                </a:moveTo>
                <a:cubicBezTo>
                  <a:pt x="6260" y="1"/>
                  <a:pt x="2911" y="1277"/>
                  <a:pt x="368" y="3837"/>
                </a:cubicBezTo>
                <a:cubicBezTo>
                  <a:pt x="1" y="4204"/>
                  <a:pt x="1" y="4804"/>
                  <a:pt x="368" y="5171"/>
                </a:cubicBezTo>
                <a:cubicBezTo>
                  <a:pt x="568" y="5371"/>
                  <a:pt x="801" y="5438"/>
                  <a:pt x="1035" y="5438"/>
                </a:cubicBezTo>
                <a:cubicBezTo>
                  <a:pt x="1302" y="5438"/>
                  <a:pt x="1535" y="5371"/>
                  <a:pt x="1735" y="5171"/>
                </a:cubicBezTo>
                <a:cubicBezTo>
                  <a:pt x="3895" y="2995"/>
                  <a:pt x="6752" y="1902"/>
                  <a:pt x="9611" y="1902"/>
                </a:cubicBezTo>
                <a:cubicBezTo>
                  <a:pt x="12448" y="1902"/>
                  <a:pt x="15287" y="2978"/>
                  <a:pt x="17446" y="5138"/>
                </a:cubicBezTo>
                <a:cubicBezTo>
                  <a:pt x="17647" y="5321"/>
                  <a:pt x="17897" y="5413"/>
                  <a:pt x="18143" y="5413"/>
                </a:cubicBezTo>
                <a:cubicBezTo>
                  <a:pt x="18389" y="5413"/>
                  <a:pt x="18631" y="5321"/>
                  <a:pt x="18814" y="5138"/>
                </a:cubicBezTo>
                <a:cubicBezTo>
                  <a:pt x="19181" y="4771"/>
                  <a:pt x="19181" y="4170"/>
                  <a:pt x="18814" y="3770"/>
                </a:cubicBezTo>
                <a:cubicBezTo>
                  <a:pt x="16271" y="1260"/>
                  <a:pt x="12940" y="1"/>
                  <a:pt x="9611"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panose="020B0604020202020204" pitchFamily="34" charset="0"/>
              <a:cs typeface="Arial" panose="020B0604020202020204" pitchFamily="34" charset="0"/>
              <a:sym typeface="Arial"/>
            </a:endParaRPr>
          </a:p>
        </p:txBody>
      </p:sp>
      <p:sp>
        <p:nvSpPr>
          <p:cNvPr id="160" name="Google Shape;160;p16"/>
          <p:cNvSpPr/>
          <p:nvPr/>
        </p:nvSpPr>
        <p:spPr>
          <a:xfrm>
            <a:off x="2431500" y="4810069"/>
            <a:ext cx="2534379" cy="2047892"/>
          </a:xfrm>
          <a:custGeom>
            <a:avLst/>
            <a:gdLst/>
            <a:ahLst/>
            <a:cxnLst/>
            <a:rect l="l" t="t" r="r" b="b"/>
            <a:pathLst>
              <a:path w="52205" h="42184" extrusionOk="0">
                <a:moveTo>
                  <a:pt x="7606" y="0"/>
                </a:moveTo>
                <a:cubicBezTo>
                  <a:pt x="7207" y="0"/>
                  <a:pt x="6801" y="71"/>
                  <a:pt x="6405" y="220"/>
                </a:cubicBezTo>
                <a:cubicBezTo>
                  <a:pt x="4637" y="887"/>
                  <a:pt x="3736" y="2855"/>
                  <a:pt x="4403" y="4623"/>
                </a:cubicBezTo>
                <a:lnTo>
                  <a:pt x="12609" y="33044"/>
                </a:lnTo>
                <a:cubicBezTo>
                  <a:pt x="11241" y="31009"/>
                  <a:pt x="9740" y="28974"/>
                  <a:pt x="8473" y="27707"/>
                </a:cubicBezTo>
                <a:cubicBezTo>
                  <a:pt x="6686" y="25979"/>
                  <a:pt x="4314" y="25555"/>
                  <a:pt x="2473" y="25555"/>
                </a:cubicBezTo>
                <a:cubicBezTo>
                  <a:pt x="2252" y="25555"/>
                  <a:pt x="2039" y="25561"/>
                  <a:pt x="1835" y="25572"/>
                </a:cubicBezTo>
                <a:cubicBezTo>
                  <a:pt x="734" y="25605"/>
                  <a:pt x="0" y="26773"/>
                  <a:pt x="500" y="27807"/>
                </a:cubicBezTo>
                <a:cubicBezTo>
                  <a:pt x="1901" y="30742"/>
                  <a:pt x="4670" y="36546"/>
                  <a:pt x="7305" y="42184"/>
                </a:cubicBezTo>
                <a:lnTo>
                  <a:pt x="52204" y="42184"/>
                </a:lnTo>
                <a:cubicBezTo>
                  <a:pt x="51870" y="40149"/>
                  <a:pt x="51403" y="38347"/>
                  <a:pt x="50870" y="37113"/>
                </a:cubicBezTo>
                <a:cubicBezTo>
                  <a:pt x="48601" y="31876"/>
                  <a:pt x="46867" y="24004"/>
                  <a:pt x="44065" y="22936"/>
                </a:cubicBezTo>
                <a:cubicBezTo>
                  <a:pt x="43690" y="22795"/>
                  <a:pt x="43329" y="22734"/>
                  <a:pt x="42985" y="22734"/>
                </a:cubicBezTo>
                <a:cubicBezTo>
                  <a:pt x="40727" y="22734"/>
                  <a:pt x="39195" y="25372"/>
                  <a:pt x="39195" y="25372"/>
                </a:cubicBezTo>
                <a:cubicBezTo>
                  <a:pt x="39195" y="25372"/>
                  <a:pt x="37711" y="20209"/>
                  <a:pt x="33681" y="20209"/>
                </a:cubicBezTo>
                <a:cubicBezTo>
                  <a:pt x="33438" y="20209"/>
                  <a:pt x="33186" y="20228"/>
                  <a:pt x="32924" y="20268"/>
                </a:cubicBezTo>
                <a:cubicBezTo>
                  <a:pt x="29888" y="20768"/>
                  <a:pt x="28854" y="26172"/>
                  <a:pt x="28854" y="26172"/>
                </a:cubicBezTo>
                <a:cubicBezTo>
                  <a:pt x="28854" y="26172"/>
                  <a:pt x="26647" y="18891"/>
                  <a:pt x="22870" y="18891"/>
                </a:cubicBezTo>
                <a:cubicBezTo>
                  <a:pt x="22573" y="18891"/>
                  <a:pt x="22266" y="18936"/>
                  <a:pt x="21949" y="19034"/>
                </a:cubicBezTo>
                <a:cubicBezTo>
                  <a:pt x="20248" y="19567"/>
                  <a:pt x="19281" y="21402"/>
                  <a:pt x="18713" y="23470"/>
                </a:cubicBezTo>
                <a:lnTo>
                  <a:pt x="10808" y="2222"/>
                </a:lnTo>
                <a:cubicBezTo>
                  <a:pt x="10290" y="850"/>
                  <a:pt x="8989" y="0"/>
                  <a:pt x="7606" y="0"/>
                </a:cubicBezTo>
                <a:close/>
              </a:path>
            </a:pathLst>
          </a:custGeom>
          <a:solidFill>
            <a:srgbClr val="E5BBEB"/>
          </a:solidFill>
          <a:ln>
            <a:noFill/>
          </a:ln>
        </p:spPr>
        <p:txBody>
          <a:bodyPr spcFirstLastPara="1" wrap="square" lIns="121900" tIns="121900" rIns="121900" bIns="121900" anchor="ctr" anchorCtr="0">
            <a:noAutofit/>
          </a:bodyPr>
          <a:lstStyle/>
          <a:p>
            <a:pPr defTabSz="1219170">
              <a:buClr>
                <a:srgbClr val="000000"/>
              </a:buClr>
            </a:pPr>
            <a:endParaRPr sz="1867" kern="0">
              <a:solidFill>
                <a:schemeClr val="bg1"/>
              </a:solidFill>
              <a:latin typeface="Arial" panose="020B0604020202020204" pitchFamily="34" charset="0"/>
              <a:cs typeface="Arial" panose="020B0604020202020204" pitchFamily="34" charset="0"/>
              <a:sym typeface="Arial"/>
            </a:endParaRPr>
          </a:p>
        </p:txBody>
      </p:sp>
      <p:sp>
        <p:nvSpPr>
          <p:cNvPr id="161" name="Google Shape;161;p16"/>
          <p:cNvSpPr/>
          <p:nvPr/>
        </p:nvSpPr>
        <p:spPr>
          <a:xfrm>
            <a:off x="1280897" y="1150433"/>
            <a:ext cx="1961124" cy="507088"/>
          </a:xfrm>
          <a:custGeom>
            <a:avLst/>
            <a:gdLst/>
            <a:ahLst/>
            <a:cxnLst/>
            <a:rect l="l" t="t" r="r" b="b"/>
            <a:pathLst>
              <a:path w="29288" h="7573" extrusionOk="0">
                <a:moveTo>
                  <a:pt x="14644" y="0"/>
                </a:moveTo>
                <a:cubicBezTo>
                  <a:pt x="9240" y="0"/>
                  <a:pt x="4170" y="2135"/>
                  <a:pt x="367" y="5938"/>
                </a:cubicBezTo>
                <a:cubicBezTo>
                  <a:pt x="0" y="6305"/>
                  <a:pt x="0" y="6905"/>
                  <a:pt x="367" y="7305"/>
                </a:cubicBezTo>
                <a:cubicBezTo>
                  <a:pt x="567" y="7472"/>
                  <a:pt x="801" y="7572"/>
                  <a:pt x="1034" y="7572"/>
                </a:cubicBezTo>
                <a:cubicBezTo>
                  <a:pt x="1268" y="7572"/>
                  <a:pt x="1535" y="7472"/>
                  <a:pt x="1702" y="7272"/>
                </a:cubicBezTo>
                <a:cubicBezTo>
                  <a:pt x="5137" y="3803"/>
                  <a:pt x="9741" y="1902"/>
                  <a:pt x="14644" y="1902"/>
                </a:cubicBezTo>
                <a:lnTo>
                  <a:pt x="14677" y="1902"/>
                </a:lnTo>
                <a:cubicBezTo>
                  <a:pt x="19548" y="1902"/>
                  <a:pt x="24151" y="3770"/>
                  <a:pt x="27587" y="7205"/>
                </a:cubicBezTo>
                <a:cubicBezTo>
                  <a:pt x="27770" y="7389"/>
                  <a:pt x="28012" y="7481"/>
                  <a:pt x="28254" y="7481"/>
                </a:cubicBezTo>
                <a:cubicBezTo>
                  <a:pt x="28496" y="7481"/>
                  <a:pt x="28738" y="7389"/>
                  <a:pt x="28921" y="7205"/>
                </a:cubicBezTo>
                <a:cubicBezTo>
                  <a:pt x="29288" y="6838"/>
                  <a:pt x="29288" y="6238"/>
                  <a:pt x="28921" y="5871"/>
                </a:cubicBezTo>
                <a:cubicBezTo>
                  <a:pt x="25118" y="2068"/>
                  <a:pt x="20048" y="0"/>
                  <a:pt x="14644"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panose="020B0604020202020204" pitchFamily="34" charset="0"/>
              <a:cs typeface="Arial" panose="020B0604020202020204" pitchFamily="34" charset="0"/>
              <a:sym typeface="Arial"/>
            </a:endParaRPr>
          </a:p>
        </p:txBody>
      </p:sp>
      <p:sp>
        <p:nvSpPr>
          <p:cNvPr id="162" name="Google Shape;162;p16"/>
          <p:cNvSpPr txBox="1">
            <a:spLocks noGrp="1"/>
          </p:cNvSpPr>
          <p:nvPr>
            <p:ph type="ctrTitle" idx="4294967295"/>
          </p:nvPr>
        </p:nvSpPr>
        <p:spPr>
          <a:xfrm>
            <a:off x="1474236" y="4474296"/>
            <a:ext cx="1574400" cy="480800"/>
          </a:xfrm>
          <a:prstGeom prst="rect">
            <a:avLst/>
          </a:prstGeom>
          <a:noFill/>
        </p:spPr>
        <p:txBody>
          <a:bodyPr spcFirstLastPara="1" wrap="square" lIns="121900" tIns="121900" rIns="121900" bIns="121900" anchor="ctr" anchorCtr="0">
            <a:noAutofit/>
          </a:bodyPr>
          <a:lstStyle/>
          <a:p>
            <a:pPr algn="ctr"/>
            <a:r>
              <a:rPr lang="en" sz="3333">
                <a:solidFill>
                  <a:schemeClr val="lt1"/>
                </a:solidFill>
                <a:latin typeface="Arial" panose="020B0604020202020204" pitchFamily="34" charset="0"/>
                <a:cs typeface="Arial" panose="020B0604020202020204" pitchFamily="34" charset="0"/>
              </a:rPr>
              <a:t>PAY</a:t>
            </a:r>
            <a:endParaRPr sz="3333">
              <a:solidFill>
                <a:schemeClr val="lt1"/>
              </a:solidFill>
              <a:latin typeface="Arial" panose="020B0604020202020204" pitchFamily="34" charset="0"/>
              <a:cs typeface="Arial" panose="020B0604020202020204" pitchFamily="34" charset="0"/>
            </a:endParaRPr>
          </a:p>
        </p:txBody>
      </p:sp>
      <p:sp>
        <p:nvSpPr>
          <p:cNvPr id="54" name="Google Shape;1541;p18">
            <a:extLst>
              <a:ext uri="{FF2B5EF4-FFF2-40B4-BE49-F238E27FC236}">
                <a16:creationId xmlns:a16="http://schemas.microsoft.com/office/drawing/2014/main" id="{3446BF0B-86F4-6146-8FEB-D25BE23F3C9C}"/>
              </a:ext>
            </a:extLst>
          </p:cNvPr>
          <p:cNvSpPr txBox="1"/>
          <p:nvPr/>
        </p:nvSpPr>
        <p:spPr>
          <a:xfrm>
            <a:off x="3217706" y="-818653"/>
            <a:ext cx="5826744" cy="3300000"/>
          </a:xfrm>
          <a:prstGeom prst="rect">
            <a:avLst/>
          </a:prstGeom>
          <a:noFill/>
          <a:ln>
            <a:noFill/>
          </a:ln>
        </p:spPr>
        <p:txBody>
          <a:bodyPr spcFirstLastPara="1" wrap="square" lIns="121900" tIns="121900" rIns="121900" bIns="121900" anchor="ctr" anchorCtr="0">
            <a:noAutofit/>
          </a:bodyPr>
          <a:lstStyle/>
          <a:p>
            <a:pPr algn="ctr"/>
            <a:r>
              <a:rPr lang="en" sz="3800" b="1">
                <a:latin typeface="Arial" panose="020B0604020202020204" pitchFamily="34" charset="0"/>
                <a:ea typeface="Fira Sans Medium"/>
                <a:cs typeface="Arial" panose="020B0604020202020204" pitchFamily="34" charset="0"/>
                <a:sym typeface="Fira Sans Medium"/>
              </a:rPr>
              <a:t>Giới thiệu về dữ liệu</a:t>
            </a:r>
            <a:endParaRPr sz="3800" b="1">
              <a:latin typeface="Arial" panose="020B0604020202020204" pitchFamily="34" charset="0"/>
              <a:ea typeface="Fira Sans Medium"/>
              <a:cs typeface="Arial" panose="020B0604020202020204" pitchFamily="34" charset="0"/>
              <a:sym typeface="Fira Sans Medium"/>
            </a:endParaRPr>
          </a:p>
        </p:txBody>
      </p:sp>
      <p:sp>
        <p:nvSpPr>
          <p:cNvPr id="4" name="TextBox 3">
            <a:extLst>
              <a:ext uri="{FF2B5EF4-FFF2-40B4-BE49-F238E27FC236}">
                <a16:creationId xmlns:a16="http://schemas.microsoft.com/office/drawing/2014/main" id="{F3F14076-4155-E848-94D5-C839D9EB71E1}"/>
              </a:ext>
            </a:extLst>
          </p:cNvPr>
          <p:cNvSpPr txBox="1"/>
          <p:nvPr/>
        </p:nvSpPr>
        <p:spPr>
          <a:xfrm>
            <a:off x="5564003" y="6147776"/>
            <a:ext cx="6616886" cy="830997"/>
          </a:xfrm>
          <a:prstGeom prst="rect">
            <a:avLst/>
          </a:prstGeom>
          <a:noFill/>
        </p:spPr>
        <p:txBody>
          <a:bodyPr wrap="square" rtlCol="0">
            <a:spAutoFit/>
          </a:bodyPr>
          <a:lstStyle/>
          <a:p>
            <a:r>
              <a:rPr lang="en-US" sz="1200" i="1">
                <a:latin typeface="Arial" panose="020B0604020202020204" pitchFamily="34" charset="0"/>
                <a:ea typeface="Fira Sans"/>
                <a:cs typeface="Arial" panose="020B0604020202020204" pitchFamily="34" charset="0"/>
                <a:sym typeface="Fira Sans"/>
              </a:rPr>
              <a:t>Dataset được lấy từ </a:t>
            </a:r>
            <a:r>
              <a:rPr lang="en-US" sz="1200" i="1">
                <a:latin typeface="Arial" panose="020B0604020202020204" pitchFamily="34" charset="0"/>
                <a:ea typeface="Fira Sans"/>
                <a:cs typeface="Arial" panose="020B0604020202020204" pitchFamily="34" charset="0"/>
                <a:sym typeface="Fira Sans"/>
                <a:hlinkClick r:id="rId3"/>
              </a:rPr>
              <a:t>Kaggle</a:t>
            </a:r>
            <a:r>
              <a:rPr lang="en-US" sz="1200" i="1">
                <a:latin typeface="Arial" panose="020B0604020202020204" pitchFamily="34" charset="0"/>
                <a:ea typeface="Fira Sans"/>
                <a:cs typeface="Arial" panose="020B0604020202020204" pitchFamily="34" charset="0"/>
                <a:sym typeface="Fira Sans"/>
              </a:rPr>
              <a:t> </a:t>
            </a:r>
            <a:endParaRPr lang="en-VN" sz="1200" i="1">
              <a:latin typeface="Arial" panose="020B0604020202020204" pitchFamily="34" charset="0"/>
              <a:cs typeface="Arial" panose="020B0604020202020204" pitchFamily="34" charset="0"/>
            </a:endParaRPr>
          </a:p>
          <a:p>
            <a:r>
              <a:rPr lang="en-VN" sz="1200" i="1">
                <a:latin typeface="Arial" panose="020B0604020202020204" pitchFamily="34" charset="0"/>
                <a:cs typeface="Arial" panose="020B0604020202020204" pitchFamily="34" charset="0"/>
              </a:rPr>
              <a:t>Nguồn dữ liệu: </a:t>
            </a:r>
            <a:r>
              <a:rPr lang="en-US" sz="1200" i="1">
                <a:latin typeface="Arial" panose="020B0604020202020204" pitchFamily="34" charset="0"/>
                <a:cs typeface="Arial" panose="020B0604020202020204" pitchFamily="34" charset="0"/>
              </a:rPr>
              <a:t>Dr Daqing Chen, Director: Public Analytics group. chend '@' lsbu.ac.uk, School of Engineering, London South Bank University, London SE1 0AA, UK. (</a:t>
            </a:r>
            <a:r>
              <a:rPr lang="en-US" sz="1200" i="1">
                <a:latin typeface="Arial" panose="020B0604020202020204" pitchFamily="34" charset="0"/>
                <a:cs typeface="Arial" panose="020B0604020202020204" pitchFamily="34" charset="0"/>
                <a:hlinkClick r:id="rId4"/>
              </a:rPr>
              <a:t>Source</a:t>
            </a:r>
            <a:r>
              <a:rPr lang="en-US" sz="1200" i="1">
                <a:latin typeface="Arial" panose="020B0604020202020204" pitchFamily="34" charset="0"/>
                <a:cs typeface="Arial" panose="020B0604020202020204" pitchFamily="34" charset="0"/>
              </a:rPr>
              <a:t>)</a:t>
            </a:r>
          </a:p>
          <a:p>
            <a:endParaRPr lang="en-VN" sz="1200" i="1">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BA26C3FB-2389-BB45-8C21-7BD4D623A76D}"/>
              </a:ext>
            </a:extLst>
          </p:cNvPr>
          <p:cNvGraphicFramePr>
            <a:graphicFrameLocks noGrp="1"/>
          </p:cNvGraphicFramePr>
          <p:nvPr>
            <p:extLst>
              <p:ext uri="{D42A27DB-BD31-4B8C-83A1-F6EECF244321}">
                <p14:modId xmlns:p14="http://schemas.microsoft.com/office/powerpoint/2010/main" val="4252127848"/>
              </p:ext>
            </p:extLst>
          </p:nvPr>
        </p:nvGraphicFramePr>
        <p:xfrm>
          <a:off x="1353219" y="895531"/>
          <a:ext cx="9485563" cy="4795520"/>
        </p:xfrm>
        <a:graphic>
          <a:graphicData uri="http://schemas.openxmlformats.org/drawingml/2006/table">
            <a:tbl>
              <a:tblPr firstRow="1" bandRow="1">
                <a:tableStyleId>{5C22544A-7EE6-4342-B048-85BDC9FD1C3A}</a:tableStyleId>
              </a:tblPr>
              <a:tblGrid>
                <a:gridCol w="620725">
                  <a:extLst>
                    <a:ext uri="{9D8B030D-6E8A-4147-A177-3AD203B41FA5}">
                      <a16:colId xmlns:a16="http://schemas.microsoft.com/office/drawing/2014/main" val="2300315201"/>
                    </a:ext>
                  </a:extLst>
                </a:gridCol>
                <a:gridCol w="1451428">
                  <a:extLst>
                    <a:ext uri="{9D8B030D-6E8A-4147-A177-3AD203B41FA5}">
                      <a16:colId xmlns:a16="http://schemas.microsoft.com/office/drawing/2014/main" val="4204641586"/>
                    </a:ext>
                  </a:extLst>
                </a:gridCol>
                <a:gridCol w="1959429">
                  <a:extLst>
                    <a:ext uri="{9D8B030D-6E8A-4147-A177-3AD203B41FA5}">
                      <a16:colId xmlns:a16="http://schemas.microsoft.com/office/drawing/2014/main" val="1465095929"/>
                    </a:ext>
                  </a:extLst>
                </a:gridCol>
                <a:gridCol w="1407886">
                  <a:extLst>
                    <a:ext uri="{9D8B030D-6E8A-4147-A177-3AD203B41FA5}">
                      <a16:colId xmlns:a16="http://schemas.microsoft.com/office/drawing/2014/main" val="2138759527"/>
                    </a:ext>
                  </a:extLst>
                </a:gridCol>
                <a:gridCol w="4046095">
                  <a:extLst>
                    <a:ext uri="{9D8B030D-6E8A-4147-A177-3AD203B41FA5}">
                      <a16:colId xmlns:a16="http://schemas.microsoft.com/office/drawing/2014/main" val="746857962"/>
                    </a:ext>
                  </a:extLst>
                </a:gridCol>
              </a:tblGrid>
              <a:tr h="370840">
                <a:tc>
                  <a:txBody>
                    <a:bodyPr/>
                    <a:lstStyle/>
                    <a:p>
                      <a:pPr algn="ctr"/>
                      <a:r>
                        <a:rPr lang="en-VN" sz="1600"/>
                        <a:t>STT</a:t>
                      </a:r>
                    </a:p>
                  </a:txBody>
                  <a:tcPr/>
                </a:tc>
                <a:tc>
                  <a:txBody>
                    <a:bodyPr/>
                    <a:lstStyle/>
                    <a:p>
                      <a:pPr algn="ctr"/>
                      <a:r>
                        <a:rPr lang="en-VN" sz="1600"/>
                        <a:t>Tên cột</a:t>
                      </a:r>
                    </a:p>
                  </a:txBody>
                  <a:tcPr/>
                </a:tc>
                <a:tc>
                  <a:txBody>
                    <a:bodyPr/>
                    <a:lstStyle/>
                    <a:p>
                      <a:pPr algn="ctr"/>
                      <a:r>
                        <a:rPr lang="en-VN" sz="1600"/>
                        <a:t>Ý nghĩa</a:t>
                      </a:r>
                    </a:p>
                  </a:txBody>
                  <a:tcPr/>
                </a:tc>
                <a:tc>
                  <a:txBody>
                    <a:bodyPr/>
                    <a:lstStyle/>
                    <a:p>
                      <a:pPr algn="ctr"/>
                      <a:r>
                        <a:rPr lang="en-VN" sz="1600"/>
                        <a:t>Kiểu dữ liệu</a:t>
                      </a:r>
                    </a:p>
                  </a:txBody>
                  <a:tcPr/>
                </a:tc>
                <a:tc>
                  <a:txBody>
                    <a:bodyPr/>
                    <a:lstStyle/>
                    <a:p>
                      <a:pPr algn="ctr"/>
                      <a:r>
                        <a:rPr lang="en-VN" sz="1600"/>
                        <a:t>Miêu tả</a:t>
                      </a:r>
                    </a:p>
                  </a:txBody>
                  <a:tcPr/>
                </a:tc>
                <a:extLst>
                  <a:ext uri="{0D108BD9-81ED-4DB2-BD59-A6C34878D82A}">
                    <a16:rowId xmlns:a16="http://schemas.microsoft.com/office/drawing/2014/main" val="3342183475"/>
                  </a:ext>
                </a:extLst>
              </a:tr>
              <a:tr h="370840">
                <a:tc>
                  <a:txBody>
                    <a:bodyPr/>
                    <a:lstStyle/>
                    <a:p>
                      <a:r>
                        <a:rPr lang="en-VN" sz="1600"/>
                        <a:t>1</a:t>
                      </a:r>
                    </a:p>
                  </a:txBody>
                  <a:tcPr/>
                </a:tc>
                <a:tc>
                  <a:txBody>
                    <a:bodyPr/>
                    <a:lstStyle/>
                    <a:p>
                      <a:r>
                        <a:rPr lang="en-US" sz="1600" b="1" i="0" u="none" strike="noStrike" cap="none">
                          <a:solidFill>
                            <a:schemeClr val="dk1"/>
                          </a:solidFill>
                          <a:effectLst/>
                          <a:latin typeface="+mn-lt"/>
                          <a:ea typeface="+mn-ea"/>
                          <a:cs typeface="+mn-cs"/>
                          <a:sym typeface="Arial"/>
                        </a:rPr>
                        <a:t>InvoiceNo</a:t>
                      </a:r>
                      <a:endParaRPr lang="en-VN" sz="1600" b="1"/>
                    </a:p>
                  </a:txBody>
                  <a:tcPr/>
                </a:tc>
                <a:tc>
                  <a:txBody>
                    <a:bodyPr/>
                    <a:lstStyle/>
                    <a:p>
                      <a:r>
                        <a:rPr lang="en-US" sz="1600" b="0" i="0" u="none" strike="noStrike" cap="none">
                          <a:solidFill>
                            <a:schemeClr val="dk1"/>
                          </a:solidFill>
                          <a:effectLst/>
                          <a:latin typeface="+mn-lt"/>
                          <a:ea typeface="+mn-ea"/>
                          <a:cs typeface="+mn-cs"/>
                          <a:sym typeface="Arial"/>
                        </a:rPr>
                        <a:t>Số invoice</a:t>
                      </a:r>
                      <a:endParaRPr lang="en-VN" sz="1600"/>
                    </a:p>
                  </a:txBody>
                  <a:tcPr/>
                </a:tc>
                <a:tc>
                  <a:txBody>
                    <a:bodyPr/>
                    <a:lstStyle/>
                    <a:p>
                      <a:r>
                        <a:rPr lang="vi-VN" sz="1600" b="0" i="0" u="none" strike="noStrike" cap="none">
                          <a:solidFill>
                            <a:schemeClr val="dk1"/>
                          </a:solidFill>
                          <a:effectLst/>
                          <a:latin typeface="+mn-lt"/>
                          <a:ea typeface="+mn-ea"/>
                          <a:cs typeface="+mn-cs"/>
                          <a:sym typeface="Arial"/>
                        </a:rPr>
                        <a:t>String</a:t>
                      </a:r>
                      <a:endParaRPr lang="en-VN" sz="1600"/>
                    </a:p>
                  </a:txBody>
                  <a:tcPr/>
                </a:tc>
                <a:tc>
                  <a:txBody>
                    <a:bodyPr/>
                    <a:lstStyle/>
                    <a:p>
                      <a:r>
                        <a:rPr lang="vi-VN" sz="1600" b="0" i="0" u="none" strike="noStrike" cap="none">
                          <a:solidFill>
                            <a:schemeClr val="dk1"/>
                          </a:solidFill>
                          <a:effectLst/>
                          <a:latin typeface="+mn-lt"/>
                          <a:ea typeface="+mn-ea"/>
                          <a:cs typeface="+mn-cs"/>
                          <a:sym typeface="Arial"/>
                        </a:rPr>
                        <a:t>Dãy kí tự có 6 số nguyên được phân cho mỗi giao dịch </a:t>
                      </a:r>
                      <a:endParaRPr lang="vi-VN" sz="1600">
                        <a:effectLst/>
                      </a:endParaRPr>
                    </a:p>
                  </a:txBody>
                  <a:tcPr/>
                </a:tc>
                <a:extLst>
                  <a:ext uri="{0D108BD9-81ED-4DB2-BD59-A6C34878D82A}">
                    <a16:rowId xmlns:a16="http://schemas.microsoft.com/office/drawing/2014/main" val="4288564892"/>
                  </a:ext>
                </a:extLst>
              </a:tr>
              <a:tr h="370840">
                <a:tc>
                  <a:txBody>
                    <a:bodyPr/>
                    <a:lstStyle/>
                    <a:p>
                      <a:r>
                        <a:rPr lang="en-VN" sz="1600"/>
                        <a:t>2</a:t>
                      </a:r>
                    </a:p>
                  </a:txBody>
                  <a:tcPr/>
                </a:tc>
                <a:tc>
                  <a:txBody>
                    <a:bodyPr/>
                    <a:lstStyle/>
                    <a:p>
                      <a:r>
                        <a:rPr lang="en-US" sz="1600" b="1" i="0" u="none" strike="noStrike" cap="none">
                          <a:solidFill>
                            <a:schemeClr val="dk1"/>
                          </a:solidFill>
                          <a:effectLst/>
                          <a:latin typeface="+mn-lt"/>
                          <a:ea typeface="+mn-ea"/>
                          <a:cs typeface="+mn-cs"/>
                          <a:sym typeface="Arial"/>
                        </a:rPr>
                        <a:t>StockCode</a:t>
                      </a:r>
                      <a:endParaRPr lang="en-VN" sz="1600" b="1"/>
                    </a:p>
                  </a:txBody>
                  <a:tcPr/>
                </a:tc>
                <a:tc>
                  <a:txBody>
                    <a:bodyPr/>
                    <a:lstStyle/>
                    <a:p>
                      <a:r>
                        <a:rPr lang="en-US" sz="1600" b="0" i="0" u="none" strike="noStrike" cap="none">
                          <a:solidFill>
                            <a:schemeClr val="dk1"/>
                          </a:solidFill>
                          <a:effectLst/>
                          <a:latin typeface="+mn-lt"/>
                          <a:ea typeface="+mn-ea"/>
                          <a:cs typeface="+mn-cs"/>
                          <a:sym typeface="Arial"/>
                        </a:rPr>
                        <a:t>Mã sản phẩm</a:t>
                      </a:r>
                      <a:endParaRPr lang="en-VN" sz="1600"/>
                    </a:p>
                  </a:txBody>
                  <a:tcPr/>
                </a:tc>
                <a:tc>
                  <a:txBody>
                    <a:bodyPr/>
                    <a:lstStyle/>
                    <a:p>
                      <a:r>
                        <a:rPr lang="vi-VN" sz="1600" b="0" i="0" u="none" strike="noStrike" cap="none">
                          <a:solidFill>
                            <a:schemeClr val="dk1"/>
                          </a:solidFill>
                          <a:effectLst/>
                          <a:latin typeface="+mn-lt"/>
                          <a:ea typeface="+mn-ea"/>
                          <a:cs typeface="+mn-cs"/>
                          <a:sym typeface="Arial"/>
                        </a:rPr>
                        <a:t>String</a:t>
                      </a:r>
                      <a:endParaRPr lang="en-VN" sz="160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1600" b="0" i="0" u="none" strike="noStrike" cap="none">
                          <a:solidFill>
                            <a:schemeClr val="dk1"/>
                          </a:solidFill>
                          <a:effectLst/>
                          <a:latin typeface="+mn-lt"/>
                          <a:ea typeface="+mn-ea"/>
                          <a:cs typeface="+mn-cs"/>
                          <a:sym typeface="Arial"/>
                        </a:rPr>
                        <a:t>Dãy kí tự có 5 số nguyên được phân cho mỗi loại sản phẩm khác nhau </a:t>
                      </a:r>
                      <a:endParaRPr lang="vi-VN" sz="1600">
                        <a:effectLst/>
                      </a:endParaRPr>
                    </a:p>
                  </a:txBody>
                  <a:tcPr/>
                </a:tc>
                <a:extLst>
                  <a:ext uri="{0D108BD9-81ED-4DB2-BD59-A6C34878D82A}">
                    <a16:rowId xmlns:a16="http://schemas.microsoft.com/office/drawing/2014/main" val="1751135193"/>
                  </a:ext>
                </a:extLst>
              </a:tr>
              <a:tr h="370840">
                <a:tc>
                  <a:txBody>
                    <a:bodyPr/>
                    <a:lstStyle/>
                    <a:p>
                      <a:r>
                        <a:rPr lang="en-VN" sz="1600"/>
                        <a:t>3</a:t>
                      </a:r>
                    </a:p>
                  </a:txBody>
                  <a:tcPr/>
                </a:tc>
                <a:tc>
                  <a:txBody>
                    <a:bodyPr/>
                    <a:lstStyle/>
                    <a:p>
                      <a:r>
                        <a:rPr lang="en-US" sz="1600" b="1" i="0" u="none" strike="noStrike" cap="none">
                          <a:solidFill>
                            <a:schemeClr val="dk1"/>
                          </a:solidFill>
                          <a:effectLst/>
                          <a:latin typeface="+mn-lt"/>
                          <a:ea typeface="+mn-ea"/>
                          <a:cs typeface="+mn-cs"/>
                          <a:sym typeface="Arial"/>
                        </a:rPr>
                        <a:t>Description</a:t>
                      </a:r>
                      <a:endParaRPr lang="en-VN" sz="1600" b="1"/>
                    </a:p>
                  </a:txBody>
                  <a:tcPr/>
                </a:tc>
                <a:tc>
                  <a:txBody>
                    <a:bodyPr/>
                    <a:lstStyle/>
                    <a:p>
                      <a:r>
                        <a:rPr lang="en-US" sz="1600" b="0" i="0" u="none" strike="noStrike" cap="none">
                          <a:solidFill>
                            <a:schemeClr val="dk1"/>
                          </a:solidFill>
                          <a:effectLst/>
                          <a:latin typeface="+mn-lt"/>
                          <a:ea typeface="+mn-ea"/>
                          <a:cs typeface="+mn-cs"/>
                          <a:sym typeface="Arial"/>
                        </a:rPr>
                        <a:t>Tên sản phẩm</a:t>
                      </a:r>
                      <a:endParaRPr lang="en-VN" sz="1600"/>
                    </a:p>
                  </a:txBody>
                  <a:tcPr/>
                </a:tc>
                <a:tc>
                  <a:txBody>
                    <a:bodyPr/>
                    <a:lstStyle/>
                    <a:p>
                      <a:r>
                        <a:rPr lang="en-US" sz="1600" b="0" i="0" u="none" strike="noStrike" cap="none">
                          <a:solidFill>
                            <a:schemeClr val="dk1"/>
                          </a:solidFill>
                          <a:effectLst/>
                          <a:latin typeface="+mn-lt"/>
                          <a:ea typeface="+mn-ea"/>
                          <a:cs typeface="+mn-cs"/>
                          <a:sym typeface="Arial"/>
                        </a:rPr>
                        <a:t>String</a:t>
                      </a:r>
                      <a:endParaRPr lang="en-VN" sz="160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600"/>
                    </a:p>
                    <a:p>
                      <a:endParaRPr lang="en-VN" sz="1600"/>
                    </a:p>
                  </a:txBody>
                  <a:tcPr/>
                </a:tc>
                <a:extLst>
                  <a:ext uri="{0D108BD9-81ED-4DB2-BD59-A6C34878D82A}">
                    <a16:rowId xmlns:a16="http://schemas.microsoft.com/office/drawing/2014/main" val="2763279332"/>
                  </a:ext>
                </a:extLst>
              </a:tr>
              <a:tr h="370840">
                <a:tc>
                  <a:txBody>
                    <a:bodyPr/>
                    <a:lstStyle/>
                    <a:p>
                      <a:r>
                        <a:rPr lang="en-VN" sz="1600"/>
                        <a:t>4</a:t>
                      </a:r>
                    </a:p>
                  </a:txBody>
                  <a:tcPr/>
                </a:tc>
                <a:tc>
                  <a:txBody>
                    <a:bodyPr/>
                    <a:lstStyle/>
                    <a:p>
                      <a:r>
                        <a:rPr lang="en-US" sz="1600" b="1" i="0" u="none" strike="noStrike" cap="none">
                          <a:solidFill>
                            <a:schemeClr val="dk1"/>
                          </a:solidFill>
                          <a:effectLst/>
                          <a:latin typeface="+mn-lt"/>
                          <a:ea typeface="+mn-ea"/>
                          <a:cs typeface="+mn-cs"/>
                          <a:sym typeface="Arial"/>
                        </a:rPr>
                        <a:t>Quantity</a:t>
                      </a:r>
                      <a:endParaRPr lang="en-VN" sz="1600" b="1"/>
                    </a:p>
                  </a:txBody>
                  <a:tcPr/>
                </a:tc>
                <a:tc>
                  <a:txBody>
                    <a:bodyPr/>
                    <a:lstStyle/>
                    <a:p>
                      <a:r>
                        <a:rPr lang="vi-VN" sz="1600" b="0" i="0" u="none" strike="noStrike" cap="none">
                          <a:solidFill>
                            <a:schemeClr val="dk1"/>
                          </a:solidFill>
                          <a:effectLst/>
                          <a:latin typeface="+mn-lt"/>
                          <a:ea typeface="+mn-ea"/>
                          <a:cs typeface="+mn-cs"/>
                          <a:sym typeface="Arial"/>
                        </a:rPr>
                        <a:t>Số lượng</a:t>
                      </a:r>
                      <a:endParaRPr lang="en-VN" sz="1600"/>
                    </a:p>
                  </a:txBody>
                  <a:tcPr/>
                </a:tc>
                <a:tc>
                  <a:txBody>
                    <a:bodyPr/>
                    <a:lstStyle/>
                    <a:p>
                      <a:r>
                        <a:rPr lang="vi-VN" sz="1600" b="0" i="0" u="none" strike="noStrike" cap="none">
                          <a:solidFill>
                            <a:schemeClr val="dk1"/>
                          </a:solidFill>
                          <a:effectLst/>
                          <a:latin typeface="+mn-lt"/>
                          <a:ea typeface="+mn-ea"/>
                          <a:cs typeface="+mn-cs"/>
                          <a:sym typeface="Arial"/>
                        </a:rPr>
                        <a:t>Integer</a:t>
                      </a:r>
                      <a:endParaRPr lang="en-VN" sz="160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1600" b="0" i="0" u="none" strike="noStrike" cap="none">
                          <a:solidFill>
                            <a:schemeClr val="dk1"/>
                          </a:solidFill>
                          <a:effectLst/>
                          <a:latin typeface="+mn-lt"/>
                          <a:ea typeface="+mn-ea"/>
                          <a:cs typeface="+mn-cs"/>
                          <a:sym typeface="Arial"/>
                        </a:rPr>
                        <a:t>Số lượng mỗi sản phẩm mỗi giao dịch </a:t>
                      </a:r>
                      <a:endParaRPr lang="vi-VN" sz="1600"/>
                    </a:p>
                    <a:p>
                      <a:endParaRPr lang="en-VN" sz="1600"/>
                    </a:p>
                  </a:txBody>
                  <a:tcPr/>
                </a:tc>
                <a:extLst>
                  <a:ext uri="{0D108BD9-81ED-4DB2-BD59-A6C34878D82A}">
                    <a16:rowId xmlns:a16="http://schemas.microsoft.com/office/drawing/2014/main" val="2706107590"/>
                  </a:ext>
                </a:extLst>
              </a:tr>
              <a:tr h="370840">
                <a:tc>
                  <a:txBody>
                    <a:bodyPr/>
                    <a:lstStyle/>
                    <a:p>
                      <a:r>
                        <a:rPr lang="en-VN" sz="1600"/>
                        <a:t>5</a:t>
                      </a:r>
                    </a:p>
                  </a:txBody>
                  <a:tcPr/>
                </a:tc>
                <a:tc>
                  <a:txBody>
                    <a:bodyPr/>
                    <a:lstStyle/>
                    <a:p>
                      <a:r>
                        <a:rPr lang="en-US" sz="1600" b="1" i="0" u="none" strike="noStrike" cap="none">
                          <a:solidFill>
                            <a:schemeClr val="dk1"/>
                          </a:solidFill>
                          <a:effectLst/>
                          <a:latin typeface="+mn-lt"/>
                          <a:ea typeface="+mn-ea"/>
                          <a:cs typeface="+mn-cs"/>
                          <a:sym typeface="Arial"/>
                        </a:rPr>
                        <a:t>InvoiceDate</a:t>
                      </a:r>
                      <a:endParaRPr lang="en-VN" sz="1600" b="1"/>
                    </a:p>
                  </a:txBody>
                  <a:tcPr/>
                </a:tc>
                <a:tc>
                  <a:txBody>
                    <a:bodyPr/>
                    <a:lstStyle/>
                    <a:p>
                      <a:r>
                        <a:rPr lang="en-US" sz="1600" b="0" i="0" u="none" strike="noStrike" cap="none">
                          <a:solidFill>
                            <a:schemeClr val="dk1"/>
                          </a:solidFill>
                          <a:effectLst/>
                          <a:latin typeface="+mn-lt"/>
                          <a:ea typeface="+mn-ea"/>
                          <a:cs typeface="+mn-cs"/>
                          <a:sym typeface="Arial"/>
                        </a:rPr>
                        <a:t>Ngày giờ invoice</a:t>
                      </a:r>
                      <a:endParaRPr lang="en-VN" sz="1600"/>
                    </a:p>
                  </a:txBody>
                  <a:tcPr/>
                </a:tc>
                <a:tc>
                  <a:txBody>
                    <a:bodyPr/>
                    <a:lstStyle/>
                    <a:p>
                      <a:r>
                        <a:rPr lang="vi-VN" sz="1600" b="0" i="0" u="none" strike="noStrike" cap="none">
                          <a:solidFill>
                            <a:schemeClr val="dk1"/>
                          </a:solidFill>
                          <a:effectLst/>
                          <a:latin typeface="+mn-lt"/>
                          <a:ea typeface="+mn-ea"/>
                          <a:cs typeface="+mn-cs"/>
                          <a:sym typeface="Arial"/>
                        </a:rPr>
                        <a:t>Datetime</a:t>
                      </a:r>
                      <a:endParaRPr lang="en-VN" sz="160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1600" b="0" i="0" u="none" strike="noStrike" cap="none">
                          <a:solidFill>
                            <a:schemeClr val="dk1"/>
                          </a:solidFill>
                          <a:effectLst/>
                          <a:latin typeface="+mn-lt"/>
                          <a:ea typeface="+mn-ea"/>
                          <a:cs typeface="+mn-cs"/>
                          <a:sym typeface="Arial"/>
                        </a:rPr>
                        <a:t>Ngày giờ thực hiện giao dịch </a:t>
                      </a:r>
                      <a:endParaRPr lang="vi-VN" sz="1600"/>
                    </a:p>
                    <a:p>
                      <a:endParaRPr lang="en-VN" sz="1600"/>
                    </a:p>
                  </a:txBody>
                  <a:tcPr/>
                </a:tc>
                <a:extLst>
                  <a:ext uri="{0D108BD9-81ED-4DB2-BD59-A6C34878D82A}">
                    <a16:rowId xmlns:a16="http://schemas.microsoft.com/office/drawing/2014/main" val="1421725720"/>
                  </a:ext>
                </a:extLst>
              </a:tr>
              <a:tr h="370840">
                <a:tc>
                  <a:txBody>
                    <a:bodyPr/>
                    <a:lstStyle/>
                    <a:p>
                      <a:r>
                        <a:rPr lang="en-VN" sz="1600"/>
                        <a:t>6</a:t>
                      </a:r>
                    </a:p>
                  </a:txBody>
                  <a:tcPr/>
                </a:tc>
                <a:tc>
                  <a:txBody>
                    <a:bodyPr/>
                    <a:lstStyle/>
                    <a:p>
                      <a:r>
                        <a:rPr lang="en-US" sz="1600" b="1" i="0" u="none" strike="noStrike" cap="none">
                          <a:solidFill>
                            <a:schemeClr val="dk1"/>
                          </a:solidFill>
                          <a:effectLst/>
                          <a:latin typeface="+mn-lt"/>
                          <a:ea typeface="+mn-ea"/>
                          <a:cs typeface="+mn-cs"/>
                          <a:sym typeface="Arial"/>
                        </a:rPr>
                        <a:t>UnitPrice</a:t>
                      </a:r>
                      <a:endParaRPr lang="en-VN" sz="1600" b="1"/>
                    </a:p>
                  </a:txBody>
                  <a:tcPr/>
                </a:tc>
                <a:tc>
                  <a:txBody>
                    <a:bodyPr/>
                    <a:lstStyle/>
                    <a:p>
                      <a:r>
                        <a:rPr lang="vi-VN" sz="1600" b="0" i="0" u="none" strike="noStrike" cap="none">
                          <a:solidFill>
                            <a:schemeClr val="dk1"/>
                          </a:solidFill>
                          <a:effectLst/>
                          <a:latin typeface="+mn-lt"/>
                          <a:ea typeface="+mn-ea"/>
                          <a:cs typeface="+mn-cs"/>
                          <a:sym typeface="Arial"/>
                        </a:rPr>
                        <a:t>Đơn giá</a:t>
                      </a:r>
                      <a:endParaRPr lang="en-VN" sz="1600"/>
                    </a:p>
                  </a:txBody>
                  <a:tcPr/>
                </a:tc>
                <a:tc>
                  <a:txBody>
                    <a:bodyPr/>
                    <a:lstStyle/>
                    <a:p>
                      <a:r>
                        <a:rPr lang="en-US" sz="1600" b="0" i="0" u="none" strike="noStrike" cap="none">
                          <a:solidFill>
                            <a:schemeClr val="dk1"/>
                          </a:solidFill>
                          <a:effectLst/>
                          <a:latin typeface="+mn-lt"/>
                          <a:ea typeface="+mn-ea"/>
                          <a:cs typeface="+mn-cs"/>
                          <a:sym typeface="Arial"/>
                        </a:rPr>
                        <a:t>Float</a:t>
                      </a:r>
                      <a:endParaRPr lang="en-VN" sz="160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600"/>
                    </a:p>
                  </a:txBody>
                  <a:tcPr/>
                </a:tc>
                <a:extLst>
                  <a:ext uri="{0D108BD9-81ED-4DB2-BD59-A6C34878D82A}">
                    <a16:rowId xmlns:a16="http://schemas.microsoft.com/office/drawing/2014/main" val="2588351591"/>
                  </a:ext>
                </a:extLst>
              </a:tr>
              <a:tr h="370840">
                <a:tc>
                  <a:txBody>
                    <a:bodyPr/>
                    <a:lstStyle/>
                    <a:p>
                      <a:r>
                        <a:rPr lang="en-VN" sz="1600"/>
                        <a:t>7</a:t>
                      </a:r>
                    </a:p>
                  </a:txBody>
                  <a:tcPr/>
                </a:tc>
                <a:tc>
                  <a:txBody>
                    <a:bodyPr/>
                    <a:lstStyle/>
                    <a:p>
                      <a:r>
                        <a:rPr lang="en-US" sz="1600" b="1" i="0" u="none" strike="noStrike" cap="none">
                          <a:solidFill>
                            <a:schemeClr val="dk1"/>
                          </a:solidFill>
                          <a:effectLst/>
                          <a:latin typeface="+mn-lt"/>
                          <a:ea typeface="+mn-ea"/>
                          <a:cs typeface="+mn-cs"/>
                          <a:sym typeface="Arial"/>
                        </a:rPr>
                        <a:t>CustomerID</a:t>
                      </a:r>
                      <a:endParaRPr lang="en-VN" sz="1600" b="1"/>
                    </a:p>
                  </a:txBody>
                  <a:tcPr/>
                </a:tc>
                <a:tc>
                  <a:txBody>
                    <a:bodyPr/>
                    <a:lstStyle/>
                    <a:p>
                      <a:r>
                        <a:rPr lang="en-US" sz="1600" b="0" i="0" u="none" strike="noStrike" cap="none">
                          <a:solidFill>
                            <a:schemeClr val="dk1"/>
                          </a:solidFill>
                          <a:effectLst/>
                          <a:latin typeface="+mn-lt"/>
                          <a:ea typeface="+mn-ea"/>
                          <a:cs typeface="+mn-cs"/>
                          <a:sym typeface="Arial"/>
                        </a:rPr>
                        <a:t>Mã số khách hàng</a:t>
                      </a:r>
                      <a:endParaRPr lang="en-VN" sz="1600"/>
                    </a:p>
                  </a:txBody>
                  <a:tcPr/>
                </a:tc>
                <a:tc>
                  <a:txBody>
                    <a:bodyPr/>
                    <a:lstStyle/>
                    <a:p>
                      <a:r>
                        <a:rPr lang="vi-VN" sz="1600" b="0" i="0" u="none" strike="noStrike" cap="none">
                          <a:solidFill>
                            <a:schemeClr val="dk1"/>
                          </a:solidFill>
                          <a:effectLst/>
                          <a:latin typeface="+mn-lt"/>
                          <a:ea typeface="+mn-ea"/>
                          <a:cs typeface="+mn-cs"/>
                          <a:sym typeface="Arial"/>
                        </a:rPr>
                        <a:t>Integer</a:t>
                      </a:r>
                      <a:endParaRPr lang="en-VN" sz="160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1600" b="0" i="0" u="none" strike="noStrike" cap="none">
                          <a:solidFill>
                            <a:schemeClr val="dk1"/>
                          </a:solidFill>
                          <a:effectLst/>
                          <a:latin typeface="+mn-lt"/>
                          <a:ea typeface="+mn-ea"/>
                          <a:cs typeface="+mn-cs"/>
                          <a:sym typeface="Arial"/>
                        </a:rPr>
                        <a:t>Dãy kí tự có 5 số nguyên được phân cho mỗi khách hàng khác nhau</a:t>
                      </a:r>
                      <a:endParaRPr lang="vi-VN" sz="1600"/>
                    </a:p>
                  </a:txBody>
                  <a:tcPr/>
                </a:tc>
                <a:extLst>
                  <a:ext uri="{0D108BD9-81ED-4DB2-BD59-A6C34878D82A}">
                    <a16:rowId xmlns:a16="http://schemas.microsoft.com/office/drawing/2014/main" val="4225498725"/>
                  </a:ext>
                </a:extLst>
              </a:tr>
              <a:tr h="370840">
                <a:tc>
                  <a:txBody>
                    <a:bodyPr/>
                    <a:lstStyle/>
                    <a:p>
                      <a:r>
                        <a:rPr lang="en-VN" sz="1600"/>
                        <a:t>8</a:t>
                      </a:r>
                    </a:p>
                  </a:txBody>
                  <a:tcPr/>
                </a:tc>
                <a:tc>
                  <a:txBody>
                    <a:bodyPr/>
                    <a:lstStyle/>
                    <a:p>
                      <a:r>
                        <a:rPr lang="en-US" sz="1600" b="1" i="0" u="none" strike="noStrike" cap="none">
                          <a:solidFill>
                            <a:schemeClr val="dk1"/>
                          </a:solidFill>
                          <a:effectLst/>
                          <a:latin typeface="+mn-lt"/>
                          <a:ea typeface="+mn-ea"/>
                          <a:cs typeface="+mn-cs"/>
                          <a:sym typeface="Arial"/>
                        </a:rPr>
                        <a:t>Country</a:t>
                      </a:r>
                      <a:endParaRPr lang="en-VN" sz="1600" b="1"/>
                    </a:p>
                  </a:txBody>
                  <a:tcPr/>
                </a:tc>
                <a:tc>
                  <a:txBody>
                    <a:bodyPr/>
                    <a:lstStyle/>
                    <a:p>
                      <a:r>
                        <a:rPr lang="en-US" sz="1600" b="0" i="0" u="none" strike="noStrike" cap="none">
                          <a:solidFill>
                            <a:schemeClr val="dk1"/>
                          </a:solidFill>
                          <a:effectLst/>
                          <a:latin typeface="+mn-lt"/>
                          <a:ea typeface="+mn-ea"/>
                          <a:cs typeface="+mn-cs"/>
                          <a:sym typeface="Arial"/>
                        </a:rPr>
                        <a:t>Quốc gia</a:t>
                      </a:r>
                      <a:endParaRPr lang="en-VN" sz="1600"/>
                    </a:p>
                  </a:txBody>
                  <a:tcPr/>
                </a:tc>
                <a:tc>
                  <a:txBody>
                    <a:bodyPr/>
                    <a:lstStyle/>
                    <a:p>
                      <a:r>
                        <a:rPr lang="vi-VN" sz="1600" b="0" i="0" u="none" strike="noStrike" cap="none">
                          <a:solidFill>
                            <a:schemeClr val="dk1"/>
                          </a:solidFill>
                          <a:effectLst/>
                          <a:latin typeface="+mn-lt"/>
                          <a:ea typeface="+mn-ea"/>
                          <a:cs typeface="+mn-cs"/>
                          <a:sym typeface="Arial"/>
                        </a:rPr>
                        <a:t>String</a:t>
                      </a:r>
                      <a:endParaRPr lang="en-VN" sz="160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1600" b="0" i="0" u="none" strike="noStrike" cap="none">
                          <a:solidFill>
                            <a:schemeClr val="dk1"/>
                          </a:solidFill>
                          <a:effectLst/>
                          <a:latin typeface="+mn-lt"/>
                          <a:ea typeface="+mn-ea"/>
                          <a:cs typeface="+mn-cs"/>
                          <a:sym typeface="Arial"/>
                        </a:rPr>
                        <a:t>Tên quốc gia mà khách hàng thực hiện giao dịch </a:t>
                      </a:r>
                      <a:endParaRPr lang="vi-VN" sz="1600"/>
                    </a:p>
                  </a:txBody>
                  <a:tcPr/>
                </a:tc>
                <a:extLst>
                  <a:ext uri="{0D108BD9-81ED-4DB2-BD59-A6C34878D82A}">
                    <a16:rowId xmlns:a16="http://schemas.microsoft.com/office/drawing/2014/main" val="498664523"/>
                  </a:ext>
                </a:extLst>
              </a:tr>
            </a:tbl>
          </a:graphicData>
        </a:graphic>
      </p:graphicFrame>
      <p:sp>
        <p:nvSpPr>
          <p:cNvPr id="6" name="TextBox 5">
            <a:extLst>
              <a:ext uri="{FF2B5EF4-FFF2-40B4-BE49-F238E27FC236}">
                <a16:creationId xmlns:a16="http://schemas.microsoft.com/office/drawing/2014/main" id="{46F6DE88-3ABA-EA4B-B0BC-676336152EC6}"/>
              </a:ext>
            </a:extLst>
          </p:cNvPr>
          <p:cNvSpPr txBox="1"/>
          <p:nvPr/>
        </p:nvSpPr>
        <p:spPr>
          <a:xfrm>
            <a:off x="3884074" y="5691051"/>
            <a:ext cx="5149089" cy="738664"/>
          </a:xfrm>
          <a:prstGeom prst="rect">
            <a:avLst/>
          </a:prstGeom>
          <a:noFill/>
        </p:spPr>
        <p:txBody>
          <a:bodyPr wrap="square" rtlCol="0">
            <a:spAutoFit/>
          </a:bodyPr>
          <a:lstStyle/>
          <a:p>
            <a:r>
              <a:rPr lang="en-VN" sz="1400" i="1"/>
              <a:t>Lưu ý:</a:t>
            </a:r>
          </a:p>
          <a:p>
            <a:pPr marL="285750" indent="-285750">
              <a:buFont typeface="Arial" panose="020B0604020202020204" pitchFamily="34" charset="0"/>
              <a:buChar char="•"/>
            </a:pPr>
            <a:r>
              <a:rPr lang="vi-VN" sz="1400" i="1"/>
              <a:t>Nếu code bắt đầu bằng ký tự “C", tức là giao dịch bị huỷ </a:t>
            </a:r>
            <a:endParaRPr lang="vi-VN" sz="1400" i="1">
              <a:effectLst/>
            </a:endParaRPr>
          </a:p>
          <a:p>
            <a:pPr marL="285750" indent="-285750">
              <a:buFont typeface="Arial" panose="020B0604020202020204" pitchFamily="34" charset="0"/>
              <a:buChar char="•"/>
            </a:pPr>
            <a:r>
              <a:rPr lang="vi-VN" sz="1400" i="1"/>
              <a:t>Nếu mã không phải là dãy số thì không phải là sản phẩm </a:t>
            </a:r>
            <a:endParaRPr lang="vi-VN" sz="1400" i="1">
              <a:effectLst/>
            </a:endParaRPr>
          </a:p>
        </p:txBody>
      </p:sp>
    </p:spTree>
    <p:extLst>
      <p:ext uri="{BB962C8B-B14F-4D97-AF65-F5344CB8AC3E}">
        <p14:creationId xmlns:p14="http://schemas.microsoft.com/office/powerpoint/2010/main" val="2140308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cxnSp>
        <p:nvCxnSpPr>
          <p:cNvPr id="991" name="Google Shape;991;p35"/>
          <p:cNvCxnSpPr>
            <a:cxnSpLocks/>
          </p:cNvCxnSpPr>
          <p:nvPr/>
        </p:nvCxnSpPr>
        <p:spPr>
          <a:xfrm rot="10800000">
            <a:off x="6898303" y="2551397"/>
            <a:ext cx="1753672" cy="1287037"/>
          </a:xfrm>
          <a:prstGeom prst="bentConnector3">
            <a:avLst>
              <a:gd name="adj1" fmla="val 50000"/>
            </a:avLst>
          </a:prstGeom>
          <a:noFill/>
          <a:ln w="28575" cap="flat" cmpd="sng">
            <a:solidFill>
              <a:schemeClr val="dk2"/>
            </a:solidFill>
            <a:prstDash val="solid"/>
            <a:round/>
            <a:headEnd type="none" w="med" len="med"/>
            <a:tailEnd type="none" w="med" len="med"/>
          </a:ln>
        </p:spPr>
      </p:cxnSp>
      <p:cxnSp>
        <p:nvCxnSpPr>
          <p:cNvPr id="993" name="Google Shape;993;p35"/>
          <p:cNvCxnSpPr>
            <a:cxnSpLocks/>
          </p:cNvCxnSpPr>
          <p:nvPr/>
        </p:nvCxnSpPr>
        <p:spPr>
          <a:xfrm rot="10800000" flipV="1">
            <a:off x="6898303" y="3847400"/>
            <a:ext cx="1752072" cy="1166715"/>
          </a:xfrm>
          <a:prstGeom prst="bentConnector3">
            <a:avLst>
              <a:gd name="adj1" fmla="val 50000"/>
            </a:avLst>
          </a:prstGeom>
          <a:noFill/>
          <a:ln w="28575" cap="flat" cmpd="sng">
            <a:solidFill>
              <a:schemeClr val="dk2"/>
            </a:solidFill>
            <a:prstDash val="solid"/>
            <a:round/>
            <a:headEnd type="none" w="med" len="med"/>
            <a:tailEnd type="none" w="med" len="med"/>
          </a:ln>
        </p:spPr>
      </p:cxnSp>
      <p:sp>
        <p:nvSpPr>
          <p:cNvPr id="996" name="Google Shape;996;p35"/>
          <p:cNvSpPr/>
          <p:nvPr/>
        </p:nvSpPr>
        <p:spPr>
          <a:xfrm>
            <a:off x="8405734" y="2940054"/>
            <a:ext cx="2318799" cy="1550431"/>
          </a:xfrm>
          <a:custGeom>
            <a:avLst/>
            <a:gdLst/>
            <a:ahLst/>
            <a:cxnLst/>
            <a:rect l="l" t="t" r="r" b="b"/>
            <a:pathLst>
              <a:path w="70652" h="46434" extrusionOk="0">
                <a:moveTo>
                  <a:pt x="68216" y="1"/>
                </a:moveTo>
                <a:lnTo>
                  <a:pt x="2436" y="1"/>
                </a:lnTo>
                <a:cubicBezTo>
                  <a:pt x="1102" y="1"/>
                  <a:pt x="1" y="1102"/>
                  <a:pt x="1" y="2436"/>
                </a:cubicBezTo>
                <a:lnTo>
                  <a:pt x="1" y="43999"/>
                </a:lnTo>
                <a:cubicBezTo>
                  <a:pt x="1" y="45333"/>
                  <a:pt x="1102" y="46434"/>
                  <a:pt x="2436" y="46434"/>
                </a:cubicBezTo>
                <a:lnTo>
                  <a:pt x="68216" y="46434"/>
                </a:lnTo>
                <a:cubicBezTo>
                  <a:pt x="69551" y="46434"/>
                  <a:pt x="70651" y="45333"/>
                  <a:pt x="70651" y="43999"/>
                </a:cubicBezTo>
                <a:lnTo>
                  <a:pt x="70651" y="2436"/>
                </a:lnTo>
                <a:cubicBezTo>
                  <a:pt x="70651" y="1102"/>
                  <a:pt x="69551" y="1"/>
                  <a:pt x="68216" y="1"/>
                </a:cubicBez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997" name="Google Shape;997;p35"/>
          <p:cNvSpPr/>
          <p:nvPr/>
        </p:nvSpPr>
        <p:spPr>
          <a:xfrm>
            <a:off x="8526166" y="3102653"/>
            <a:ext cx="2077932" cy="1134993"/>
          </a:xfrm>
          <a:custGeom>
            <a:avLst/>
            <a:gdLst/>
            <a:ahLst/>
            <a:cxnLst/>
            <a:rect l="l" t="t" r="r" b="b"/>
            <a:pathLst>
              <a:path w="63313" h="33992" extrusionOk="0">
                <a:moveTo>
                  <a:pt x="0" y="1"/>
                </a:moveTo>
                <a:lnTo>
                  <a:pt x="63312" y="1"/>
                </a:lnTo>
                <a:lnTo>
                  <a:pt x="63312" y="33992"/>
                </a:lnTo>
                <a:lnTo>
                  <a:pt x="0" y="33992"/>
                </a:lnTo>
                <a:close/>
              </a:path>
            </a:pathLst>
          </a:custGeom>
          <a:solidFill>
            <a:schemeClr val="lt1"/>
          </a:solidFill>
          <a:ln>
            <a:noFill/>
          </a:ln>
        </p:spPr>
        <p:txBody>
          <a:bodyPr spcFirstLastPara="1" wrap="square" lIns="121900" tIns="121900" rIns="121900" bIns="121900" anchor="ctr" anchorCtr="0">
            <a:noAutofit/>
          </a:bodyPr>
          <a:lstStyle/>
          <a:p>
            <a:pPr algn="ctr"/>
            <a:r>
              <a:rPr lang="en" sz="2267">
                <a:solidFill>
                  <a:schemeClr val="dk1"/>
                </a:solidFill>
                <a:latin typeface="Fira Sans Extra Condensed Medium"/>
                <a:ea typeface="Fira Sans Extra Condensed Medium"/>
                <a:cs typeface="Fira Sans Extra Condensed Medium"/>
                <a:sym typeface="Fira Sans Extra Condensed Medium"/>
              </a:rPr>
              <a:t>OUTLIER</a:t>
            </a:r>
            <a:endParaRPr sz="2267">
              <a:solidFill>
                <a:schemeClr val="dk1"/>
              </a:solidFill>
              <a:latin typeface="Fira Sans Extra Condensed Medium"/>
              <a:ea typeface="Fira Sans Extra Condensed Medium"/>
              <a:cs typeface="Fira Sans Extra Condensed Medium"/>
              <a:sym typeface="Fira Sans Extra Condensed Medium"/>
            </a:endParaRPr>
          </a:p>
        </p:txBody>
      </p:sp>
      <p:sp>
        <p:nvSpPr>
          <p:cNvPr id="998" name="Google Shape;998;p35"/>
          <p:cNvSpPr/>
          <p:nvPr/>
        </p:nvSpPr>
        <p:spPr>
          <a:xfrm>
            <a:off x="8125012" y="4490371"/>
            <a:ext cx="2880177" cy="138372"/>
          </a:xfrm>
          <a:custGeom>
            <a:avLst/>
            <a:gdLst/>
            <a:ahLst/>
            <a:cxnLst/>
            <a:rect l="l" t="t" r="r" b="b"/>
            <a:pathLst>
              <a:path w="95202" h="5005" extrusionOk="0">
                <a:moveTo>
                  <a:pt x="82926" y="1"/>
                </a:moveTo>
                <a:lnTo>
                  <a:pt x="12276" y="1"/>
                </a:lnTo>
                <a:lnTo>
                  <a:pt x="0" y="3637"/>
                </a:lnTo>
                <a:lnTo>
                  <a:pt x="47601" y="5005"/>
                </a:lnTo>
                <a:lnTo>
                  <a:pt x="95202" y="3637"/>
                </a:lnTo>
                <a:close/>
              </a:path>
            </a:pathLst>
          </a:custGeom>
          <a:solidFill>
            <a:srgbClr val="B0B0B0"/>
          </a:solidFill>
          <a:ln>
            <a:noFill/>
          </a:ln>
        </p:spPr>
        <p:txBody>
          <a:bodyPr spcFirstLastPara="1" wrap="square" lIns="121900" tIns="121900" rIns="121900" bIns="121900" anchor="ctr" anchorCtr="0">
            <a:noAutofit/>
          </a:bodyPr>
          <a:lstStyle/>
          <a:p>
            <a:endParaRPr sz="2400"/>
          </a:p>
        </p:txBody>
      </p:sp>
      <p:sp>
        <p:nvSpPr>
          <p:cNvPr id="999" name="Google Shape;999;p35"/>
          <p:cNvSpPr/>
          <p:nvPr/>
        </p:nvSpPr>
        <p:spPr>
          <a:xfrm>
            <a:off x="8125012" y="4628719"/>
            <a:ext cx="2880177" cy="124520"/>
          </a:xfrm>
          <a:custGeom>
            <a:avLst/>
            <a:gdLst/>
            <a:ahLst/>
            <a:cxnLst/>
            <a:rect l="l" t="t" r="r" b="b"/>
            <a:pathLst>
              <a:path w="95202" h="4504" extrusionOk="0">
                <a:moveTo>
                  <a:pt x="95202" y="1"/>
                </a:moveTo>
                <a:lnTo>
                  <a:pt x="0" y="1"/>
                </a:lnTo>
                <a:lnTo>
                  <a:pt x="0" y="2736"/>
                </a:lnTo>
                <a:cubicBezTo>
                  <a:pt x="0" y="3703"/>
                  <a:pt x="801" y="4504"/>
                  <a:pt x="1768" y="4504"/>
                </a:cubicBezTo>
                <a:lnTo>
                  <a:pt x="93434" y="4504"/>
                </a:lnTo>
                <a:cubicBezTo>
                  <a:pt x="94401" y="4504"/>
                  <a:pt x="95202" y="3703"/>
                  <a:pt x="95202" y="2736"/>
                </a:cubicBez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1000" name="Google Shape;1000;p35"/>
          <p:cNvSpPr/>
          <p:nvPr/>
        </p:nvSpPr>
        <p:spPr>
          <a:xfrm>
            <a:off x="9249825" y="4671866"/>
            <a:ext cx="630604" cy="41236"/>
          </a:xfrm>
          <a:custGeom>
            <a:avLst/>
            <a:gdLst/>
            <a:ahLst/>
            <a:cxnLst/>
            <a:rect l="l" t="t" r="r" b="b"/>
            <a:pathLst>
              <a:path w="19214" h="1235" extrusionOk="0">
                <a:moveTo>
                  <a:pt x="0" y="0"/>
                </a:moveTo>
                <a:lnTo>
                  <a:pt x="19214" y="0"/>
                </a:lnTo>
                <a:lnTo>
                  <a:pt x="19214" y="1234"/>
                </a:lnTo>
                <a:lnTo>
                  <a:pt x="0" y="1234"/>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001" name="Google Shape;1001;p35"/>
          <p:cNvSpPr/>
          <p:nvPr/>
        </p:nvSpPr>
        <p:spPr>
          <a:xfrm>
            <a:off x="8129823" y="4590875"/>
            <a:ext cx="2870340" cy="37861"/>
          </a:xfrm>
          <a:custGeom>
            <a:avLst/>
            <a:gdLst/>
            <a:ahLst/>
            <a:cxnLst/>
            <a:rect l="l" t="t" r="r" b="b"/>
            <a:pathLst>
              <a:path w="95202" h="1369" extrusionOk="0">
                <a:moveTo>
                  <a:pt x="0" y="1"/>
                </a:moveTo>
                <a:lnTo>
                  <a:pt x="95202" y="1"/>
                </a:lnTo>
                <a:lnTo>
                  <a:pt x="95202" y="1369"/>
                </a:lnTo>
                <a:lnTo>
                  <a:pt x="0" y="1369"/>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1002" name="Google Shape;1002;p35"/>
          <p:cNvSpPr/>
          <p:nvPr/>
        </p:nvSpPr>
        <p:spPr>
          <a:xfrm>
            <a:off x="9509324" y="4306604"/>
            <a:ext cx="111600" cy="102897"/>
          </a:xfrm>
          <a:custGeom>
            <a:avLst/>
            <a:gdLst/>
            <a:ahLst/>
            <a:cxnLst/>
            <a:rect l="l" t="t" r="r" b="b"/>
            <a:pathLst>
              <a:path w="1769" h="1769" extrusionOk="0">
                <a:moveTo>
                  <a:pt x="901" y="1768"/>
                </a:moveTo>
                <a:cubicBezTo>
                  <a:pt x="401" y="1768"/>
                  <a:pt x="0" y="1368"/>
                  <a:pt x="0" y="868"/>
                </a:cubicBezTo>
                <a:cubicBezTo>
                  <a:pt x="0" y="401"/>
                  <a:pt x="401" y="0"/>
                  <a:pt x="901" y="0"/>
                </a:cubicBezTo>
                <a:cubicBezTo>
                  <a:pt x="1401" y="0"/>
                  <a:pt x="1768" y="401"/>
                  <a:pt x="1768" y="868"/>
                </a:cubicBezTo>
                <a:cubicBezTo>
                  <a:pt x="1768" y="1368"/>
                  <a:pt x="1401" y="1768"/>
                  <a:pt x="901" y="1768"/>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013" name="Google Shape;1013;p35"/>
          <p:cNvSpPr/>
          <p:nvPr/>
        </p:nvSpPr>
        <p:spPr>
          <a:xfrm>
            <a:off x="1306253" y="4306604"/>
            <a:ext cx="5576521" cy="1315180"/>
          </a:xfrm>
          <a:prstGeom prst="rect">
            <a:avLst/>
          </a:prstGeom>
          <a:solidFill>
            <a:schemeClr val="accent2"/>
          </a:solidFill>
          <a:ln>
            <a:noFill/>
          </a:ln>
        </p:spPr>
        <p:txBody>
          <a:bodyPr spcFirstLastPara="1" wrap="square" lIns="365733" tIns="121900" rIns="365733" bIns="121900" anchor="ctr" anchorCtr="0">
            <a:noAutofit/>
          </a:bodyPr>
          <a:lstStyle/>
          <a:p>
            <a:pPr>
              <a:buClr>
                <a:srgbClr val="000000"/>
              </a:buClr>
              <a:buSzPts val="1100"/>
            </a:pPr>
            <a:r>
              <a:rPr lang="vi-VN" sz="2000">
                <a:solidFill>
                  <a:schemeClr val="bg1"/>
                </a:solidFill>
              </a:rPr>
              <a:t>Số lượng đặt hàng 1 sản phẩm quá lớn chỉ chiếm khoảng 1%</a:t>
            </a:r>
            <a:endParaRPr sz="2000">
              <a:solidFill>
                <a:schemeClr val="bg1"/>
              </a:solidFill>
              <a:latin typeface="Roboto"/>
              <a:ea typeface="Roboto"/>
              <a:cs typeface="Roboto"/>
              <a:sym typeface="Roboto"/>
            </a:endParaRPr>
          </a:p>
        </p:txBody>
      </p:sp>
      <p:sp>
        <p:nvSpPr>
          <p:cNvPr id="992" name="Google Shape;992;p35"/>
          <p:cNvSpPr/>
          <p:nvPr/>
        </p:nvSpPr>
        <p:spPr>
          <a:xfrm>
            <a:off x="1306254" y="1898283"/>
            <a:ext cx="5588000" cy="1315180"/>
          </a:xfrm>
          <a:prstGeom prst="rect">
            <a:avLst/>
          </a:prstGeom>
          <a:solidFill>
            <a:schemeClr val="accent1"/>
          </a:solidFill>
          <a:ln>
            <a:noFill/>
          </a:ln>
        </p:spPr>
        <p:txBody>
          <a:bodyPr spcFirstLastPara="1" wrap="square" lIns="365733" tIns="121900" rIns="365733" bIns="121900" anchor="ctr" anchorCtr="0">
            <a:noAutofit/>
          </a:bodyPr>
          <a:lstStyle/>
          <a:p>
            <a:pPr>
              <a:buClr>
                <a:srgbClr val="000000"/>
              </a:buClr>
              <a:buSzPts val="1100"/>
            </a:pPr>
            <a:r>
              <a:rPr lang="vi-VN" sz="2000"/>
              <a:t>Đơn giá quá cao có các mã đặc biệt, không phải sản phẩm chiếm khoảng 11% tổng số đơn hàng</a:t>
            </a:r>
            <a:endParaRPr sz="2000">
              <a:solidFill>
                <a:schemeClr val="lt1"/>
              </a:solidFill>
              <a:latin typeface="Roboto"/>
              <a:ea typeface="Roboto"/>
              <a:cs typeface="Roboto"/>
              <a:sym typeface="Roboto"/>
            </a:endParaRPr>
          </a:p>
        </p:txBody>
      </p:sp>
      <p:sp>
        <p:nvSpPr>
          <p:cNvPr id="35" name="Google Shape;198;p24">
            <a:extLst>
              <a:ext uri="{FF2B5EF4-FFF2-40B4-BE49-F238E27FC236}">
                <a16:creationId xmlns:a16="http://schemas.microsoft.com/office/drawing/2014/main" id="{CC2B106C-0178-DB4C-8761-E7661CB712E8}"/>
              </a:ext>
            </a:extLst>
          </p:cNvPr>
          <p:cNvSpPr txBox="1">
            <a:spLocks/>
          </p:cNvSpPr>
          <p:nvPr/>
        </p:nvSpPr>
        <p:spPr>
          <a:xfrm>
            <a:off x="838591" y="218310"/>
            <a:ext cx="5588000" cy="114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000" b="1" kern="0"/>
              <a:t>Khảo sát các Outlier</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965200" y="23823"/>
            <a:ext cx="5588000" cy="1143200"/>
          </a:xfrm>
          <a:prstGeom prst="rect">
            <a:avLst/>
          </a:prstGeom>
        </p:spPr>
        <p:txBody>
          <a:bodyPr spcFirstLastPara="1" wrap="square" lIns="121900" tIns="121900" rIns="121900" bIns="121900" anchor="b" anchorCtr="0">
            <a:noAutofit/>
          </a:bodyPr>
          <a:lstStyle/>
          <a:p>
            <a:r>
              <a:rPr lang="en" sz="3000" b="1"/>
              <a:t>Khảo sát các “Missing value”</a:t>
            </a:r>
            <a:endParaRPr sz="3000" b="1"/>
          </a:p>
        </p:txBody>
      </p:sp>
      <p:graphicFrame>
        <p:nvGraphicFramePr>
          <p:cNvPr id="199" name="Google Shape;199;p24"/>
          <p:cNvGraphicFramePr/>
          <p:nvPr>
            <p:extLst>
              <p:ext uri="{D42A27DB-BD31-4B8C-83A1-F6EECF244321}">
                <p14:modId xmlns:p14="http://schemas.microsoft.com/office/powerpoint/2010/main" val="4290861598"/>
              </p:ext>
            </p:extLst>
          </p:nvPr>
        </p:nvGraphicFramePr>
        <p:xfrm>
          <a:off x="1101436" y="2029655"/>
          <a:ext cx="5614554" cy="4232922"/>
        </p:xfrm>
        <a:graphic>
          <a:graphicData uri="http://schemas.openxmlformats.org/drawingml/2006/table">
            <a:tbl>
              <a:tblPr>
                <a:noFill/>
              </a:tblPr>
              <a:tblGrid>
                <a:gridCol w="1861127">
                  <a:extLst>
                    <a:ext uri="{9D8B030D-6E8A-4147-A177-3AD203B41FA5}">
                      <a16:colId xmlns:a16="http://schemas.microsoft.com/office/drawing/2014/main" val="20000"/>
                    </a:ext>
                  </a:extLst>
                </a:gridCol>
                <a:gridCol w="1647536">
                  <a:extLst>
                    <a:ext uri="{9D8B030D-6E8A-4147-A177-3AD203B41FA5}">
                      <a16:colId xmlns:a16="http://schemas.microsoft.com/office/drawing/2014/main" val="20001"/>
                    </a:ext>
                  </a:extLst>
                </a:gridCol>
                <a:gridCol w="2105891">
                  <a:extLst>
                    <a:ext uri="{9D8B030D-6E8A-4147-A177-3AD203B41FA5}">
                      <a16:colId xmlns:a16="http://schemas.microsoft.com/office/drawing/2014/main" val="20002"/>
                    </a:ext>
                  </a:extLst>
                </a:gridCol>
              </a:tblGrid>
              <a:tr h="411066">
                <a:tc>
                  <a:txBody>
                    <a:bodyPr/>
                    <a:lstStyle/>
                    <a:p>
                      <a:pPr marL="0" lvl="0" indent="0" algn="l" rtl="0">
                        <a:spcBef>
                          <a:spcPts val="0"/>
                        </a:spcBef>
                        <a:spcAft>
                          <a:spcPts val="0"/>
                        </a:spcAft>
                        <a:buNone/>
                      </a:pPr>
                      <a:endParaRPr sz="1800">
                        <a:solidFill>
                          <a:schemeClr val="dk2"/>
                        </a:solidFill>
                        <a:latin typeface="Raleway"/>
                        <a:ea typeface="Raleway"/>
                        <a:cs typeface="Raleway"/>
                        <a:sym typeface="Raleway"/>
                      </a:endParaRPr>
                    </a:p>
                  </a:txBody>
                  <a:tcPr marL="121900" marR="121900" marT="91433" marB="91433"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2"/>
                          </a:solidFill>
                          <a:latin typeface="Raleway"/>
                          <a:ea typeface="Raleway"/>
                          <a:cs typeface="Raleway"/>
                          <a:sym typeface="Raleway"/>
                        </a:rPr>
                        <a:t>Số lượng</a:t>
                      </a:r>
                      <a:endParaRPr sz="1800" b="1">
                        <a:solidFill>
                          <a:schemeClr val="dk2"/>
                        </a:solidFill>
                        <a:latin typeface="Raleway"/>
                        <a:ea typeface="Raleway"/>
                        <a:cs typeface="Raleway"/>
                        <a:sym typeface="Raleway"/>
                      </a:endParaRPr>
                    </a:p>
                  </a:txBody>
                  <a:tcPr marL="121900" marR="121900" marT="91433" marB="91433"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2"/>
                          </a:solidFill>
                          <a:latin typeface="Raleway"/>
                          <a:ea typeface="Raleway"/>
                          <a:cs typeface="Raleway"/>
                          <a:sym typeface="Raleway"/>
                        </a:rPr>
                        <a:t>Tỷ lệ</a:t>
                      </a:r>
                      <a:endParaRPr sz="1800" b="1">
                        <a:solidFill>
                          <a:schemeClr val="dk2"/>
                        </a:solidFill>
                        <a:latin typeface="Raleway"/>
                        <a:ea typeface="Raleway"/>
                        <a:cs typeface="Raleway"/>
                        <a:sym typeface="Raleway"/>
                      </a:endParaRPr>
                    </a:p>
                  </a:txBody>
                  <a:tcPr marL="121900" marR="121900" marT="91433" marB="91433"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471967">
                <a:tc>
                  <a:txBody>
                    <a:bodyPr/>
                    <a:lstStyle/>
                    <a:p>
                      <a:pPr marL="0" lvl="0" indent="0" algn="l" rtl="0">
                        <a:spcBef>
                          <a:spcPts val="0"/>
                        </a:spcBef>
                        <a:spcAft>
                          <a:spcPts val="0"/>
                        </a:spcAft>
                        <a:buNone/>
                      </a:pPr>
                      <a:r>
                        <a:rPr lang="en-US" sz="1800" b="0" i="0" u="none" strike="noStrike" cap="none">
                          <a:solidFill>
                            <a:schemeClr val="tx1"/>
                          </a:solidFill>
                          <a:effectLst/>
                          <a:latin typeface="+mn-lt"/>
                          <a:ea typeface="+mn-ea"/>
                          <a:cs typeface="+mn-cs"/>
                          <a:sym typeface="Arial"/>
                        </a:rPr>
                        <a:t>InvoiceNo</a:t>
                      </a:r>
                      <a:endParaRPr sz="1800">
                        <a:solidFill>
                          <a:schemeClr val="dk2"/>
                        </a:solidFill>
                        <a:latin typeface="Raleway"/>
                        <a:ea typeface="Raleway"/>
                        <a:cs typeface="Raleway"/>
                        <a:sym typeface="Raleway"/>
                      </a:endParaRPr>
                    </a:p>
                  </a:txBody>
                  <a:tcPr marL="121900" marR="121900" marT="91433" marB="91433"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800" b="0">
                          <a:solidFill>
                            <a:schemeClr val="dk1"/>
                          </a:solidFill>
                          <a:latin typeface="Lato"/>
                          <a:ea typeface="Lato"/>
                          <a:cs typeface="Lato"/>
                          <a:sym typeface="Lato"/>
                        </a:rPr>
                        <a:t>0</a:t>
                      </a:r>
                      <a:endParaRPr sz="1800" b="0">
                        <a:solidFill>
                          <a:schemeClr val="dk1"/>
                        </a:solidFill>
                        <a:latin typeface="Lato"/>
                        <a:ea typeface="Lato"/>
                        <a:cs typeface="Lato"/>
                        <a:sym typeface="Lato"/>
                      </a:endParaRPr>
                    </a:p>
                  </a:txBody>
                  <a:tcPr marL="121900" marR="121900" marT="91433" marB="91433"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800" b="0">
                          <a:solidFill>
                            <a:schemeClr val="dk1"/>
                          </a:solidFill>
                          <a:latin typeface="Lato"/>
                          <a:ea typeface="Lato"/>
                          <a:cs typeface="Lato"/>
                          <a:sym typeface="Lato"/>
                        </a:rPr>
                        <a:t>0</a:t>
                      </a:r>
                      <a:endParaRPr sz="1800" b="0">
                        <a:solidFill>
                          <a:schemeClr val="dk1"/>
                        </a:solidFill>
                        <a:latin typeface="Lato"/>
                        <a:ea typeface="Lato"/>
                        <a:cs typeface="Lato"/>
                        <a:sym typeface="Lato"/>
                      </a:endParaRPr>
                    </a:p>
                  </a:txBody>
                  <a:tcPr marL="121900" marR="121900" marT="91433" marB="91433"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471967">
                <a:tc>
                  <a:txBody>
                    <a:bodyPr/>
                    <a:lstStyle/>
                    <a:p>
                      <a:pPr marL="0" lvl="0" indent="0" algn="l" rtl="0">
                        <a:spcBef>
                          <a:spcPts val="0"/>
                        </a:spcBef>
                        <a:spcAft>
                          <a:spcPts val="0"/>
                        </a:spcAft>
                        <a:buNone/>
                      </a:pPr>
                      <a:r>
                        <a:rPr lang="en-US" sz="1800" b="0" i="0" u="none" strike="noStrike" cap="none">
                          <a:solidFill>
                            <a:schemeClr val="tx1"/>
                          </a:solidFill>
                          <a:effectLst/>
                          <a:latin typeface="+mn-lt"/>
                          <a:ea typeface="+mn-ea"/>
                          <a:cs typeface="+mn-cs"/>
                          <a:sym typeface="Arial"/>
                        </a:rPr>
                        <a:t>StockCode</a:t>
                      </a:r>
                      <a:endParaRPr sz="1800">
                        <a:solidFill>
                          <a:schemeClr val="dk2"/>
                        </a:solidFill>
                        <a:latin typeface="Raleway"/>
                        <a:ea typeface="Raleway"/>
                        <a:cs typeface="Raleway"/>
                        <a:sym typeface="Raleway"/>
                      </a:endParaRPr>
                    </a:p>
                  </a:txBody>
                  <a:tcPr marL="121900" marR="121900" marT="91433" marB="91433"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800" b="0">
                          <a:solidFill>
                            <a:schemeClr val="dk1"/>
                          </a:solidFill>
                          <a:latin typeface="Lato"/>
                          <a:ea typeface="Lato"/>
                          <a:cs typeface="Lato"/>
                          <a:sym typeface="Lato"/>
                        </a:rPr>
                        <a:t>0</a:t>
                      </a:r>
                      <a:endParaRPr sz="1800" b="0">
                        <a:solidFill>
                          <a:schemeClr val="dk1"/>
                        </a:solidFill>
                        <a:latin typeface="Lato"/>
                        <a:ea typeface="Lato"/>
                        <a:cs typeface="Lato"/>
                        <a:sym typeface="Lato"/>
                      </a:endParaRPr>
                    </a:p>
                  </a:txBody>
                  <a:tcPr marL="121900" marR="121900" marT="91433" marB="91433"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800" b="0">
                          <a:solidFill>
                            <a:schemeClr val="dk1"/>
                          </a:solidFill>
                          <a:latin typeface="Lato"/>
                          <a:ea typeface="Lato"/>
                          <a:cs typeface="Lato"/>
                          <a:sym typeface="Lato"/>
                        </a:rPr>
                        <a:t>0</a:t>
                      </a:r>
                      <a:endParaRPr sz="1800" b="0">
                        <a:solidFill>
                          <a:schemeClr val="dk1"/>
                        </a:solidFill>
                        <a:latin typeface="Lato"/>
                        <a:ea typeface="Lato"/>
                        <a:cs typeface="Lato"/>
                        <a:sym typeface="Lato"/>
                      </a:endParaRPr>
                    </a:p>
                  </a:txBody>
                  <a:tcPr marL="121900" marR="121900" marT="91433" marB="91433"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471967">
                <a:tc>
                  <a:txBody>
                    <a:bodyPr/>
                    <a:lstStyle/>
                    <a:p>
                      <a:pPr marL="0" lvl="0" indent="0" algn="l" rtl="0">
                        <a:spcBef>
                          <a:spcPts val="0"/>
                        </a:spcBef>
                        <a:spcAft>
                          <a:spcPts val="0"/>
                        </a:spcAft>
                        <a:buNone/>
                      </a:pPr>
                      <a:r>
                        <a:rPr lang="en-US" sz="1800" b="0" i="0" u="none" strike="noStrike" cap="none">
                          <a:solidFill>
                            <a:schemeClr val="tx1"/>
                          </a:solidFill>
                          <a:effectLst/>
                          <a:latin typeface="+mn-lt"/>
                          <a:ea typeface="+mn-ea"/>
                          <a:cs typeface="+mn-cs"/>
                          <a:sym typeface="Arial"/>
                        </a:rPr>
                        <a:t>Description</a:t>
                      </a:r>
                      <a:endParaRPr sz="1800">
                        <a:solidFill>
                          <a:schemeClr val="dk2"/>
                        </a:solidFill>
                        <a:latin typeface="Raleway"/>
                        <a:ea typeface="Raleway"/>
                        <a:cs typeface="Raleway"/>
                        <a:sym typeface="Raleway"/>
                      </a:endParaRPr>
                    </a:p>
                  </a:txBody>
                  <a:tcPr marL="121900" marR="121900" marT="91433" marB="91433"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800" b="0">
                          <a:solidFill>
                            <a:srgbClr val="FF0000"/>
                          </a:solidFill>
                          <a:latin typeface="Lato"/>
                          <a:ea typeface="Lato"/>
                          <a:cs typeface="Lato"/>
                          <a:sym typeface="Lato"/>
                        </a:rPr>
                        <a:t>1454</a:t>
                      </a:r>
                      <a:endParaRPr sz="1800" b="0">
                        <a:solidFill>
                          <a:srgbClr val="FF0000"/>
                        </a:solidFill>
                        <a:latin typeface="Lato"/>
                        <a:ea typeface="Lato"/>
                        <a:cs typeface="Lato"/>
                        <a:sym typeface="Lato"/>
                      </a:endParaRPr>
                    </a:p>
                  </a:txBody>
                  <a:tcPr marL="121900" marR="121900" marT="91433" marB="91433"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800" b="0">
                          <a:solidFill>
                            <a:srgbClr val="FF0000"/>
                          </a:solidFill>
                          <a:latin typeface="Lato"/>
                          <a:ea typeface="Lato"/>
                          <a:cs typeface="Lato"/>
                          <a:sym typeface="Lato"/>
                        </a:rPr>
                        <a:t>0,268%</a:t>
                      </a:r>
                      <a:endParaRPr sz="1800" b="0">
                        <a:solidFill>
                          <a:srgbClr val="FF0000"/>
                        </a:solidFill>
                        <a:latin typeface="Lato"/>
                        <a:ea typeface="Lato"/>
                        <a:cs typeface="Lato"/>
                        <a:sym typeface="Lato"/>
                      </a:endParaRPr>
                    </a:p>
                  </a:txBody>
                  <a:tcPr marL="121900" marR="121900" marT="91433" marB="91433"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r h="471967">
                <a:tc>
                  <a:txBody>
                    <a:bodyPr/>
                    <a:lstStyle/>
                    <a:p>
                      <a:pPr marL="0" lvl="0" indent="0" algn="l" rtl="0">
                        <a:spcBef>
                          <a:spcPts val="0"/>
                        </a:spcBef>
                        <a:spcAft>
                          <a:spcPts val="0"/>
                        </a:spcAft>
                        <a:buNone/>
                      </a:pPr>
                      <a:r>
                        <a:rPr lang="en-US" sz="1800" b="0" i="0" u="none" strike="noStrike" cap="none">
                          <a:solidFill>
                            <a:schemeClr val="tx1"/>
                          </a:solidFill>
                          <a:effectLst/>
                          <a:latin typeface="+mn-lt"/>
                          <a:ea typeface="+mn-ea"/>
                          <a:cs typeface="+mn-cs"/>
                          <a:sym typeface="Arial"/>
                        </a:rPr>
                        <a:t>Quantity</a:t>
                      </a:r>
                      <a:endParaRPr sz="1800">
                        <a:solidFill>
                          <a:schemeClr val="dk2"/>
                        </a:solidFill>
                        <a:latin typeface="Raleway"/>
                        <a:ea typeface="Raleway"/>
                        <a:cs typeface="Raleway"/>
                        <a:sym typeface="Raleway"/>
                      </a:endParaRPr>
                    </a:p>
                  </a:txBody>
                  <a:tcPr marL="121900" marR="121900" marT="91433" marB="91433" anchor="ctr">
                    <a:lnL w="76200"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vi-VN" sz="1800" b="0">
                          <a:solidFill>
                            <a:schemeClr val="dk1"/>
                          </a:solidFill>
                          <a:latin typeface="Lato"/>
                          <a:ea typeface="Lato"/>
                          <a:cs typeface="Lato"/>
                          <a:sym typeface="Lato"/>
                        </a:rPr>
                        <a:t>0</a:t>
                      </a:r>
                      <a:endParaRPr sz="1800" b="0">
                        <a:solidFill>
                          <a:schemeClr val="dk1"/>
                        </a:solidFill>
                        <a:latin typeface="Lato"/>
                        <a:ea typeface="Lato"/>
                        <a:cs typeface="Lato"/>
                        <a:sym typeface="Lato"/>
                      </a:endParaRPr>
                    </a:p>
                  </a:txBody>
                  <a:tcPr marL="121900" marR="121900" marT="91433" marB="91433"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vi-VN" sz="1800" b="0">
                          <a:solidFill>
                            <a:schemeClr val="dk1"/>
                          </a:solidFill>
                          <a:latin typeface="Lato"/>
                          <a:ea typeface="Lato"/>
                          <a:cs typeface="Lato"/>
                          <a:sym typeface="Lato"/>
                        </a:rPr>
                        <a:t>0</a:t>
                      </a:r>
                      <a:endParaRPr sz="1800" b="0">
                        <a:solidFill>
                          <a:schemeClr val="dk1"/>
                        </a:solidFill>
                        <a:latin typeface="Lato"/>
                        <a:ea typeface="Lato"/>
                        <a:cs typeface="Lato"/>
                        <a:sym typeface="Lato"/>
                      </a:endParaRPr>
                    </a:p>
                  </a:txBody>
                  <a:tcPr marL="121900" marR="121900" marT="91433" marB="91433"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2636978115"/>
                  </a:ext>
                </a:extLst>
              </a:tr>
              <a:tr h="471967">
                <a:tc>
                  <a:txBody>
                    <a:bodyPr/>
                    <a:lstStyle/>
                    <a:p>
                      <a:pPr marL="0" lvl="0" indent="0" algn="l" rtl="0">
                        <a:spcBef>
                          <a:spcPts val="0"/>
                        </a:spcBef>
                        <a:spcAft>
                          <a:spcPts val="0"/>
                        </a:spcAft>
                        <a:buNone/>
                      </a:pPr>
                      <a:r>
                        <a:rPr lang="en-US" sz="1800" b="0" i="0" u="none" strike="noStrike" cap="none">
                          <a:solidFill>
                            <a:schemeClr val="tx1"/>
                          </a:solidFill>
                          <a:effectLst/>
                          <a:latin typeface="+mn-lt"/>
                          <a:ea typeface="+mn-ea"/>
                          <a:cs typeface="+mn-cs"/>
                          <a:sym typeface="Arial"/>
                        </a:rPr>
                        <a:t>InvoiceDate</a:t>
                      </a:r>
                      <a:endParaRPr sz="1800">
                        <a:solidFill>
                          <a:schemeClr val="dk2"/>
                        </a:solidFill>
                        <a:latin typeface="Raleway"/>
                        <a:ea typeface="Raleway"/>
                        <a:cs typeface="Raleway"/>
                        <a:sym typeface="Raleway"/>
                      </a:endParaRPr>
                    </a:p>
                  </a:txBody>
                  <a:tcPr marL="121900" marR="121900" marT="91433" marB="91433" anchor="ctr">
                    <a:lnL w="76200"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vi-VN" sz="1800" b="0">
                          <a:solidFill>
                            <a:schemeClr val="dk1"/>
                          </a:solidFill>
                          <a:latin typeface="Lato"/>
                          <a:ea typeface="Lato"/>
                          <a:cs typeface="Lato"/>
                          <a:sym typeface="Lato"/>
                        </a:rPr>
                        <a:t>0</a:t>
                      </a:r>
                      <a:endParaRPr sz="1800" b="0">
                        <a:solidFill>
                          <a:schemeClr val="dk1"/>
                        </a:solidFill>
                        <a:latin typeface="Lato"/>
                        <a:ea typeface="Lato"/>
                        <a:cs typeface="Lato"/>
                        <a:sym typeface="Lato"/>
                      </a:endParaRPr>
                    </a:p>
                  </a:txBody>
                  <a:tcPr marL="121900" marR="121900" marT="91433" marB="91433"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vi-VN" sz="1800" b="0">
                          <a:solidFill>
                            <a:schemeClr val="dk1"/>
                          </a:solidFill>
                          <a:latin typeface="Lato"/>
                          <a:ea typeface="Lato"/>
                          <a:cs typeface="Lato"/>
                          <a:sym typeface="Lato"/>
                        </a:rPr>
                        <a:t>0</a:t>
                      </a:r>
                      <a:endParaRPr sz="1800" b="0">
                        <a:solidFill>
                          <a:schemeClr val="dk1"/>
                        </a:solidFill>
                        <a:latin typeface="Lato"/>
                        <a:ea typeface="Lato"/>
                        <a:cs typeface="Lato"/>
                        <a:sym typeface="Lato"/>
                      </a:endParaRPr>
                    </a:p>
                  </a:txBody>
                  <a:tcPr marL="121900" marR="121900" marT="91433" marB="91433"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261392767"/>
                  </a:ext>
                </a:extLst>
              </a:tr>
              <a:tr h="471967">
                <a:tc>
                  <a:txBody>
                    <a:bodyPr/>
                    <a:lstStyle/>
                    <a:p>
                      <a:pPr marL="0" lvl="0" indent="0" algn="l" rtl="0">
                        <a:spcBef>
                          <a:spcPts val="0"/>
                        </a:spcBef>
                        <a:spcAft>
                          <a:spcPts val="0"/>
                        </a:spcAft>
                        <a:buNone/>
                      </a:pPr>
                      <a:r>
                        <a:rPr lang="en-US" sz="1800" b="0" i="0" u="none" strike="noStrike" cap="none">
                          <a:solidFill>
                            <a:schemeClr val="tx1"/>
                          </a:solidFill>
                          <a:effectLst/>
                          <a:latin typeface="+mn-lt"/>
                          <a:ea typeface="+mn-ea"/>
                          <a:cs typeface="+mn-cs"/>
                          <a:sym typeface="Arial"/>
                        </a:rPr>
                        <a:t>UnitPrice</a:t>
                      </a:r>
                      <a:endParaRPr sz="1800">
                        <a:solidFill>
                          <a:schemeClr val="dk2"/>
                        </a:solidFill>
                        <a:latin typeface="Raleway"/>
                        <a:ea typeface="Raleway"/>
                        <a:cs typeface="Raleway"/>
                        <a:sym typeface="Raleway"/>
                      </a:endParaRPr>
                    </a:p>
                  </a:txBody>
                  <a:tcPr marL="121900" marR="121900" marT="91433" marB="91433" anchor="ctr">
                    <a:lnL w="76200"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vi-VN" sz="1800" b="0">
                          <a:solidFill>
                            <a:schemeClr val="dk1"/>
                          </a:solidFill>
                          <a:latin typeface="Lato"/>
                          <a:ea typeface="Lato"/>
                          <a:cs typeface="Lato"/>
                          <a:sym typeface="Lato"/>
                        </a:rPr>
                        <a:t>0</a:t>
                      </a:r>
                      <a:endParaRPr sz="1800" b="0">
                        <a:solidFill>
                          <a:schemeClr val="dk1"/>
                        </a:solidFill>
                        <a:latin typeface="Lato"/>
                        <a:ea typeface="Lato"/>
                        <a:cs typeface="Lato"/>
                        <a:sym typeface="Lato"/>
                      </a:endParaRPr>
                    </a:p>
                  </a:txBody>
                  <a:tcPr marL="121900" marR="121900" marT="91433" marB="91433"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vi-VN" sz="1800" b="0">
                          <a:solidFill>
                            <a:schemeClr val="dk1"/>
                          </a:solidFill>
                          <a:latin typeface="Lato"/>
                          <a:ea typeface="Lato"/>
                          <a:cs typeface="Lato"/>
                          <a:sym typeface="Lato"/>
                        </a:rPr>
                        <a:t>0</a:t>
                      </a:r>
                      <a:endParaRPr sz="1800" b="0">
                        <a:solidFill>
                          <a:schemeClr val="dk1"/>
                        </a:solidFill>
                        <a:latin typeface="Lato"/>
                        <a:ea typeface="Lato"/>
                        <a:cs typeface="Lato"/>
                        <a:sym typeface="Lato"/>
                      </a:endParaRPr>
                    </a:p>
                  </a:txBody>
                  <a:tcPr marL="121900" marR="121900" marT="91433" marB="91433"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4179289098"/>
                  </a:ext>
                </a:extLst>
              </a:tr>
              <a:tr h="471967">
                <a:tc>
                  <a:txBody>
                    <a:bodyPr/>
                    <a:lstStyle/>
                    <a:p>
                      <a:pPr marL="0" lvl="0" indent="0" algn="l" rtl="0">
                        <a:spcBef>
                          <a:spcPts val="0"/>
                        </a:spcBef>
                        <a:spcAft>
                          <a:spcPts val="0"/>
                        </a:spcAft>
                        <a:buNone/>
                      </a:pPr>
                      <a:r>
                        <a:rPr lang="en-US" sz="1800" b="0" i="0" u="none" strike="noStrike" cap="none">
                          <a:solidFill>
                            <a:schemeClr val="tx1"/>
                          </a:solidFill>
                          <a:effectLst/>
                          <a:latin typeface="+mn-lt"/>
                          <a:ea typeface="+mn-ea"/>
                          <a:cs typeface="+mn-cs"/>
                          <a:sym typeface="Arial"/>
                        </a:rPr>
                        <a:t>CustomerID</a:t>
                      </a:r>
                      <a:endParaRPr sz="1800">
                        <a:solidFill>
                          <a:schemeClr val="dk2"/>
                        </a:solidFill>
                        <a:latin typeface="Raleway"/>
                        <a:ea typeface="Raleway"/>
                        <a:cs typeface="Raleway"/>
                        <a:sym typeface="Raleway"/>
                      </a:endParaRPr>
                    </a:p>
                  </a:txBody>
                  <a:tcPr marL="121900" marR="121900" marT="91433" marB="91433" anchor="ctr">
                    <a:lnL w="76200"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vi-VN" sz="1800" b="0">
                          <a:solidFill>
                            <a:srgbClr val="FF0000"/>
                          </a:solidFill>
                          <a:latin typeface="Lato"/>
                          <a:ea typeface="Lato"/>
                          <a:cs typeface="Lato"/>
                          <a:sym typeface="Lato"/>
                        </a:rPr>
                        <a:t>135080</a:t>
                      </a:r>
                      <a:endParaRPr sz="1800" b="0">
                        <a:solidFill>
                          <a:srgbClr val="FF0000"/>
                        </a:solidFill>
                        <a:latin typeface="Lato"/>
                        <a:ea typeface="Lato"/>
                        <a:cs typeface="Lato"/>
                        <a:sym typeface="Lato"/>
                      </a:endParaRPr>
                    </a:p>
                  </a:txBody>
                  <a:tcPr marL="121900" marR="121900" marT="91433" marB="91433"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vi-VN" sz="1800" b="0">
                          <a:solidFill>
                            <a:srgbClr val="FF0000"/>
                          </a:solidFill>
                          <a:latin typeface="Lato"/>
                          <a:ea typeface="Lato"/>
                          <a:cs typeface="Lato"/>
                          <a:sym typeface="Lato"/>
                        </a:rPr>
                        <a:t>24,92%</a:t>
                      </a:r>
                      <a:endParaRPr sz="1800" b="0">
                        <a:solidFill>
                          <a:srgbClr val="FF0000"/>
                        </a:solidFill>
                        <a:latin typeface="Lato"/>
                        <a:ea typeface="Lato"/>
                        <a:cs typeface="Lato"/>
                        <a:sym typeface="Lato"/>
                      </a:endParaRPr>
                    </a:p>
                  </a:txBody>
                  <a:tcPr marL="121900" marR="121900" marT="91433" marB="91433"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3521851782"/>
                  </a:ext>
                </a:extLst>
              </a:tr>
              <a:tr h="471967">
                <a:tc>
                  <a:txBody>
                    <a:bodyPr/>
                    <a:lstStyle/>
                    <a:p>
                      <a:pPr marL="0" lvl="0" indent="0" algn="l" rtl="0">
                        <a:spcBef>
                          <a:spcPts val="0"/>
                        </a:spcBef>
                        <a:spcAft>
                          <a:spcPts val="0"/>
                        </a:spcAft>
                        <a:buNone/>
                      </a:pPr>
                      <a:r>
                        <a:rPr lang="en-US" sz="1800" b="0" i="0" u="none" strike="noStrike" cap="none">
                          <a:solidFill>
                            <a:schemeClr val="tx1"/>
                          </a:solidFill>
                          <a:effectLst/>
                          <a:latin typeface="+mn-lt"/>
                          <a:ea typeface="+mn-ea"/>
                          <a:cs typeface="+mn-cs"/>
                          <a:sym typeface="Arial"/>
                        </a:rPr>
                        <a:t>Country</a:t>
                      </a:r>
                      <a:endParaRPr sz="1800">
                        <a:solidFill>
                          <a:schemeClr val="dk2"/>
                        </a:solidFill>
                        <a:latin typeface="Raleway"/>
                        <a:ea typeface="Raleway"/>
                        <a:cs typeface="Raleway"/>
                        <a:sym typeface="Raleway"/>
                      </a:endParaRPr>
                    </a:p>
                  </a:txBody>
                  <a:tcPr marL="121900" marR="121900" marT="91433" marB="91433" anchor="ctr">
                    <a:lnL w="76200"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7620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vi-VN" sz="1800" b="0">
                          <a:solidFill>
                            <a:schemeClr val="dk1"/>
                          </a:solidFill>
                          <a:latin typeface="Lato"/>
                          <a:ea typeface="Lato"/>
                          <a:cs typeface="Lato"/>
                          <a:sym typeface="Lato"/>
                        </a:rPr>
                        <a:t>0</a:t>
                      </a:r>
                      <a:endParaRPr sz="1800" b="0">
                        <a:solidFill>
                          <a:schemeClr val="dk1"/>
                        </a:solidFill>
                        <a:latin typeface="Lato"/>
                        <a:ea typeface="Lato"/>
                        <a:cs typeface="Lato"/>
                        <a:sym typeface="Lato"/>
                      </a:endParaRPr>
                    </a:p>
                  </a:txBody>
                  <a:tcPr marL="121900" marR="121900" marT="91433" marB="91433"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7620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vi-VN" sz="1800" b="0">
                          <a:solidFill>
                            <a:schemeClr val="dk1"/>
                          </a:solidFill>
                          <a:latin typeface="Lato"/>
                          <a:ea typeface="Lato"/>
                          <a:cs typeface="Lato"/>
                          <a:sym typeface="Lato"/>
                        </a:rPr>
                        <a:t>0</a:t>
                      </a:r>
                      <a:endParaRPr sz="1800" b="0">
                        <a:solidFill>
                          <a:schemeClr val="dk1"/>
                        </a:solidFill>
                        <a:latin typeface="Lato"/>
                        <a:ea typeface="Lato"/>
                        <a:cs typeface="Lato"/>
                        <a:sym typeface="Lato"/>
                      </a:endParaRPr>
                    </a:p>
                  </a:txBody>
                  <a:tcPr marL="121900" marR="121900" marT="91433" marB="91433"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76200" cap="flat" cmpd="sng">
                      <a:solidFill>
                        <a:schemeClr val="accent1"/>
                      </a:solidFill>
                      <a:prstDash val="solid"/>
                      <a:round/>
                      <a:headEnd type="none" w="sm" len="sm"/>
                      <a:tailEnd type="none" w="sm" len="sm"/>
                    </a:lnB>
                  </a:tcPr>
                </a:tc>
                <a:extLst>
                  <a:ext uri="{0D108BD9-81ED-4DB2-BD59-A6C34878D82A}">
                    <a16:rowId xmlns:a16="http://schemas.microsoft.com/office/drawing/2014/main" val="1441801479"/>
                  </a:ext>
                </a:extLst>
              </a:tr>
            </a:tbl>
          </a:graphicData>
        </a:graphic>
      </p:graphicFrame>
      <p:sp>
        <p:nvSpPr>
          <p:cNvPr id="200" name="Google Shape;200;p24"/>
          <p:cNvSpPr txBox="1">
            <a:spLocks noGrp="1"/>
          </p:cNvSpPr>
          <p:nvPr>
            <p:ph type="sldNum" idx="12"/>
          </p:nvPr>
        </p:nvSpPr>
        <p:spPr>
          <a:xfrm>
            <a:off x="11307433" y="6262577"/>
            <a:ext cx="731600" cy="418000"/>
          </a:xfrm>
          <a:prstGeom prst="rect">
            <a:avLst/>
          </a:prstGeom>
        </p:spPr>
        <p:txBody>
          <a:bodyPr spcFirstLastPara="1" wrap="square" lIns="121900" tIns="121900" rIns="121900" bIns="121900" anchor="t" anchorCtr="0">
            <a:noAutofit/>
          </a:bodyPr>
          <a:lstStyle/>
          <a:p>
            <a:fld id="{00000000-1234-1234-1234-123412341234}" type="slidenum">
              <a:rPr lang="en"/>
              <a:pPr/>
              <a:t>7</a:t>
            </a:fld>
            <a:endParaRPr/>
          </a:p>
        </p:txBody>
      </p:sp>
      <p:sp>
        <p:nvSpPr>
          <p:cNvPr id="3" name="TextBox 2">
            <a:extLst>
              <a:ext uri="{FF2B5EF4-FFF2-40B4-BE49-F238E27FC236}">
                <a16:creationId xmlns:a16="http://schemas.microsoft.com/office/drawing/2014/main" id="{EE1EEAAD-A2E1-8C46-9480-A2943FA7EDDB}"/>
              </a:ext>
            </a:extLst>
          </p:cNvPr>
          <p:cNvSpPr txBox="1"/>
          <p:nvPr/>
        </p:nvSpPr>
        <p:spPr>
          <a:xfrm>
            <a:off x="965200" y="1143200"/>
            <a:ext cx="10261600" cy="707886"/>
          </a:xfrm>
          <a:prstGeom prst="rect">
            <a:avLst/>
          </a:prstGeom>
          <a:noFill/>
        </p:spPr>
        <p:txBody>
          <a:bodyPr wrap="square" rtlCol="0">
            <a:spAutoFit/>
          </a:bodyPr>
          <a:lstStyle/>
          <a:p>
            <a:r>
              <a:rPr lang="en-VN" sz="2000"/>
              <a:t>Dữ liệu ban đầu có </a:t>
            </a:r>
            <a:r>
              <a:rPr lang="en-US" sz="2000"/>
              <a:t>541909 dòng và 8 cột </a:t>
            </a:r>
          </a:p>
          <a:p>
            <a:r>
              <a:rPr lang="en-US" sz="2000"/>
              <a:t>Trong đó, có 9288 dòng có invoice bắt đầu bằng kí tự “C” (giao dịch bị huỷ) =&gt; xoá</a:t>
            </a:r>
          </a:p>
        </p:txBody>
      </p:sp>
      <p:sp>
        <p:nvSpPr>
          <p:cNvPr id="6" name="Right Arrow 5">
            <a:extLst>
              <a:ext uri="{FF2B5EF4-FFF2-40B4-BE49-F238E27FC236}">
                <a16:creationId xmlns:a16="http://schemas.microsoft.com/office/drawing/2014/main" id="{920E4BDD-CBB7-D64C-B5E9-97B2BDE62DE6}"/>
              </a:ext>
            </a:extLst>
          </p:cNvPr>
          <p:cNvSpPr/>
          <p:nvPr/>
        </p:nvSpPr>
        <p:spPr>
          <a:xfrm>
            <a:off x="7204364" y="3785897"/>
            <a:ext cx="720436" cy="360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TextBox 9">
            <a:extLst>
              <a:ext uri="{FF2B5EF4-FFF2-40B4-BE49-F238E27FC236}">
                <a16:creationId xmlns:a16="http://schemas.microsoft.com/office/drawing/2014/main" id="{C86BDD61-6B14-C348-B02A-A5F48EE69E33}"/>
              </a:ext>
            </a:extLst>
          </p:cNvPr>
          <p:cNvSpPr txBox="1"/>
          <p:nvPr/>
        </p:nvSpPr>
        <p:spPr>
          <a:xfrm>
            <a:off x="8413174" y="3361286"/>
            <a:ext cx="3058390" cy="1569660"/>
          </a:xfrm>
          <a:prstGeom prst="rect">
            <a:avLst/>
          </a:prstGeom>
          <a:noFill/>
        </p:spPr>
        <p:txBody>
          <a:bodyPr wrap="square" rtlCol="0">
            <a:spAutoFit/>
          </a:bodyPr>
          <a:lstStyle/>
          <a:p>
            <a:r>
              <a:rPr lang="vi-VN" sz="2400"/>
              <a:t>Dataset sau khi xử lí có 397924 dòng, 8 cột, không có giá trị null</a:t>
            </a:r>
            <a:endParaRPr lang="en-VN"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914400" y="2655800"/>
            <a:ext cx="10363200" cy="1546400"/>
          </a:xfrm>
          <a:prstGeom prst="rect">
            <a:avLst/>
          </a:prstGeom>
        </p:spPr>
        <p:txBody>
          <a:bodyPr spcFirstLastPara="1" wrap="square" lIns="121900" tIns="121900" rIns="121900" bIns="121900" anchor="b" anchorCtr="0">
            <a:noAutofit/>
          </a:bodyPr>
          <a:lstStyle/>
          <a:p>
            <a:r>
              <a:rPr lang="en" sz="9600">
                <a:solidFill>
                  <a:schemeClr val="accent2"/>
                </a:solidFill>
              </a:rPr>
              <a:t>2.</a:t>
            </a:r>
            <a:endParaRPr sz="9600">
              <a:solidFill>
                <a:schemeClr val="accent2"/>
              </a:solidFill>
            </a:endParaRPr>
          </a:p>
          <a:p>
            <a:r>
              <a:rPr lang="en"/>
              <a:t>ĐẶT VẤN ĐỀ &amp; INSIGHT</a:t>
            </a:r>
            <a:endParaRPr/>
          </a:p>
        </p:txBody>
      </p:sp>
    </p:spTree>
    <p:extLst>
      <p:ext uri="{BB962C8B-B14F-4D97-AF65-F5344CB8AC3E}">
        <p14:creationId xmlns:p14="http://schemas.microsoft.com/office/powerpoint/2010/main" val="3516351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9000" b="-9000"/>
          </a:stretch>
        </a:blipFill>
        <a:effectLst/>
      </p:bgPr>
    </p:bg>
    <p:spTree>
      <p:nvGrpSpPr>
        <p:cNvPr id="1" name=""/>
        <p:cNvGrpSpPr/>
        <p:nvPr/>
      </p:nvGrpSpPr>
      <p:grpSpPr>
        <a:xfrm>
          <a:off x="0" y="0"/>
          <a:ext cx="0" cy="0"/>
          <a:chOff x="0" y="0"/>
          <a:chExt cx="0" cy="0"/>
        </a:xfrm>
      </p:grpSpPr>
      <p:sp>
        <p:nvSpPr>
          <p:cNvPr id="5" name="Google Shape;164;p13">
            <a:extLst>
              <a:ext uri="{FF2B5EF4-FFF2-40B4-BE49-F238E27FC236}">
                <a16:creationId xmlns:a16="http://schemas.microsoft.com/office/drawing/2014/main" id="{9DE0CC0E-6DF6-4D05-8489-CD7D50863802}"/>
              </a:ext>
            </a:extLst>
          </p:cNvPr>
          <p:cNvSpPr txBox="1"/>
          <p:nvPr/>
        </p:nvSpPr>
        <p:spPr>
          <a:xfrm>
            <a:off x="0" y="2878564"/>
            <a:ext cx="12192000" cy="1100872"/>
          </a:xfrm>
          <a:prstGeom prst="rect">
            <a:avLst/>
          </a:prstGeom>
          <a:noFill/>
          <a:ln>
            <a:noFill/>
          </a:ln>
        </p:spPr>
        <p:txBody>
          <a:bodyPr spcFirstLastPara="1" wrap="square" lIns="121900" tIns="121900" rIns="121900" bIns="121900" anchor="t" anchorCtr="0">
            <a:noAutofit/>
          </a:bodyPr>
          <a:lstStyle/>
          <a:p>
            <a:pPr algn="ctr"/>
            <a:r>
              <a:rPr lang="en-US" sz="5867" noProof="1">
                <a:solidFill>
                  <a:srgbClr val="339933"/>
                </a:solidFill>
                <a:highlight>
                  <a:srgbClr val="FFFFFF"/>
                </a:highlight>
                <a:latin typeface="Fira Sans SemiBold"/>
                <a:ea typeface="Fira Sans SemiBold"/>
                <a:cs typeface="Fira Sans SemiBold"/>
                <a:sym typeface="Fira Sans SemiBold"/>
              </a:rPr>
              <a:t>Foreign Market Insights </a:t>
            </a:r>
          </a:p>
        </p:txBody>
      </p:sp>
    </p:spTree>
    <p:extLst>
      <p:ext uri="{BB962C8B-B14F-4D97-AF65-F5344CB8AC3E}">
        <p14:creationId xmlns:p14="http://schemas.microsoft.com/office/powerpoint/2010/main" val="3687912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997</Words>
  <Application>Microsoft Office PowerPoint</Application>
  <PresentationFormat>Widescreen</PresentationFormat>
  <Paragraphs>134</Paragraphs>
  <Slides>32</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Calibri</vt:lpstr>
      <vt:lpstr>Calibri Light</vt:lpstr>
      <vt:lpstr>Fira Sans Extra Condensed Medium</vt:lpstr>
      <vt:lpstr>Fira Sans Medium</vt:lpstr>
      <vt:lpstr>Fira Sans SemiBold</vt:lpstr>
      <vt:lpstr>Lato</vt:lpstr>
      <vt:lpstr>Raleway</vt:lpstr>
      <vt:lpstr>Roboto</vt:lpstr>
      <vt:lpstr>Technology Infographics by Slidesgo</vt:lpstr>
      <vt:lpstr>PowerPoint Presentation</vt:lpstr>
      <vt:lpstr>SHOP</vt:lpstr>
      <vt:lpstr>1. GIỚI THIỆU VÀ XỬ LÝ  DỮ LIỆU</vt:lpstr>
      <vt:lpstr>PAY</vt:lpstr>
      <vt:lpstr>PowerPoint Presentation</vt:lpstr>
      <vt:lpstr>PowerPoint Presentation</vt:lpstr>
      <vt:lpstr>Khảo sát các “Missing value”</vt:lpstr>
      <vt:lpstr>2. ĐẶT VẤN ĐỀ &amp; INSIGHT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Huong Luong</dc:creator>
  <cp:lastModifiedBy>Jade Nguyen</cp:lastModifiedBy>
  <cp:revision>33</cp:revision>
  <dcterms:created xsi:type="dcterms:W3CDTF">2021-11-13T08:39:12Z</dcterms:created>
  <dcterms:modified xsi:type="dcterms:W3CDTF">2021-11-14T10:06:16Z</dcterms:modified>
</cp:coreProperties>
</file>