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69" r:id="rId4"/>
    <p:sldId id="264" r:id="rId5"/>
    <p:sldId id="266" r:id="rId6"/>
    <p:sldId id="267" r:id="rId7"/>
    <p:sldId id="295" r:id="rId8"/>
    <p:sldId id="296" r:id="rId9"/>
    <p:sldId id="271" r:id="rId10"/>
    <p:sldId id="303" r:id="rId11"/>
    <p:sldId id="297" r:id="rId12"/>
    <p:sldId id="304" r:id="rId13"/>
    <p:sldId id="305" r:id="rId14"/>
    <p:sldId id="284" r:id="rId15"/>
    <p:sldId id="291" r:id="rId16"/>
    <p:sldId id="292" r:id="rId17"/>
    <p:sldId id="293" r:id="rId18"/>
    <p:sldId id="294" r:id="rId19"/>
    <p:sldId id="289" r:id="rId20"/>
    <p:sldId id="276" r:id="rId21"/>
    <p:sldId id="277" r:id="rId22"/>
    <p:sldId id="300" r:id="rId23"/>
    <p:sldId id="301" r:id="rId24"/>
    <p:sldId id="302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  <a:srgbClr val="008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4DCE-2CEB-4395-B8EC-961A1605E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E4181-6842-4198-A20C-10E73B53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508C-4A09-4689-B0F4-7FB93681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BA73-481E-40DD-9812-AEDF5388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DADC-9B67-4EC3-A372-796EED8B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9851-E7E8-4C13-90A0-244B03F8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97CBC-F5F1-46A4-B283-8C3C76C0A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311611"/>
            <a:ext cx="10515600" cy="28653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0903-ED0A-493F-B259-66BAE03B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9D32-0FD1-4D49-8B54-6D52BA42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E9EF-18DE-45E2-BAC6-545D9A74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B4228-DDE5-4269-AD57-D49C8473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90435-3C52-48E8-8168-027200F9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7810-0AB8-4B94-A29A-98146314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BB8A-057D-4F18-8BE0-62048160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A586-4B22-4408-BE84-0AE995AC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5989-2517-402D-A95E-D500B085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AF14-A6FD-45D5-B7EA-C39F4E777C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0737" y="2044400"/>
            <a:ext cx="9705314" cy="2865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801-1483-408A-94C7-EFA673C1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A4A2-0F0E-4E01-9AB7-B44E16EE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3BB3-DB40-4316-8940-ECF57918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AE1B-1251-4F2F-8189-B3EF0957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7243-9B28-4F1B-B273-181201F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AA29-6D4F-474D-BFF6-12870CC1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369C-1A3F-4AA7-A21E-AC0E6D4C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DF0D-97E2-42FB-9BD7-6DFF8632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25D7-3E86-4E0E-98BB-1D940E7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3C82-2695-49C8-BEF5-008AE813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D8372-8318-4CD2-AF64-24FE8073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28F6-B4B0-4DF0-BE82-F1E2F222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AD662-DC90-4771-B954-2845B97E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8530-FE45-4202-9D71-6BD31E52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0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FF24-C369-4D91-B7A4-C521EBC4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2C2C-8B0D-41C6-BF0F-487FAFDC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0D39-F884-4029-B47D-059CC275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2FE2-6B65-4AD9-92B4-561639C16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03087-220F-479F-B384-453C3370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2222F-C841-4223-9903-445A5598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CF6C9-390D-4E0B-915C-BCBB0778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A9616-D166-48B3-A25A-9EB39076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8384-E824-455D-A3D6-CE5949FE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2F1A-81C3-48F8-B4EA-95F0023B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8B4B3-763E-4128-B688-9C625D8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AE5DE-1FC7-446D-85C8-0BF20963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D18B3-F1D6-4377-B7E1-634CA242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00086-534B-4B39-B173-27809EDC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0AF0-9D82-452B-B00F-35365FC8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7DEF-A19C-40ED-A5E5-66C35907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132D-1BC1-48AA-B81B-E6A960FB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5DBD-0653-468D-9533-DB4E6E81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1672-34A0-486D-BCF2-598ACBB3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4962-8952-4A8C-ABBD-8ABC820A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D398D-4632-426B-8C0B-DDD74531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34E2-3D51-488B-AD39-DEEB68EF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9FAF5-8D59-4238-98C9-B5407FED0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5FE9-6F0B-48D2-A88C-16FCDA03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1044-B546-45A8-8B5B-C8A50F98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F37D-EC94-4FE9-BED6-A7B79865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72E3B-157F-4716-A07C-78F0B23F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9011-06A2-43E1-8C69-3EFE4986D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8F9B-DF9F-4F97-8B18-D39BC0E95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52C4-E0C7-4141-ADC6-08864745C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0F69-8FA5-4371-930F-C689638C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60EA-9FBE-49A6-8F55-39496D83E7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F140F-3662-4A91-A479-95D030A782FA}"/>
              </a:ext>
            </a:extLst>
          </p:cNvPr>
          <p:cNvSpPr/>
          <p:nvPr userDrawn="1"/>
        </p:nvSpPr>
        <p:spPr>
          <a:xfrm>
            <a:off x="0" y="672902"/>
            <a:ext cx="12192000" cy="1565189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00752-E98F-457D-9175-E22871C76D41}"/>
              </a:ext>
            </a:extLst>
          </p:cNvPr>
          <p:cNvSpPr txBox="1"/>
          <p:nvPr userDrawn="1"/>
        </p:nvSpPr>
        <p:spPr>
          <a:xfrm>
            <a:off x="247135" y="76299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jQuery Controls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89D46-F557-402A-A91A-AA2FA448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1220160"/>
            <a:ext cx="10515600" cy="3689592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0" tIns="360000" rIns="360000" bIns="36000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pages/progressBar_determinat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ages/progressBar_determinate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ages/progressBar_determinate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ages/starRating_defaul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datepickerExercise/datepickerExercis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ui.com/datepicke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download/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ages/progressBar_defaul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ages/progressBar_indetermina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9CC5D-6CDA-4266-8B31-BACB7A5BD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jQuery Controls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86838D-7BDA-432B-8633-8EE07FD3C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Progress bar, star rating &amp; </a:t>
            </a:r>
            <a:r>
              <a:rPr lang="en-CA" dirty="0" err="1"/>
              <a:t>datepicker</a:t>
            </a:r>
            <a:endParaRPr lang="en-CA" dirty="0"/>
          </a:p>
          <a:p>
            <a:r>
              <a:rPr lang="en-CA" dirty="0"/>
              <a:t>By Jaden 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37" y="2044400"/>
            <a:ext cx="9705314" cy="780583"/>
          </a:xfrm>
        </p:spPr>
        <p:txBody>
          <a:bodyPr/>
          <a:lstStyle/>
          <a:p>
            <a:r>
              <a:rPr lang="en-CA" dirty="0"/>
              <a:t>Sample code: determinate</a:t>
            </a:r>
            <a:endParaRPr lang="en-US" dirty="0"/>
          </a:p>
        </p:txBody>
      </p:sp>
      <p:sp>
        <p:nvSpPr>
          <p:cNvPr id="13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BAAA0FB4-90D8-4833-8A9D-D057700900E4}"/>
              </a:ext>
            </a:extLst>
          </p:cNvPr>
          <p:cNvSpPr/>
          <p:nvPr/>
        </p:nvSpPr>
        <p:spPr>
          <a:xfrm>
            <a:off x="9297338" y="5802822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1DAD0-4E8E-4BEF-B8CE-D9C157D49B5F}"/>
              </a:ext>
            </a:extLst>
          </p:cNvPr>
          <p:cNvSpPr txBox="1"/>
          <p:nvPr/>
        </p:nvSpPr>
        <p:spPr>
          <a:xfrm>
            <a:off x="2223079" y="2463187"/>
            <a:ext cx="7074259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Progress Bar: default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//code to include progress bar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	 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65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pPr lvl="3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8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Determinate Progress Bar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441" y="2948574"/>
            <a:ext cx="91535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005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37" y="2044400"/>
            <a:ext cx="9705314" cy="780583"/>
          </a:xfrm>
        </p:spPr>
        <p:txBody>
          <a:bodyPr/>
          <a:lstStyle/>
          <a:p>
            <a:r>
              <a:rPr lang="en-CA" dirty="0"/>
              <a:t>Sample code: determinate with variable</a:t>
            </a:r>
            <a:endParaRPr lang="en-US" dirty="0"/>
          </a:p>
        </p:txBody>
      </p:sp>
      <p:sp>
        <p:nvSpPr>
          <p:cNvPr id="13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BAAA0FB4-90D8-4833-8A9D-D057700900E4}"/>
              </a:ext>
            </a:extLst>
          </p:cNvPr>
          <p:cNvSpPr/>
          <p:nvPr/>
        </p:nvSpPr>
        <p:spPr>
          <a:xfrm>
            <a:off x="9297338" y="5802822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1DAD0-4E8E-4BEF-B8CE-D9C157D49B5F}"/>
              </a:ext>
            </a:extLst>
          </p:cNvPr>
          <p:cNvSpPr txBox="1"/>
          <p:nvPr/>
        </p:nvSpPr>
        <p:spPr>
          <a:xfrm>
            <a:off x="2223079" y="2463187"/>
            <a:ext cx="8622972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Progress Bar: determinate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"percentage"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“90"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90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barButton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37" y="2044400"/>
            <a:ext cx="9705314" cy="780583"/>
          </a:xfrm>
        </p:spPr>
        <p:txBody>
          <a:bodyPr/>
          <a:lstStyle/>
          <a:p>
            <a:r>
              <a:rPr lang="en-CA" dirty="0"/>
              <a:t>Sample code: determinate with variable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1DAD0-4E8E-4BEF-B8CE-D9C157D49B5F}"/>
              </a:ext>
            </a:extLst>
          </p:cNvPr>
          <p:cNvSpPr txBox="1"/>
          <p:nvPr/>
        </p:nvSpPr>
        <p:spPr>
          <a:xfrm>
            <a:off x="2223079" y="2463187"/>
            <a:ext cx="8622972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barButton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4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5"/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"#percentage"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lvl="4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lvl="3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C9C8A14A-98A4-407F-A4A3-98CD8AFB90EB}"/>
              </a:ext>
            </a:extLst>
          </p:cNvPr>
          <p:cNvSpPr/>
          <p:nvPr/>
        </p:nvSpPr>
        <p:spPr>
          <a:xfrm>
            <a:off x="9297338" y="5802822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20304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1220160"/>
            <a:ext cx="10515600" cy="3689592"/>
          </a:xfrm>
        </p:spPr>
        <p:txBody>
          <a:bodyPr/>
          <a:lstStyle/>
          <a:p>
            <a:r>
              <a:rPr lang="en-US" dirty="0"/>
              <a:t>jQuery UI Example 2: Star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947" y="2259935"/>
            <a:ext cx="4637210" cy="2865352"/>
          </a:xfrm>
        </p:spPr>
        <p:txBody>
          <a:bodyPr/>
          <a:lstStyle/>
          <a:p>
            <a:r>
              <a:rPr lang="en-US" dirty="0"/>
              <a:t>What is Star Rating?</a:t>
            </a:r>
          </a:p>
          <a:p>
            <a:endParaRPr lang="en-US" dirty="0"/>
          </a:p>
          <a:p>
            <a:r>
              <a:rPr lang="en-US" i="1" dirty="0"/>
              <a:t>“A </a:t>
            </a:r>
            <a:r>
              <a:rPr lang="en-US" i="1" dirty="0">
                <a:solidFill>
                  <a:srgbClr val="EF6C00"/>
                </a:solidFill>
              </a:rPr>
              <a:t>Star Rating </a:t>
            </a:r>
            <a:r>
              <a:rPr lang="en-US" i="1" dirty="0"/>
              <a:t>is a way for users to rank a given item using symbols. This data can later be stored and used.</a:t>
            </a:r>
          </a:p>
          <a:p>
            <a:r>
              <a:rPr lang="en-US" i="1" dirty="0"/>
              <a:t>Implemented via a plugin or by creating your own code.”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C3F23-4B3A-4D98-8A20-77B3D862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57" y="2711536"/>
            <a:ext cx="5467350" cy="19621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11DB1C-1458-42D7-8D1F-83D2D8E67B08}"/>
              </a:ext>
            </a:extLst>
          </p:cNvPr>
          <p:cNvSpPr/>
          <p:nvPr/>
        </p:nvSpPr>
        <p:spPr>
          <a:xfrm>
            <a:off x="8089557" y="3840479"/>
            <a:ext cx="922638" cy="453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6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2: Star Rating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HTML for a Star Rating</a:t>
            </a:r>
          </a:p>
          <a:p>
            <a:br>
              <a:rPr lang="en-CA" dirty="0"/>
            </a:br>
            <a:r>
              <a:rPr lang="en-CA" dirty="0"/>
              <a:t>- Select the images to be used for your rating and input into your HTML code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F672B-1945-4E75-91AE-38C5A304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61" y="1777563"/>
            <a:ext cx="2200582" cy="5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633F2-7212-45B9-9D54-07946E140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61" y="1237236"/>
            <a:ext cx="2086266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6795D-DE53-4F0F-A939-AC15B19BB8A8}"/>
              </a:ext>
            </a:extLst>
          </p:cNvPr>
          <p:cNvSpPr txBox="1"/>
          <p:nvPr/>
        </p:nvSpPr>
        <p:spPr>
          <a:xfrm>
            <a:off x="1681908" y="3154330"/>
            <a:ext cx="8622972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ratingDiv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"..\images\1.png"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"Poor"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"..\images\1.png"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"Fair"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"..\images\1.png"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"Good"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"..\images\1.png"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"Excellent"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"..\images\1.png"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"Amazing!"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"reset"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Reset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Get Rating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4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2: Star Rating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Functions To Turn On/Off Images Using </a:t>
            </a:r>
            <a:r>
              <a:rPr lang="en-CA" dirty="0" err="1"/>
              <a:t>Jquery</a:t>
            </a:r>
            <a:endParaRPr lang="en-CA" dirty="0"/>
          </a:p>
          <a:p>
            <a:br>
              <a:rPr lang="en-CA" dirty="0"/>
            </a:br>
            <a:r>
              <a:rPr lang="en-CA" dirty="0"/>
              <a:t>- Both functions take the current star (this) and change its ‘</a:t>
            </a:r>
            <a:r>
              <a:rPr lang="en-CA" dirty="0" err="1"/>
              <a:t>src</a:t>
            </a:r>
            <a:r>
              <a:rPr lang="en-CA" dirty="0"/>
              <a:t>’ attribute to a different star image, dependent on the mouse event (click, </a:t>
            </a:r>
            <a:r>
              <a:rPr lang="en-CA" dirty="0" err="1"/>
              <a:t>mouseover</a:t>
            </a:r>
            <a:r>
              <a:rPr lang="en-CA" dirty="0"/>
              <a:t> or </a:t>
            </a:r>
            <a:r>
              <a:rPr lang="en-CA" dirty="0" err="1"/>
              <a:t>mouseout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6DE71-C448-4667-AE42-2F91A6939F9B}"/>
              </a:ext>
            </a:extLst>
          </p:cNvPr>
          <p:cNvSpPr txBox="1"/>
          <p:nvPr/>
        </p:nvSpPr>
        <p:spPr>
          <a:xfrm>
            <a:off x="1681908" y="3277898"/>
            <a:ext cx="8622972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STAR_OFF_IMAGE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"../images/1.png"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STAR_ON_IMAGE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"../images/1-1.png"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turnOn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STAR_ON_IMAGE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turnOff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STAR_OFF_IMAGE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E695FB-7049-41A5-AC6D-B419354415B2}"/>
              </a:ext>
            </a:extLst>
          </p:cNvPr>
          <p:cNvGrpSpPr/>
          <p:nvPr/>
        </p:nvGrpSpPr>
        <p:grpSpPr>
          <a:xfrm>
            <a:off x="8528188" y="1403709"/>
            <a:ext cx="1882585" cy="826474"/>
            <a:chOff x="8528188" y="1403709"/>
            <a:chExt cx="1882585" cy="8264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C21990-479F-48AA-8B13-4ED33E1E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0491" y="1403709"/>
              <a:ext cx="457142" cy="4571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80A2BC-8128-4754-A2EC-B8C8FB64D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7934" y="1403709"/>
              <a:ext cx="457142" cy="4571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CE83F-45C3-4A63-BB57-9E3DC95DB4E8}"/>
                </a:ext>
              </a:extLst>
            </p:cNvPr>
            <p:cNvSpPr txBox="1"/>
            <p:nvPr/>
          </p:nvSpPr>
          <p:spPr>
            <a:xfrm>
              <a:off x="8528188" y="186085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Trebuchet MS" panose="020B0603020202020204" pitchFamily="34" charset="0"/>
                </a:rPr>
                <a:t>1.png</a:t>
              </a:r>
              <a:endParaRPr 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81CF1E-59FF-41A6-A8D0-ACBEA0E0C73E}"/>
                </a:ext>
              </a:extLst>
            </p:cNvPr>
            <p:cNvSpPr txBox="1"/>
            <p:nvPr/>
          </p:nvSpPr>
          <p:spPr>
            <a:xfrm>
              <a:off x="9442238" y="186085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Trebuchet MS" panose="020B0603020202020204" pitchFamily="34" charset="0"/>
                </a:rPr>
                <a:t>1-1.png</a:t>
              </a:r>
              <a:endParaRPr 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06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2: Star Rating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36" y="2044400"/>
            <a:ext cx="9945185" cy="2865352"/>
          </a:xfrm>
        </p:spPr>
        <p:txBody>
          <a:bodyPr/>
          <a:lstStyle/>
          <a:p>
            <a:r>
              <a:rPr lang="en-CA" dirty="0"/>
              <a:t>Call the </a:t>
            </a:r>
            <a:r>
              <a:rPr lang="en-CA" dirty="0" err="1"/>
              <a:t>turnOn</a:t>
            </a:r>
            <a:r>
              <a:rPr lang="en-CA" dirty="0"/>
              <a:t> or </a:t>
            </a:r>
            <a:r>
              <a:rPr lang="en-CA" dirty="0" err="1"/>
              <a:t>turnOff</a:t>
            </a:r>
            <a:r>
              <a:rPr lang="en-CA" dirty="0"/>
              <a:t> functions On Mouse Events</a:t>
            </a:r>
          </a:p>
          <a:p>
            <a:br>
              <a:rPr lang="en-CA" dirty="0"/>
            </a:br>
            <a:r>
              <a:rPr lang="en-CA" dirty="0"/>
              <a:t>-</a:t>
            </a:r>
            <a:r>
              <a:rPr lang="en-US" dirty="0"/>
              <a:t>Use a for loop to ‘</a:t>
            </a:r>
            <a:r>
              <a:rPr lang="en-US" dirty="0" err="1"/>
              <a:t>turnOn</a:t>
            </a:r>
            <a:r>
              <a:rPr lang="en-US" dirty="0"/>
              <a:t>’ the clicked star and the stars ‘below’ it</a:t>
            </a:r>
          </a:p>
          <a:p>
            <a:r>
              <a:rPr lang="en-CA" dirty="0"/>
              <a:t>-</a:t>
            </a:r>
            <a:r>
              <a:rPr lang="en-US" dirty="0"/>
              <a:t>Change the data attribute of the div container to that of the clicked star</a:t>
            </a:r>
          </a:p>
          <a:p>
            <a:r>
              <a:rPr lang="en-CA" dirty="0"/>
              <a:t>-</a:t>
            </a:r>
            <a:r>
              <a:rPr lang="en-US" dirty="0"/>
              <a:t>“unclicked” variable now set to false – </a:t>
            </a:r>
            <a:r>
              <a:rPr lang="en-US" dirty="0" err="1"/>
              <a:t>mouseover</a:t>
            </a:r>
            <a:r>
              <a:rPr lang="en-US" dirty="0"/>
              <a:t> and </a:t>
            </a:r>
            <a:r>
              <a:rPr lang="en-US" dirty="0" err="1"/>
              <a:t>mouseout</a:t>
            </a:r>
            <a:r>
              <a:rPr lang="en-US" dirty="0"/>
              <a:t> events can no longer occur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42D8F-830A-4655-9DBC-8A202024FF25}"/>
              </a:ext>
            </a:extLst>
          </p:cNvPr>
          <p:cNvSpPr txBox="1"/>
          <p:nvPr/>
        </p:nvSpPr>
        <p:spPr>
          <a:xfrm>
            <a:off x="1681908" y="3793464"/>
            <a:ext cx="8622972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unclicked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'.star'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'[data-rating='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']'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turnOn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ratingDiv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unclicked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2: Star Rating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36" y="2044400"/>
            <a:ext cx="9945185" cy="2865352"/>
          </a:xfrm>
        </p:spPr>
        <p:txBody>
          <a:bodyPr/>
          <a:lstStyle/>
          <a:p>
            <a:r>
              <a:rPr lang="en-CA" dirty="0"/>
              <a:t>Add </a:t>
            </a:r>
            <a:r>
              <a:rPr lang="en-CA" dirty="0" err="1"/>
              <a:t>mouseover</a:t>
            </a:r>
            <a:r>
              <a:rPr lang="en-CA" dirty="0"/>
              <a:t> and </a:t>
            </a:r>
            <a:r>
              <a:rPr lang="en-CA" dirty="0" err="1"/>
              <a:t>mouseout</a:t>
            </a:r>
            <a:r>
              <a:rPr lang="en-CA" dirty="0"/>
              <a:t> Events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B9CC-C0FE-418D-96FB-57EDAE46E951}"/>
              </a:ext>
            </a:extLst>
          </p:cNvPr>
          <p:cNvSpPr txBox="1"/>
          <p:nvPr/>
        </p:nvSpPr>
        <p:spPr>
          <a:xfrm>
            <a:off x="1693898" y="2548324"/>
            <a:ext cx="862297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mouseover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unclicked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currentRating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'[data-rating='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']'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turnOn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mouseout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unclicked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'.star'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turnOff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2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D6EC-3596-4504-90D4-15DEE735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1220160"/>
            <a:ext cx="10477007" cy="5087875"/>
          </a:xfrm>
        </p:spPr>
        <p:txBody>
          <a:bodyPr/>
          <a:lstStyle/>
          <a:p>
            <a:r>
              <a:rPr lang="en-CA" dirty="0"/>
              <a:t>Using Star 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A826-2D69-4AB1-8A9C-B79E6DAD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727" y="2030460"/>
            <a:ext cx="9705314" cy="4604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function in </a:t>
            </a:r>
            <a:r>
              <a:rPr lang="en-CA" dirty="0" err="1"/>
              <a:t>javaScript</a:t>
            </a:r>
            <a:r>
              <a:rPr lang="en-CA" dirty="0"/>
              <a:t> to return the data-rating value of the &lt;div&gt; tag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a button to show the rating has been changed via an alert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9C6F3-3FD6-4C0E-A7C4-F4B292EF5473}"/>
              </a:ext>
            </a:extLst>
          </p:cNvPr>
          <p:cNvSpPr txBox="1"/>
          <p:nvPr/>
        </p:nvSpPr>
        <p:spPr>
          <a:xfrm>
            <a:off x="1542277" y="4742681"/>
            <a:ext cx="54585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AF3BA-CAF9-4CD7-9FC9-146AB5A89FE8}"/>
              </a:ext>
            </a:extLst>
          </p:cNvPr>
          <p:cNvSpPr txBox="1"/>
          <p:nvPr/>
        </p:nvSpPr>
        <p:spPr>
          <a:xfrm>
            <a:off x="1542277" y="2511309"/>
            <a:ext cx="5458546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ratingDiv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1A28A6F2-DDEC-4A49-BDCD-5381A6833378}"/>
              </a:ext>
            </a:extLst>
          </p:cNvPr>
          <p:cNvSpPr/>
          <p:nvPr/>
        </p:nvSpPr>
        <p:spPr>
          <a:xfrm>
            <a:off x="9084797" y="5433807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221854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jQuery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737" y="2593154"/>
            <a:ext cx="9617879" cy="2865352"/>
          </a:xfrm>
        </p:spPr>
        <p:txBody>
          <a:bodyPr/>
          <a:lstStyle/>
          <a:p>
            <a:r>
              <a:rPr lang="en-US" dirty="0"/>
              <a:t>What is jQuery UI?</a:t>
            </a:r>
          </a:p>
          <a:p>
            <a:endParaRPr lang="en-US" dirty="0">
              <a:solidFill>
                <a:srgbClr val="EF6C00"/>
              </a:solidFill>
            </a:endParaRPr>
          </a:p>
          <a:p>
            <a:r>
              <a:rPr lang="en-US" i="1" dirty="0"/>
              <a:t>“</a:t>
            </a:r>
            <a:r>
              <a:rPr lang="en-US" i="1" dirty="0">
                <a:solidFill>
                  <a:srgbClr val="EF6C00"/>
                </a:solidFill>
              </a:rPr>
              <a:t>jQuery UI</a:t>
            </a:r>
            <a:r>
              <a:rPr lang="en-US" i="1" dirty="0"/>
              <a:t> is a curated set of user interface interactions, effects, widgets, and themes built on top of the jQuery JavaScript Library.”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3: Date Picker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738" y="2593154"/>
            <a:ext cx="5523674" cy="2865352"/>
          </a:xfrm>
        </p:spPr>
        <p:txBody>
          <a:bodyPr/>
          <a:lstStyle/>
          <a:p>
            <a:r>
              <a:rPr lang="en-US" dirty="0"/>
              <a:t>What is Date Picker?</a:t>
            </a:r>
          </a:p>
          <a:p>
            <a:endParaRPr lang="en-US" dirty="0"/>
          </a:p>
          <a:p>
            <a:r>
              <a:rPr lang="en-US" i="1" dirty="0"/>
              <a:t>“</a:t>
            </a:r>
            <a:r>
              <a:rPr lang="en-US" i="1" dirty="0">
                <a:solidFill>
                  <a:srgbClr val="EF6C00"/>
                </a:solidFill>
              </a:rPr>
              <a:t>Date picker</a:t>
            </a:r>
            <a:r>
              <a:rPr lang="en-US" i="1" dirty="0"/>
              <a:t> </a:t>
            </a:r>
            <a:r>
              <a:rPr lang="en-US" dirty="0"/>
              <a:t>is a plugin which helps you to input date related data</a:t>
            </a:r>
            <a:r>
              <a:rPr lang="en-US" i="1" dirty="0"/>
              <a:t>”</a:t>
            </a:r>
          </a:p>
        </p:txBody>
      </p:sp>
      <p:pic>
        <p:nvPicPr>
          <p:cNvPr id="1026" name="Picture 2" descr="Image result for beautiful datepicker">
            <a:extLst>
              <a:ext uri="{FF2B5EF4-FFF2-40B4-BE49-F238E27FC236}">
                <a16:creationId xmlns:a16="http://schemas.microsoft.com/office/drawing/2014/main" id="{6122EC49-0680-456D-9BEC-7077487E5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16" y="2139044"/>
            <a:ext cx="4598773" cy="25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3: Date Picker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simple steps to add jQuery </a:t>
            </a:r>
            <a:r>
              <a:rPr lang="en-US" dirty="0" err="1"/>
              <a:t>datepicker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Make an input field with an id on the html page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Select the element with the id using jQuery and call </a:t>
            </a:r>
            <a:r>
              <a:rPr lang="en-US" dirty="0" err="1"/>
              <a:t>datepicker</a:t>
            </a:r>
            <a:r>
              <a:rPr lang="en-US" dirty="0"/>
              <a:t>() function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6044" y="3149643"/>
            <a:ext cx="4955203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datepicker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6044" y="3885534"/>
            <a:ext cx="356379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datepicker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datepicker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E958E7AF-A2DC-4545-91A3-EA82348EFC74}"/>
              </a:ext>
            </a:extLst>
          </p:cNvPr>
          <p:cNvSpPr/>
          <p:nvPr/>
        </p:nvSpPr>
        <p:spPr>
          <a:xfrm>
            <a:off x="9084797" y="5433807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5142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r>
              <a:rPr lang="en-US" dirty="0"/>
              <a:t>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Add HTML 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2D36D-1E74-4A57-8D70-7D1DE99A9186}"/>
              </a:ext>
            </a:extLst>
          </p:cNvPr>
          <p:cNvSpPr txBox="1"/>
          <p:nvPr/>
        </p:nvSpPr>
        <p:spPr>
          <a:xfrm>
            <a:off x="1212764" y="2503071"/>
            <a:ext cx="7186583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&lt;!--Enter your html code below--&gt;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Date: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datepicker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&lt;!--End of html--&gt;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7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r>
              <a:rPr lang="en-US" dirty="0"/>
              <a:t>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 Add </a:t>
            </a:r>
            <a:r>
              <a:rPr lang="en-CA" dirty="0" err="1"/>
              <a:t>datepicker</a:t>
            </a:r>
            <a:r>
              <a:rPr lang="en-CA" dirty="0"/>
              <a:t> function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2D36D-1E74-4A57-8D70-7D1DE99A9186}"/>
              </a:ext>
            </a:extLst>
          </p:cNvPr>
          <p:cNvSpPr txBox="1"/>
          <p:nvPr/>
        </p:nvSpPr>
        <p:spPr>
          <a:xfrm>
            <a:off x="1212764" y="2503071"/>
            <a:ext cx="827722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	//Enter your jQuery script below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datepicker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datepicker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	//End of jQuery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34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r>
              <a:rPr lang="en-US" dirty="0"/>
              <a:t>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3. Add options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2D36D-1E74-4A57-8D70-7D1DE99A9186}"/>
              </a:ext>
            </a:extLst>
          </p:cNvPr>
          <p:cNvSpPr txBox="1"/>
          <p:nvPr/>
        </p:nvSpPr>
        <p:spPr>
          <a:xfrm>
            <a:off x="3672696" y="2012865"/>
            <a:ext cx="7173355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	//Enter your jQuery script below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datepicker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datepicker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showAnim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'drop’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duration: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'fast’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showOptions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direction: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'up’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showOtherMonths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selectOtherMonths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showButtonPanel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changeMonth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changeYear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numberOfMonths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	//End of jQuery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1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API = </a:t>
            </a:r>
            <a:r>
              <a:rPr lang="en-US" i="1" dirty="0"/>
              <a:t>“Application Programming Interface”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178B-EB8F-4DE7-835A-6EB07E456FDA}"/>
              </a:ext>
            </a:extLst>
          </p:cNvPr>
          <p:cNvSpPr txBox="1"/>
          <p:nvPr/>
        </p:nvSpPr>
        <p:spPr>
          <a:xfrm>
            <a:off x="2539564" y="3294433"/>
            <a:ext cx="690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F6C00"/>
                </a:solidFill>
                <a:hlinkClick r:id="rId2"/>
              </a:rPr>
              <a:t>http://api.jqueryui.com/datepicker/</a:t>
            </a:r>
            <a:endParaRPr lang="en-US" sz="3600" dirty="0">
              <a:solidFill>
                <a:srgbClr val="E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84" y="1220160"/>
            <a:ext cx="10515600" cy="3689592"/>
          </a:xfrm>
        </p:spPr>
        <p:txBody>
          <a:bodyPr anchor="ctr"/>
          <a:lstStyle/>
          <a:p>
            <a:pPr algn="ctr"/>
            <a:endParaRPr lang="en-US" dirty="0"/>
          </a:p>
          <a:p>
            <a:pPr algn="ctr"/>
            <a:r>
              <a:rPr lang="en-US" sz="9600" dirty="0">
                <a:solidFill>
                  <a:srgbClr val="EF6C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698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jQuery UI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4701" y="2447539"/>
            <a:ext cx="970531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"//code.jquery.com/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/1.12.1/themes/base/jquery-ui.css"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"/resources/demos/style.css"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"https://code.jquery.com/jquery-1.12.4.js"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/1.12.1/jquery-ui.js"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First! Link External script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5C59F-7131-4123-B1C4-A33E4ECF993E}"/>
              </a:ext>
            </a:extLst>
          </p:cNvPr>
          <p:cNvSpPr txBox="1"/>
          <p:nvPr/>
        </p:nvSpPr>
        <p:spPr>
          <a:xfrm>
            <a:off x="2625388" y="4263421"/>
            <a:ext cx="673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F6C00"/>
                </a:solidFill>
                <a:hlinkClick r:id="rId2"/>
              </a:rPr>
              <a:t>http://jqueryui.com/download/all/</a:t>
            </a:r>
            <a:endParaRPr lang="en-US" sz="3600" dirty="0">
              <a:solidFill>
                <a:srgbClr val="E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737" y="2593154"/>
            <a:ext cx="6256841" cy="2865352"/>
          </a:xfrm>
        </p:spPr>
        <p:txBody>
          <a:bodyPr/>
          <a:lstStyle/>
          <a:p>
            <a:r>
              <a:rPr lang="en-US" dirty="0"/>
              <a:t>What is Progress Bar?</a:t>
            </a:r>
          </a:p>
          <a:p>
            <a:endParaRPr lang="en-US" dirty="0"/>
          </a:p>
          <a:p>
            <a:r>
              <a:rPr lang="en-US" i="1" dirty="0"/>
              <a:t>“Progress bar is a user interface element that indicates the progress of an operation.”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1F71A-0EEF-49B2-8AE0-BD6EB045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57" y="2842603"/>
            <a:ext cx="3538410" cy="23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7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simple steps to add jQuery </a:t>
            </a:r>
            <a:r>
              <a:rPr lang="en-US" dirty="0" err="1"/>
              <a:t>progressbar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Make a div element with an id in the html page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Select the div element using jQuery and call </a:t>
            </a:r>
            <a:r>
              <a:rPr lang="en-US" dirty="0" err="1"/>
              <a:t>progressbar</a:t>
            </a:r>
            <a:r>
              <a:rPr lang="en-US" dirty="0"/>
              <a:t>() function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6044" y="3149643"/>
            <a:ext cx="296747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6044" y="3885534"/>
            <a:ext cx="356379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508" y="2377733"/>
            <a:ext cx="5246443" cy="44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95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1220160"/>
            <a:ext cx="10515600" cy="3689592"/>
          </a:xfrm>
        </p:spPr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3079" y="2463187"/>
            <a:ext cx="7074259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Progress Bar: default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//code to include progress bar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Sample code: default</a:t>
            </a:r>
            <a:endParaRPr lang="en-US" dirty="0"/>
          </a:p>
        </p:txBody>
      </p:sp>
      <p:sp>
        <p:nvSpPr>
          <p:cNvPr id="13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BAAA0FB4-90D8-4833-8A9D-D057700900E4}"/>
              </a:ext>
            </a:extLst>
          </p:cNvPr>
          <p:cNvSpPr/>
          <p:nvPr/>
        </p:nvSpPr>
        <p:spPr>
          <a:xfrm>
            <a:off x="9297338" y="5802822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</p:spTree>
    <p:extLst>
      <p:ext uri="{BB962C8B-B14F-4D97-AF65-F5344CB8AC3E}">
        <p14:creationId xmlns:p14="http://schemas.microsoft.com/office/powerpoint/2010/main" val="68299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737" y="2593154"/>
            <a:ext cx="9617879" cy="2865352"/>
          </a:xfrm>
        </p:spPr>
        <p:txBody>
          <a:bodyPr/>
          <a:lstStyle/>
          <a:p>
            <a:r>
              <a:rPr lang="en-US" dirty="0"/>
              <a:t>Two Types of Progress bar:</a:t>
            </a:r>
          </a:p>
          <a:p>
            <a:endParaRPr lang="en-US" dirty="0">
              <a:solidFill>
                <a:srgbClr val="EF6C00"/>
              </a:solidFill>
            </a:endParaRPr>
          </a:p>
          <a:p>
            <a:r>
              <a:rPr lang="en-US" dirty="0">
                <a:solidFill>
                  <a:srgbClr val="EF6C00"/>
                </a:solidFill>
              </a:rPr>
              <a:t>Indeterminate</a:t>
            </a:r>
            <a:r>
              <a:rPr lang="en-US" dirty="0"/>
              <a:t>: Use indeterminate progress bar when you do not know how long the progress will take</a:t>
            </a:r>
          </a:p>
          <a:p>
            <a:r>
              <a:rPr lang="en-US" dirty="0">
                <a:solidFill>
                  <a:srgbClr val="EF6C00"/>
                </a:solidFill>
              </a:rPr>
              <a:t>Determinate</a:t>
            </a:r>
            <a:r>
              <a:rPr lang="en-US" dirty="0"/>
              <a:t>: Use determinate progress bar when you want to show that a specific quantity of progress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30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Progress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67" y="2163848"/>
            <a:ext cx="9705314" cy="2865352"/>
          </a:xfrm>
        </p:spPr>
        <p:txBody>
          <a:bodyPr/>
          <a:lstStyle/>
          <a:p>
            <a:r>
              <a:rPr lang="en-US" dirty="0">
                <a:solidFill>
                  <a:srgbClr val="EF6C00"/>
                </a:solidFill>
              </a:rPr>
              <a:t>Indeterminate: </a:t>
            </a:r>
            <a:r>
              <a:rPr lang="en-US" dirty="0"/>
              <a:t>To get indeterminate progress bar, set the value option of the </a:t>
            </a:r>
            <a:r>
              <a:rPr lang="en-US" dirty="0" err="1"/>
              <a:t>progressbar</a:t>
            </a:r>
            <a:r>
              <a:rPr lang="en-US" dirty="0"/>
              <a:t>() function to false(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EF6C00"/>
                </a:solidFill>
              </a:rPr>
              <a:t>Determinate</a:t>
            </a:r>
            <a:r>
              <a:rPr lang="en-US" dirty="0"/>
              <a:t>: To get determinate progress bar, set the value option of the </a:t>
            </a:r>
            <a:r>
              <a:rPr lang="en-US" dirty="0" err="1"/>
              <a:t>progressbar</a:t>
            </a:r>
            <a:r>
              <a:rPr lang="en-US" dirty="0"/>
              <a:t>() function to an integer value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693" y="2719900"/>
            <a:ext cx="8953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3271" y="4071938"/>
            <a:ext cx="8982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2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Example 1: Progress Bar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AAAB3-E3C0-4802-978C-E8810ADA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37" y="2044400"/>
            <a:ext cx="9705314" cy="780583"/>
          </a:xfrm>
        </p:spPr>
        <p:txBody>
          <a:bodyPr/>
          <a:lstStyle/>
          <a:p>
            <a:r>
              <a:rPr lang="en-CA" dirty="0"/>
              <a:t>Sample code: indeterminate</a:t>
            </a:r>
            <a:endParaRPr lang="en-US" dirty="0"/>
          </a:p>
        </p:txBody>
      </p:sp>
      <p:sp>
        <p:nvSpPr>
          <p:cNvPr id="13" name="Rounded Rectangle 1">
            <a:hlinkClick r:id="rId2" action="ppaction://hlinkfile"/>
            <a:extLst>
              <a:ext uri="{FF2B5EF4-FFF2-40B4-BE49-F238E27FC236}">
                <a16:creationId xmlns:a16="http://schemas.microsoft.com/office/drawing/2014/main" id="{BAAA0FB4-90D8-4833-8A9D-D057700900E4}"/>
              </a:ext>
            </a:extLst>
          </p:cNvPr>
          <p:cNvSpPr/>
          <p:nvPr/>
        </p:nvSpPr>
        <p:spPr>
          <a:xfrm>
            <a:off x="9297338" y="5802822"/>
            <a:ext cx="1548713" cy="464408"/>
          </a:xfrm>
          <a:prstGeom prst="round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1DAD0-4E8E-4BEF-B8CE-D9C157D49B5F}"/>
              </a:ext>
            </a:extLst>
          </p:cNvPr>
          <p:cNvSpPr txBox="1"/>
          <p:nvPr/>
        </p:nvSpPr>
        <p:spPr>
          <a:xfrm>
            <a:off x="2223079" y="2463187"/>
            <a:ext cx="7074259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Progress Bar: default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//code to include progress bar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).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progressbar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	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pPr lvl="3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0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F6C00"/>
      </a:hlink>
      <a:folHlink>
        <a:srgbClr val="EF6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1183</Words>
  <Application>Microsoft Office PowerPoint</Application>
  <PresentationFormat>Widescreen</PresentationFormat>
  <Paragraphs>261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Trebuchet MS</vt:lpstr>
      <vt:lpstr>Office Theme</vt:lpstr>
      <vt:lpstr>jQuery Controls</vt:lpstr>
      <vt:lpstr>About jQuery UI</vt:lpstr>
      <vt:lpstr>About jQuery UI</vt:lpstr>
      <vt:lpstr>jQuery UI Example 1: Progress Bar</vt:lpstr>
      <vt:lpstr>jQuery UI Example 1: Progress Bar</vt:lpstr>
      <vt:lpstr>jQuery UI Example 1: Progress Bar</vt:lpstr>
      <vt:lpstr>jQuery UI Example 1: Progress Bar</vt:lpstr>
      <vt:lpstr>Types of Progress Bar</vt:lpstr>
      <vt:lpstr>jQuery UI Example 1: Progress Bar</vt:lpstr>
      <vt:lpstr>jQuery UI Example 1: Progress Bar</vt:lpstr>
      <vt:lpstr>Determinate Progress Bar</vt:lpstr>
      <vt:lpstr>jQuery UI Example 1: Progress Bar</vt:lpstr>
      <vt:lpstr>jQuery UI Example 1: Progress Bar</vt:lpstr>
      <vt:lpstr>jQuery UI Example 2: Star Rating</vt:lpstr>
      <vt:lpstr>jQuery UI Example 2: Star Rating</vt:lpstr>
      <vt:lpstr>jQuery UI Example 2: Star Rating</vt:lpstr>
      <vt:lpstr>jQuery UI Example 2: Star Rating</vt:lpstr>
      <vt:lpstr>jQuery UI Example 2: Star Rating</vt:lpstr>
      <vt:lpstr>Using Star Rating Data</vt:lpstr>
      <vt:lpstr>jQuery UI Example 3: Date Picker</vt:lpstr>
      <vt:lpstr>jQuery UI Example 3: Date Picker</vt:lpstr>
      <vt:lpstr>Datepicker Exercise</vt:lpstr>
      <vt:lpstr>Datepicker Exercise</vt:lpstr>
      <vt:lpstr>Datepicker Exercise</vt:lpstr>
      <vt:lpstr>API documentation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Sdaflkjsflkj</dc:title>
  <dc:creator>Jaden Ann</dc:creator>
  <cp:lastModifiedBy>Jaden Ahn</cp:lastModifiedBy>
  <cp:revision>68</cp:revision>
  <dcterms:created xsi:type="dcterms:W3CDTF">2017-06-22T20:56:30Z</dcterms:created>
  <dcterms:modified xsi:type="dcterms:W3CDTF">2018-01-20T14:48:00Z</dcterms:modified>
</cp:coreProperties>
</file>