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>
      <p:cViewPr>
        <p:scale>
          <a:sx n="75" d="100"/>
          <a:sy n="75" d="100"/>
        </p:scale>
        <p:origin x="121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6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2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9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2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1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0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8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2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1D62-4B58-4FD6-9D62-522A6315118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1D62-4B58-4FD6-9D62-522A6315118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F853-A75F-4814-B2B5-59756936C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9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69056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순서도: 문서 3"/>
          <p:cNvSpPr/>
          <p:nvPr/>
        </p:nvSpPr>
        <p:spPr>
          <a:xfrm>
            <a:off x="1043608" y="4725144"/>
            <a:ext cx="864096" cy="4320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SmartMeter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9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200" b="1" dirty="0"/>
              <a:t>처리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탐색 레이어</a:t>
            </a:r>
          </a:p>
        </p:txBody>
      </p:sp>
      <p:pic>
        <p:nvPicPr>
          <p:cNvPr id="3076" name="Picture 4" descr="https://lh5.googleusercontent.com/KG442mLbtTVaTwoXZsgISB5yihybL8-dYWBctvq2_qP0bo9XjaV3KKYXGFnd2ZezRsT9G7s65Vnr3m-irj--rNP_rg44tatv_U5Ls2PwjWDvswWPv6zPdM4q2SP0pUOkjzLyNYz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72816"/>
            <a:ext cx="59436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35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0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95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4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/>
          <p:cNvGrpSpPr/>
          <p:nvPr/>
        </p:nvGrpSpPr>
        <p:grpSpPr>
          <a:xfrm>
            <a:off x="94239" y="548680"/>
            <a:ext cx="8438201" cy="5615080"/>
            <a:chOff x="94239" y="548680"/>
            <a:chExt cx="8438201" cy="5615080"/>
          </a:xfrm>
        </p:grpSpPr>
        <p:sp>
          <p:nvSpPr>
            <p:cNvPr id="35" name="직사각형 34"/>
            <p:cNvSpPr/>
            <p:nvPr/>
          </p:nvSpPr>
          <p:spPr>
            <a:xfrm>
              <a:off x="4680013" y="2303851"/>
              <a:ext cx="1584176" cy="25022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4239" y="548680"/>
              <a:ext cx="2389529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수</a:t>
              </a:r>
              <a:r>
                <a:rPr lang="ko-KR" altLang="en-US" sz="120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집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4239" y="855908"/>
              <a:ext cx="2389530" cy="408526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69029" y="548680"/>
              <a:ext cx="1930963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적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재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69028" y="855908"/>
              <a:ext cx="1930963" cy="408526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72000" y="548680"/>
              <a:ext cx="1800200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처리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탐색</a:t>
              </a:r>
              <a:endParaRPr lang="ko-KR" altLang="en-US" sz="12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72001" y="861609"/>
              <a:ext cx="1800200" cy="408526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444208" y="548680"/>
              <a:ext cx="2088232" cy="2880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분석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/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응용</a:t>
              </a:r>
              <a:endParaRPr lang="ko-KR" altLang="en-US" sz="12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444208" y="846299"/>
              <a:ext cx="2088232" cy="408526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5089" y="1376678"/>
              <a:ext cx="746511" cy="14762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Flume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089" y="923730"/>
              <a:ext cx="8019319" cy="3450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나눔스퀘어 ExtraBold" pitchFamily="50" charset="-127"/>
                  <a:ea typeface="나눔스퀘어 ExtraBold" pitchFamily="50" charset="-127"/>
                </a:rPr>
                <a:t>Zookeeper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87824" y="1376678"/>
              <a:ext cx="5256584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Hadoop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03648" y="2348880"/>
              <a:ext cx="864096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Kafka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403648" y="3284984"/>
              <a:ext cx="86409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Storm &amp; </a:t>
              </a:r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Esper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29445" y="5521994"/>
              <a:ext cx="1416144" cy="641766"/>
              <a:chOff x="429445" y="5521994"/>
              <a:chExt cx="1416144" cy="641766"/>
            </a:xfrm>
          </p:grpSpPr>
          <p:sp>
            <p:nvSpPr>
              <p:cNvPr id="27" name="순서도: 문서 26"/>
              <p:cNvSpPr/>
              <p:nvPr/>
            </p:nvSpPr>
            <p:spPr>
              <a:xfrm>
                <a:off x="752204" y="5521994"/>
                <a:ext cx="1093385" cy="444348"/>
              </a:xfrm>
              <a:prstGeom prst="flowChartDocumen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</p:txBody>
          </p:sp>
          <p:sp>
            <p:nvSpPr>
              <p:cNvPr id="26" name="순서도: 문서 25"/>
              <p:cNvSpPr/>
              <p:nvPr/>
            </p:nvSpPr>
            <p:spPr>
              <a:xfrm>
                <a:off x="602882" y="5624778"/>
                <a:ext cx="1093385" cy="444348"/>
              </a:xfrm>
              <a:prstGeom prst="flowChartDocumen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</p:txBody>
          </p:sp>
          <p:sp>
            <p:nvSpPr>
              <p:cNvPr id="25" name="순서도: 문서 24"/>
              <p:cNvSpPr/>
              <p:nvPr/>
            </p:nvSpPr>
            <p:spPr>
              <a:xfrm>
                <a:off x="429445" y="5719412"/>
                <a:ext cx="1093385" cy="444348"/>
              </a:xfrm>
              <a:prstGeom prst="flowChartDocumen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accent6">
                        <a:lumMod val="75000"/>
                      </a:schemeClr>
                    </a:solidFill>
                    <a:latin typeface="나눔스퀘어 ExtraBold" pitchFamily="50" charset="-127"/>
                    <a:ea typeface="나눔스퀘어 ExtraBold" pitchFamily="50" charset="-127"/>
                  </a:rPr>
                  <a:t>SmartMeter Log</a:t>
                </a:r>
                <a:endParaRPr lang="ko-KR" altLang="en-US" sz="1100" dirty="0">
                  <a:solidFill>
                    <a:schemeClr val="accent6">
                      <a:lumMod val="75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2987824" y="2348880"/>
              <a:ext cx="86409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Storm &amp; </a:t>
              </a:r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Esper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987824" y="3857289"/>
              <a:ext cx="86409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Storm &amp; </a:t>
              </a:r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Esper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87824" y="5576043"/>
              <a:ext cx="122413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ExtraBold" pitchFamily="50" charset="-127"/>
                  <a:ea typeface="나눔스퀘어 ExtraBold" pitchFamily="50" charset="-127"/>
                </a:rPr>
                <a:t>업무 시스템 </a:t>
              </a:r>
              <a:r>
                <a:rPr lang="en-US" altLang="ko-KR" sz="1200" dirty="0" smtClean="0">
                  <a:latin typeface="나눔스퀘어 ExtraBold" pitchFamily="50" charset="-127"/>
                  <a:ea typeface="나눔스퀘어 ExtraBold" pitchFamily="50" charset="-127"/>
                </a:rPr>
                <a:t>1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912974" y="5576969"/>
              <a:ext cx="122413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ExtraBold" pitchFamily="50" charset="-127"/>
                  <a:ea typeface="나눔스퀘어 ExtraBold" pitchFamily="50" charset="-127"/>
                </a:rPr>
                <a:t>업무 시스템 </a:t>
              </a:r>
              <a:r>
                <a:rPr lang="en-US" altLang="ko-KR" sz="1200" dirty="0" smtClean="0">
                  <a:latin typeface="나눔스퀘어 ExtraBold" pitchFamily="50" charset="-127"/>
                  <a:ea typeface="나눔스퀘어 ExtraBold" pitchFamily="50" charset="-127"/>
                </a:rPr>
                <a:t>DB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4239" y="5085184"/>
              <a:ext cx="8438201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accent6">
                      <a:lumMod val="75000"/>
                    </a:schemeClr>
                  </a:solidFill>
                </a:rPr>
                <a:t>Cloudera</a:t>
              </a:r>
              <a:r>
                <a:rPr lang="en-US" altLang="ko-KR" sz="1400" dirty="0" smtClean="0">
                  <a:solidFill>
                    <a:schemeClr val="accent6">
                      <a:lumMod val="75000"/>
                    </a:schemeClr>
                  </a:solidFill>
                </a:rPr>
                <a:t> Manager</a:t>
              </a:r>
              <a:endParaRPr lang="ko-KR" alt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52020" y="2745018"/>
              <a:ext cx="1440160" cy="539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HIVE &amp; Spark</a:t>
              </a:r>
              <a:r>
                <a:rPr lang="ko-KR" altLang="en-US" sz="12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 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42942" y="3437384"/>
              <a:ext cx="1440160" cy="539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Ooozie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52021" y="4149080"/>
              <a:ext cx="1440160" cy="539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 ExtraBold" pitchFamily="50" charset="-127"/>
                  <a:ea typeface="나눔스퀘어 ExtraBold" pitchFamily="50" charset="-127"/>
                </a:rPr>
                <a:t>Sqoop</a:t>
              </a:r>
              <a:endParaRPr lang="ko-KR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036560" y="2349459"/>
              <a:ext cx="852924" cy="2970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나눔스퀘어 ExtraBold" pitchFamily="50" charset="-127"/>
                  <a:ea typeface="나눔스퀘어 ExtraBold" pitchFamily="50" charset="-127"/>
                </a:rPr>
                <a:t>HUE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804248" y="2309999"/>
              <a:ext cx="1008112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Impala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04248" y="3232229"/>
              <a:ext cx="1008112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latin typeface="나눔스퀘어 ExtraBold" pitchFamily="50" charset="-127"/>
                  <a:ea typeface="나눔스퀘어 ExtraBold" pitchFamily="50" charset="-127"/>
                </a:rPr>
                <a:t>Zeppline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803156" y="4128154"/>
              <a:ext cx="1009203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Mahout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cxnSp>
          <p:nvCxnSpPr>
            <p:cNvPr id="46" name="꺾인 연결선 45"/>
            <p:cNvCxnSpPr>
              <a:stCxn id="25" idx="0"/>
              <a:endCxn id="20" idx="2"/>
            </p:cNvCxnSpPr>
            <p:nvPr/>
          </p:nvCxnSpPr>
          <p:spPr>
            <a:xfrm rot="16200000" flipV="1">
              <a:off x="-645996" y="4097277"/>
              <a:ext cx="2866476" cy="377793"/>
            </a:xfrm>
            <a:prstGeom prst="bentConnector3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23" idx="1"/>
            </p:cNvCxnSpPr>
            <p:nvPr/>
          </p:nvCxnSpPr>
          <p:spPr>
            <a:xfrm>
              <a:off x="976139" y="2600908"/>
              <a:ext cx="427509" cy="0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23" idx="2"/>
              <a:endCxn id="24" idx="0"/>
            </p:cNvCxnSpPr>
            <p:nvPr/>
          </p:nvCxnSpPr>
          <p:spPr>
            <a:xfrm>
              <a:off x="1835696" y="2852936"/>
              <a:ext cx="0" cy="432048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endCxn id="22" idx="1"/>
            </p:cNvCxnSpPr>
            <p:nvPr/>
          </p:nvCxnSpPr>
          <p:spPr>
            <a:xfrm>
              <a:off x="976139" y="1628706"/>
              <a:ext cx="2011685" cy="0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endCxn id="29" idx="0"/>
            </p:cNvCxnSpPr>
            <p:nvPr/>
          </p:nvCxnSpPr>
          <p:spPr>
            <a:xfrm rot="16200000" flipH="1">
              <a:off x="3185799" y="2114807"/>
              <a:ext cx="461796" cy="6350"/>
            </a:xfrm>
            <a:prstGeom prst="bentConnector3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>
              <a:stCxn id="24" idx="3"/>
              <a:endCxn id="29" idx="1"/>
            </p:cNvCxnSpPr>
            <p:nvPr/>
          </p:nvCxnSpPr>
          <p:spPr>
            <a:xfrm flipV="1">
              <a:off x="2267744" y="2618863"/>
              <a:ext cx="720080" cy="936104"/>
            </a:xfrm>
            <a:prstGeom prst="bentConnector3">
              <a:avLst>
                <a:gd name="adj1" fmla="val 63178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꺾인 연결선 65"/>
            <p:cNvCxnSpPr>
              <a:stCxn id="24" idx="3"/>
              <a:endCxn id="30" idx="1"/>
            </p:cNvCxnSpPr>
            <p:nvPr/>
          </p:nvCxnSpPr>
          <p:spPr>
            <a:xfrm>
              <a:off x="2267744" y="3554967"/>
              <a:ext cx="720080" cy="572305"/>
            </a:xfrm>
            <a:prstGeom prst="bentConnector3">
              <a:avLst>
                <a:gd name="adj1" fmla="val 63178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29" idx="3"/>
              <a:endCxn id="37" idx="1"/>
            </p:cNvCxnSpPr>
            <p:nvPr/>
          </p:nvCxnSpPr>
          <p:spPr>
            <a:xfrm>
              <a:off x="3851920" y="2618863"/>
              <a:ext cx="891022" cy="1088504"/>
            </a:xfrm>
            <a:prstGeom prst="bentConnector3">
              <a:avLst>
                <a:gd name="adj1" fmla="val 38382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 78"/>
            <p:cNvCxnSpPr>
              <a:stCxn id="35" idx="3"/>
              <a:endCxn id="40" idx="1"/>
            </p:cNvCxnSpPr>
            <p:nvPr/>
          </p:nvCxnSpPr>
          <p:spPr>
            <a:xfrm flipV="1">
              <a:off x="6264189" y="2579982"/>
              <a:ext cx="540059" cy="974985"/>
            </a:xfrm>
            <a:prstGeom prst="bentConnector3">
              <a:avLst>
                <a:gd name="adj1" fmla="val 62779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6803156" y="5576969"/>
              <a:ext cx="1224136" cy="53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나눔스퀘어 ExtraBold" pitchFamily="50" charset="-127"/>
                  <a:ea typeface="나눔스퀘어 ExtraBold" pitchFamily="50" charset="-127"/>
                </a:rPr>
                <a:t>업무 시스템 </a:t>
              </a:r>
              <a:r>
                <a:rPr lang="en-US" altLang="ko-KR" sz="1200" dirty="0">
                  <a:latin typeface="나눔스퀘어 ExtraBold" pitchFamily="50" charset="-127"/>
                  <a:ea typeface="나눔스퀘어 ExtraBold" pitchFamily="50" charset="-127"/>
                </a:rPr>
                <a:t>2</a:t>
              </a:r>
              <a:endParaRPr lang="ko-KR" altLang="en-US" sz="12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cxnSp>
          <p:nvCxnSpPr>
            <p:cNvPr id="109" name="직선 화살표 연결선 108"/>
            <p:cNvCxnSpPr>
              <a:stCxn id="42" idx="2"/>
            </p:cNvCxnSpPr>
            <p:nvPr/>
          </p:nvCxnSpPr>
          <p:spPr>
            <a:xfrm flipH="1">
              <a:off x="7307757" y="4668120"/>
              <a:ext cx="1" cy="887803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32" idx="3"/>
              <a:endCxn id="94" idx="1"/>
            </p:cNvCxnSpPr>
            <p:nvPr/>
          </p:nvCxnSpPr>
          <p:spPr>
            <a:xfrm>
              <a:off x="6137110" y="5846952"/>
              <a:ext cx="666046" cy="0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31" idx="3"/>
              <a:endCxn id="32" idx="1"/>
            </p:cNvCxnSpPr>
            <p:nvPr/>
          </p:nvCxnSpPr>
          <p:spPr>
            <a:xfrm>
              <a:off x="4211960" y="5846026"/>
              <a:ext cx="701014" cy="926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꺾인 연결선 118"/>
            <p:cNvCxnSpPr>
              <a:stCxn id="22" idx="3"/>
              <a:endCxn id="40" idx="3"/>
            </p:cNvCxnSpPr>
            <p:nvPr/>
          </p:nvCxnSpPr>
          <p:spPr>
            <a:xfrm flipH="1">
              <a:off x="7812360" y="1628706"/>
              <a:ext cx="432048" cy="951276"/>
            </a:xfrm>
            <a:prstGeom prst="bentConnector3">
              <a:avLst>
                <a:gd name="adj1" fmla="val -40931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꺾인 연결선 120"/>
            <p:cNvCxnSpPr>
              <a:stCxn id="22" idx="3"/>
              <a:endCxn id="41" idx="3"/>
            </p:cNvCxnSpPr>
            <p:nvPr/>
          </p:nvCxnSpPr>
          <p:spPr>
            <a:xfrm flipH="1">
              <a:off x="7812360" y="1628706"/>
              <a:ext cx="432048" cy="1873506"/>
            </a:xfrm>
            <a:prstGeom prst="bentConnector3">
              <a:avLst>
                <a:gd name="adj1" fmla="val -38935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꺾인 연결선 122"/>
            <p:cNvCxnSpPr>
              <a:stCxn id="22" idx="3"/>
              <a:endCxn id="42" idx="3"/>
            </p:cNvCxnSpPr>
            <p:nvPr/>
          </p:nvCxnSpPr>
          <p:spPr>
            <a:xfrm flipH="1">
              <a:off x="7812359" y="1628706"/>
              <a:ext cx="432049" cy="2769431"/>
            </a:xfrm>
            <a:prstGeom prst="bentConnector3">
              <a:avLst>
                <a:gd name="adj1" fmla="val -40931"/>
              </a:avLst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꺾인 연결선 128"/>
            <p:cNvCxnSpPr/>
            <p:nvPr/>
          </p:nvCxnSpPr>
          <p:spPr>
            <a:xfrm rot="16200000" flipH="1">
              <a:off x="5227081" y="2101169"/>
              <a:ext cx="461796" cy="6350"/>
            </a:xfrm>
            <a:prstGeom prst="bentConnector3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35" idx="2"/>
            </p:cNvCxnSpPr>
            <p:nvPr/>
          </p:nvCxnSpPr>
          <p:spPr>
            <a:xfrm flipH="1">
              <a:off x="5454804" y="4806082"/>
              <a:ext cx="17297" cy="769961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30" idx="2"/>
            </p:cNvCxnSpPr>
            <p:nvPr/>
          </p:nvCxnSpPr>
          <p:spPr>
            <a:xfrm>
              <a:off x="3419872" y="4397255"/>
              <a:ext cx="0" cy="1158668"/>
            </a:xfrm>
            <a:prstGeom prst="straightConnector1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835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4981310" y="2231844"/>
            <a:ext cx="1584176" cy="1513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476672"/>
            <a:ext cx="2389529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</a:t>
            </a:r>
            <a:r>
              <a:rPr lang="ko-KR" altLang="en-US" sz="12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집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5536" y="783900"/>
            <a:ext cx="2389530" cy="329317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0326" y="476672"/>
            <a:ext cx="1930963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</a:t>
            </a:r>
            <a:r>
              <a:rPr lang="ko-KR" altLang="en-US" sz="12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70325" y="783900"/>
            <a:ext cx="1930963" cy="329317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73297" y="476672"/>
            <a:ext cx="1800200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처리</a:t>
            </a:r>
            <a:r>
              <a:rPr lang="en-US" altLang="ko-KR" sz="12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탐색</a:t>
            </a:r>
            <a:endParaRPr lang="ko-KR" altLang="en-US" sz="12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73298" y="789601"/>
            <a:ext cx="1800200" cy="328747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45505" y="476672"/>
            <a:ext cx="20882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분석</a:t>
            </a:r>
            <a:r>
              <a:rPr lang="en-US" altLang="ko-KR" sz="12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응용</a:t>
            </a:r>
            <a:endParaRPr lang="ko-KR" altLang="en-US" sz="12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745505" y="774291"/>
            <a:ext cx="2088232" cy="330278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6897" y="1345530"/>
            <a:ext cx="1781442" cy="2399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Flume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6386" y="851722"/>
            <a:ext cx="8019319" cy="3450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Zookeeper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9121" y="1304670"/>
            <a:ext cx="5256584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Hadoop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82228" y="4596112"/>
            <a:ext cx="1416144" cy="641766"/>
            <a:chOff x="429445" y="5521994"/>
            <a:chExt cx="1416144" cy="641766"/>
          </a:xfrm>
        </p:grpSpPr>
        <p:sp>
          <p:nvSpPr>
            <p:cNvPr id="27" name="순서도: 문서 26"/>
            <p:cNvSpPr/>
            <p:nvPr/>
          </p:nvSpPr>
          <p:spPr>
            <a:xfrm>
              <a:off x="752204" y="5521994"/>
              <a:ext cx="1093385" cy="444348"/>
            </a:xfrm>
            <a:prstGeom prst="flowChartDocumen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accent6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6" name="순서도: 문서 25"/>
            <p:cNvSpPr/>
            <p:nvPr/>
          </p:nvSpPr>
          <p:spPr>
            <a:xfrm>
              <a:off x="602882" y="5624778"/>
              <a:ext cx="1093385" cy="444348"/>
            </a:xfrm>
            <a:prstGeom prst="flowChartDocumen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accent6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5" name="순서도: 문서 24"/>
            <p:cNvSpPr/>
            <p:nvPr/>
          </p:nvSpPr>
          <p:spPr>
            <a:xfrm>
              <a:off x="429445" y="5719412"/>
              <a:ext cx="1093385" cy="444348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accent6">
                      <a:lumMod val="7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SmartMeter Log</a:t>
              </a:r>
              <a:endParaRPr lang="ko-KR" altLang="en-US" sz="1100" dirty="0">
                <a:solidFill>
                  <a:schemeClr val="accent6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289121" y="4601443"/>
            <a:ext cx="1224136" cy="539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시스템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83993" y="4614637"/>
            <a:ext cx="1224136" cy="539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시스템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5536" y="4217507"/>
            <a:ext cx="8438201" cy="2880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Cloudera Manager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53317" y="2673009"/>
            <a:ext cx="1440160" cy="82860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Spark</a:t>
            </a:r>
            <a:r>
              <a:rPr lang="ko-KR" altLang="en-US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37857" y="2277451"/>
            <a:ext cx="852924" cy="2970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HUE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105545" y="2237991"/>
            <a:ext cx="1008112" cy="539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Impala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04999" y="3173206"/>
            <a:ext cx="1009203" cy="539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Mahout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79" name="꺾인 연결선 78"/>
          <p:cNvCxnSpPr>
            <a:stCxn id="35" idx="3"/>
            <a:endCxn id="40" idx="1"/>
          </p:cNvCxnSpPr>
          <p:nvPr/>
        </p:nvCxnSpPr>
        <p:spPr>
          <a:xfrm flipV="1">
            <a:off x="6565486" y="2507974"/>
            <a:ext cx="540059" cy="480635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7104453" y="4638231"/>
            <a:ext cx="1224136" cy="539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업무 시스템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7673913" y="3738497"/>
            <a:ext cx="1" cy="887803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6438407" y="4920032"/>
            <a:ext cx="666046" cy="0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522790" y="4871426"/>
            <a:ext cx="701014" cy="926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22" idx="3"/>
            <a:endCxn id="40" idx="3"/>
          </p:cNvCxnSpPr>
          <p:nvPr/>
        </p:nvCxnSpPr>
        <p:spPr>
          <a:xfrm flipH="1">
            <a:off x="8113657" y="1556698"/>
            <a:ext cx="432048" cy="951276"/>
          </a:xfrm>
          <a:prstGeom prst="bentConnector3">
            <a:avLst>
              <a:gd name="adj1" fmla="val -40931"/>
            </a:avLst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2" idx="3"/>
            <a:endCxn id="42" idx="3"/>
          </p:cNvCxnSpPr>
          <p:nvPr/>
        </p:nvCxnSpPr>
        <p:spPr>
          <a:xfrm flipH="1">
            <a:off x="8114202" y="1556698"/>
            <a:ext cx="431503" cy="1886491"/>
          </a:xfrm>
          <a:prstGeom prst="bentConnector3">
            <a:avLst>
              <a:gd name="adj1" fmla="val -52978"/>
            </a:avLst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/>
          <p:nvPr/>
        </p:nvCxnSpPr>
        <p:spPr>
          <a:xfrm rot="16200000" flipH="1">
            <a:off x="5528378" y="2029161"/>
            <a:ext cx="461796" cy="6350"/>
          </a:xfrm>
          <a:prstGeom prst="bentConnector3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35" idx="2"/>
            <a:endCxn id="32" idx="0"/>
          </p:cNvCxnSpPr>
          <p:nvPr/>
        </p:nvCxnSpPr>
        <p:spPr>
          <a:xfrm>
            <a:off x="5773398" y="3745374"/>
            <a:ext cx="22663" cy="869263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 flipH="1">
            <a:off x="3683195" y="1808726"/>
            <a:ext cx="24709" cy="2787386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20" idx="2"/>
          </p:cNvCxnSpPr>
          <p:nvPr/>
        </p:nvCxnSpPr>
        <p:spPr>
          <a:xfrm flipV="1">
            <a:off x="1627618" y="3745373"/>
            <a:ext cx="0" cy="756105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22" idx="1"/>
          </p:cNvCxnSpPr>
          <p:nvPr/>
        </p:nvCxnSpPr>
        <p:spPr>
          <a:xfrm flipV="1">
            <a:off x="2555775" y="1556698"/>
            <a:ext cx="733346" cy="1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0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빅데이터 솔루션 구성은 실시간으로 수집되는 대용량 데이터 처리를 수행할 수 있는 각각의 역할에 맞는 </a:t>
            </a:r>
            <a:r>
              <a:rPr lang="ko-KR" altLang="en-US" sz="2000" dirty="0" err="1"/>
              <a:t>하둡의</a:t>
            </a:r>
            <a:r>
              <a:rPr lang="ko-KR" altLang="en-US" sz="2000" dirty="0"/>
              <a:t> 서브프로젝트를 선정하여 하둡 에코시스템을 구성한다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첫번째로 초</a:t>
            </a:r>
            <a:r>
              <a:rPr lang="en-US" altLang="ko-KR" sz="2000" dirty="0"/>
              <a:t>,</a:t>
            </a:r>
            <a:r>
              <a:rPr lang="ko-KR" altLang="en-US" sz="2000" dirty="0"/>
              <a:t>분</a:t>
            </a:r>
            <a:r>
              <a:rPr lang="en-US" altLang="ko-KR" sz="2000" dirty="0"/>
              <a:t>,</a:t>
            </a:r>
            <a:r>
              <a:rPr lang="ko-KR" altLang="en-US" sz="2000" dirty="0"/>
              <a:t>시간 단위로 생성되는 데이터를 수집하기 위한 로그 시뮬레이터는 발생 주기에 따른 </a:t>
            </a:r>
            <a:r>
              <a:rPr lang="ko-KR" altLang="en-US" sz="2000" dirty="0" err="1"/>
              <a:t>로그정보를</a:t>
            </a:r>
            <a:r>
              <a:rPr lang="ko-KR" altLang="en-US" sz="2000" dirty="0"/>
              <a:t> 생성되도록 설정하며</a:t>
            </a:r>
            <a:r>
              <a:rPr lang="en-US" altLang="ko-KR" sz="2000" dirty="0"/>
              <a:t>, </a:t>
            </a:r>
            <a:r>
              <a:rPr lang="ko-KR" altLang="en-US" sz="2000" dirty="0"/>
              <a:t>실시간으로 생성되는 데이터 수집을 위한 수집 </a:t>
            </a:r>
            <a:r>
              <a:rPr lang="en-US" altLang="ko-KR" sz="2000" dirty="0"/>
              <a:t>- </a:t>
            </a:r>
            <a:r>
              <a:rPr lang="ko-KR" altLang="en-US" sz="2000" dirty="0"/>
              <a:t>적재 서브프로젝트를 선정한다</a:t>
            </a:r>
            <a:r>
              <a:rPr lang="en-US" altLang="ko-KR" sz="2000" dirty="0"/>
              <a:t>.  </a:t>
            </a:r>
            <a:r>
              <a:rPr lang="ko-KR" altLang="en-US" sz="2000" dirty="0"/>
              <a:t>적재된 데이터를 처리</a:t>
            </a:r>
            <a:r>
              <a:rPr lang="en-US" altLang="ko-KR" sz="2000" dirty="0"/>
              <a:t>-</a:t>
            </a:r>
            <a:r>
              <a:rPr lang="ko-KR" altLang="en-US" sz="2000" dirty="0"/>
              <a:t>탐색의 역할을 수행할 수 있는 </a:t>
            </a:r>
            <a:r>
              <a:rPr lang="en-US" altLang="ko-KR" sz="2000" dirty="0"/>
              <a:t>HIVE, IMPALA, SPARK </a:t>
            </a:r>
            <a:r>
              <a:rPr lang="ko-KR" altLang="en-US" sz="2000" dirty="0"/>
              <a:t>등 데이터 처리 형태에 맞는 서브 프로젝트를 구성하며</a:t>
            </a:r>
            <a:r>
              <a:rPr lang="en-US" altLang="ko-KR" sz="2000" dirty="0"/>
              <a:t>, </a:t>
            </a:r>
            <a:r>
              <a:rPr lang="ko-KR" altLang="en-US" sz="2000" dirty="0"/>
              <a:t>마지막으로 분석 및 응용 단계에서 가공된 데이터의 분석이 가능한 서브프로젝트를 선정한다</a:t>
            </a:r>
            <a:r>
              <a:rPr lang="en-US" altLang="ko-KR" sz="2000" dirty="0"/>
              <a:t>.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245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85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프로젝트 아키텍처</a:t>
            </a:r>
            <a:endParaRPr lang="ko-KR" altLang="en-US" sz="3200" dirty="0"/>
          </a:p>
        </p:txBody>
      </p:sp>
      <p:pic>
        <p:nvPicPr>
          <p:cNvPr id="6146" name="Picture 2" descr="https://lh5.googleusercontent.com/7nhDP4iMqUmP6irWslxMZz09N0P83cDNZ5IUfWIsZxdzKsFIMfwzDFS1Su5OS-t-IRRtJd2OfmWqNo_fcAws7wzm9y5R5Xv3SArLfIwCw_UsRvpUcMmbjs-NjJfIFAkyMle3edb_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6700"/>
            <a:ext cx="812839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59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664" y="233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시스템 </a:t>
            </a:r>
            <a:r>
              <a:rPr lang="ko-KR" altLang="en-US" sz="3200" b="1" dirty="0" smtClean="0"/>
              <a:t>아키텍처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3664" y="5183144"/>
            <a:ext cx="8229600" cy="1545035"/>
          </a:xfrm>
        </p:spPr>
        <p:txBody>
          <a:bodyPr>
            <a:normAutofit/>
          </a:bodyPr>
          <a:lstStyle/>
          <a:p>
            <a:r>
              <a:rPr lang="en-US" altLang="ko-KR" sz="1200" dirty="0" smtClean="0"/>
              <a:t>SW/HW </a:t>
            </a:r>
            <a:r>
              <a:rPr lang="ko-KR" altLang="en-US" sz="1200" dirty="0"/>
              <a:t>아키텍처를 구축</a:t>
            </a:r>
            <a:r>
              <a:rPr lang="en-US" altLang="ko-KR" sz="1200" dirty="0"/>
              <a:t>/</a:t>
            </a:r>
            <a:r>
              <a:rPr lang="ko-KR" altLang="en-US" sz="1200" dirty="0"/>
              <a:t>구현을 위해 </a:t>
            </a:r>
            <a:r>
              <a:rPr lang="en-US" altLang="ko-KR" sz="1200" dirty="0"/>
              <a:t>3</a:t>
            </a:r>
            <a:r>
              <a:rPr lang="ko-KR" altLang="en-US" sz="1200" dirty="0"/>
              <a:t>대의 </a:t>
            </a:r>
            <a:r>
              <a:rPr lang="en-US" altLang="ko-KR" sz="1200" dirty="0"/>
              <a:t>Linux VM</a:t>
            </a:r>
            <a:r>
              <a:rPr lang="ko-KR" altLang="en-US" sz="1200" dirty="0"/>
              <a:t>에서 진행한다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smtClean="0"/>
              <a:t>가상 </a:t>
            </a:r>
            <a:r>
              <a:rPr lang="ko-KR" altLang="en-US" sz="1200" dirty="0"/>
              <a:t>환경이지만 빅데이터 모든 기술 요소를 완벽히 갖춘 시스템으로 수작업으로 설치와 설정을 하면 많은 시간과 노력이 필요하다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smtClean="0"/>
              <a:t>보통</a:t>
            </a:r>
            <a:r>
              <a:rPr lang="en-US" altLang="ko-KR" sz="1200" dirty="0"/>
              <a:t>, </a:t>
            </a:r>
            <a:r>
              <a:rPr lang="ko-KR" altLang="en-US" sz="1200" dirty="0"/>
              <a:t>빅데이터 자동화 툴인 </a:t>
            </a:r>
            <a:r>
              <a:rPr lang="ko-KR" altLang="en-US" sz="1200" dirty="0" err="1"/>
              <a:t>클라우데라의</a:t>
            </a:r>
            <a:r>
              <a:rPr lang="ko-KR" altLang="en-US" sz="1200" dirty="0"/>
              <a:t> </a:t>
            </a:r>
            <a:r>
              <a:rPr lang="en-US" altLang="ko-KR" sz="1200" dirty="0"/>
              <a:t>Cloudera Manage(CM)</a:t>
            </a:r>
            <a:r>
              <a:rPr lang="ko-KR" altLang="en-US" sz="1200" dirty="0"/>
              <a:t>을 이용해 소프트웨어를 설치</a:t>
            </a:r>
            <a:r>
              <a:rPr lang="en-US" altLang="ko-KR" sz="1200" dirty="0"/>
              <a:t>/</a:t>
            </a:r>
            <a:r>
              <a:rPr lang="ko-KR" altLang="en-US" sz="1200" dirty="0"/>
              <a:t>관리</a:t>
            </a:r>
            <a:r>
              <a:rPr lang="en-US" altLang="ko-KR" sz="1200" dirty="0"/>
              <a:t>(</a:t>
            </a:r>
            <a:r>
              <a:rPr lang="ko-KR" altLang="en-US" sz="1200" dirty="0"/>
              <a:t>모니터링</a:t>
            </a:r>
            <a:r>
              <a:rPr lang="en-US" altLang="ko-KR" sz="1200" dirty="0"/>
              <a:t>)</a:t>
            </a:r>
            <a:r>
              <a:rPr lang="ko-KR" altLang="en-US" sz="1200" dirty="0"/>
              <a:t>하게 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smtClean="0"/>
              <a:t>개발 </a:t>
            </a:r>
            <a:r>
              <a:rPr lang="ko-KR" altLang="en-US" sz="1200" dirty="0"/>
              <a:t>및 배포환경에서는 </a:t>
            </a:r>
            <a:r>
              <a:rPr lang="en-US" altLang="ko-KR" sz="1200" dirty="0"/>
              <a:t>Eclipse, SFTP, SSH</a:t>
            </a:r>
            <a:r>
              <a:rPr lang="ko-KR" altLang="en-US" sz="1200" dirty="0"/>
              <a:t>를 사용하며 특히</a:t>
            </a:r>
            <a:r>
              <a:rPr lang="en-US" altLang="ko-KR" sz="1200" dirty="0"/>
              <a:t>, CM </a:t>
            </a:r>
            <a:r>
              <a:rPr lang="ko-KR" altLang="en-US" sz="1200" dirty="0"/>
              <a:t>웹 관리환경에서는 반드시 크롬 브라우저를 사용해야 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4574"/>
            <a:ext cx="726858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5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수집 레이어</a:t>
            </a:r>
            <a:endParaRPr lang="ko-KR" altLang="en-US" sz="3200" dirty="0"/>
          </a:p>
        </p:txBody>
      </p:sp>
      <p:pic>
        <p:nvPicPr>
          <p:cNvPr id="1026" name="Picture 2" descr="https://lh3.googleusercontent.com/8LinMtuZ_TgbYZqHasvvu0u5mwfLHRCJ6VvKqV1q43T09KaPrpI2Cg8SFcHF0tIxXqYqXO-kGMHYS8Z5MvlP6nTSh4YD61pV3O_4QK7r9ZP6gO7H0c5n416OUW79IMyOQ08juFP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700808"/>
            <a:ext cx="64960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05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200" b="1" dirty="0"/>
              <a:t>적재 레이어</a:t>
            </a:r>
          </a:p>
        </p:txBody>
      </p:sp>
      <p:pic>
        <p:nvPicPr>
          <p:cNvPr id="2050" name="Picture 2" descr="https://lh3.googleusercontent.com/RA2QdHNjNw-6NloDZQYoxSxj5vY057qqdZenZJchOn1AEJx6fnr62mL368OuStXT_3emmLMRwizo6UUJrnPlTODTfxX133-DGwu4Qy6TCYfBMoP4clvIOs1zjG7JU56HfL6KXJW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5341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67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04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200" b="1" dirty="0"/>
              <a:t>처리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탐색 레이어</a:t>
            </a:r>
          </a:p>
        </p:txBody>
      </p:sp>
      <p:pic>
        <p:nvPicPr>
          <p:cNvPr id="3074" name="Picture 2" descr="https://lh6.googleusercontent.com/bYgvdW5yaJqeqlYRzI16sJzWd1U-bMN93Zg0gixy_JpsOKZyIDMManwfhB89DSpnLH68kaU2IoaFiA5_auF2dRukbof05pMsVF7k_IbavHhfMWYoJo3zr8NXxtYADu8w5Hk1sZDI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128121" cy="35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64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249</Words>
  <Application>Microsoft Office PowerPoint</Application>
  <PresentationFormat>화면 슬라이드 쇼(4:3)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LG스마트체 Regular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프로젝트 아키텍처</vt:lpstr>
      <vt:lpstr>시스템 아키텍처</vt:lpstr>
      <vt:lpstr>수집 레이어</vt:lpstr>
      <vt:lpstr>적재 레이어</vt:lpstr>
      <vt:lpstr>처리/탐색 레이어</vt:lpstr>
      <vt:lpstr>처리/탐색 레이어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Choi Junhyuk</cp:lastModifiedBy>
  <cp:revision>20</cp:revision>
  <dcterms:created xsi:type="dcterms:W3CDTF">2019-10-31T02:26:58Z</dcterms:created>
  <dcterms:modified xsi:type="dcterms:W3CDTF">2019-11-03T17:13:36Z</dcterms:modified>
</cp:coreProperties>
</file>