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57" r:id="rId5"/>
    <p:sldId id="261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77" autoAdjust="0"/>
    <p:restoredTop sz="94660"/>
  </p:normalViewPr>
  <p:slideViewPr>
    <p:cSldViewPr>
      <p:cViewPr>
        <p:scale>
          <a:sx n="100" d="100"/>
          <a:sy n="100" d="100"/>
        </p:scale>
        <p:origin x="-246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samuelc&amp;logNo=2018692832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incodom.kr/%ED%95%98%EB%91%A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dom.kr/%ED%8C%8C%EC%9D%B4%EC%8D%AC" TargetMode="External"/><Relationship Id="rId2" Type="http://schemas.openxmlformats.org/officeDocument/2006/relationships/hyperlink" Target="http://www.incodom.kr/%ED%8E%8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/>
              <a:t>데이터 베이스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19286"/>
              </p:ext>
            </p:extLst>
          </p:nvPr>
        </p:nvGraphicFramePr>
        <p:xfrm>
          <a:off x="179512" y="1397000"/>
          <a:ext cx="8856984" cy="543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6"/>
                <a:gridCol w="2214246"/>
                <a:gridCol w="2214246"/>
                <a:gridCol w="2214246"/>
              </a:tblGrid>
              <a:tr h="659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Hbase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Cassandra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MongoDB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904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대용량 데이터를 안정적으로 다루는데 효과적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NoSQL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데이터베이스에서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key-value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형으로 분류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높은 성능과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확장성을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가지고 있는 데이터 베이스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904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대량의 데이터를 다루는데 효과적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스키마를 고정하지 않음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904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우수한 성능으로 데이터 일관성 보장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성능을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우선할시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 일관성이 보장되지 않음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904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HDFS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MapReduce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사용하는데 최적화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복잡한 조건의 검색 불가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9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컬럼기준이라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압축쉬움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다수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분산되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서버에서 관리할 경우 적합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대량으로 쓰기가 발생하는 서비스에 적합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스키마를 구분하지 않아 검색조건을 유연하게 지정 가능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9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효율적으로 관리하기 위해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HDFS, Zookeeper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다른 시스템에 대해서도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알아야함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컬럼형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데이터베이스로 생소해 진입장벽이 높음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대용량이 아니라면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쓸 필요 없음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디스크에 쓰기가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비동기식이기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때문에 데이터 유실 가능성 있음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9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Facebook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eBay</a:t>
                      </a:r>
                    </a:p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WorldLingo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분석등의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용도로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Hbase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Facebook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Twitter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Digg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쓰기가 많은 서비스에서 사용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Foursquare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Preferred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infrastructure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아메바피아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55976" y="5229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http://blog.naver.com/PostView.nhn?blogId=samuelc&amp;logNo=20186928327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59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err="1" smtClean="0"/>
              <a:t>ㅁ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우</a:t>
            </a:r>
            <a:r>
              <a:rPr lang="ko-KR" altLang="en-US" dirty="0"/>
              <a:t>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err="1">
                <a:hlinkClick r:id="rId2"/>
              </a:rPr>
              <a:t>하둡</a:t>
            </a:r>
            <a:r>
              <a:rPr lang="ko-KR" altLang="en-US" sz="1600" dirty="0" err="1"/>
              <a:t>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워크플로우를</a:t>
            </a:r>
            <a:r>
              <a:rPr lang="ko-KR" altLang="en-US" sz="1600" dirty="0"/>
              <a:t> 관리한다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일정한 시간이 경과하거나 또는 주기적으로 반복해서 실행될 수 있는 </a:t>
            </a:r>
            <a:r>
              <a:rPr lang="ko-KR" altLang="en-US" sz="1600" dirty="0" err="1"/>
              <a:t>잡들에</a:t>
            </a:r>
            <a:r>
              <a:rPr lang="ko-KR" altLang="en-US" sz="1600" dirty="0"/>
              <a:t> 대하여 관리하며 </a:t>
            </a:r>
            <a:r>
              <a:rPr lang="ko-KR" altLang="en-US" sz="1600" dirty="0" err="1"/>
              <a:t>맵리듀스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잡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피그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잡</a:t>
            </a:r>
            <a:r>
              <a:rPr lang="ko-KR" altLang="en-US" sz="1600" dirty="0"/>
              <a:t> 등의 시작과 완료 그리고 실행 중 </a:t>
            </a:r>
            <a:r>
              <a:rPr lang="ko-KR" altLang="en-US" sz="1600" dirty="0" err="1"/>
              <a:t>에러등의</a:t>
            </a:r>
            <a:r>
              <a:rPr lang="ko-KR" altLang="en-US" sz="1600" dirty="0"/>
              <a:t> 이벤트를 콜 백할 수 있다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8640"/>
            <a:ext cx="2675533" cy="200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77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err="1" smtClean="0"/>
              <a:t>ㅁ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에이브로</a:t>
            </a:r>
            <a:r>
              <a:rPr lang="en-US" altLang="ko-KR" dirty="0" smtClean="0"/>
              <a:t>(Avro)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/>
              <a:t>데이터 직렬화 프레임워크이다</a:t>
            </a:r>
            <a:r>
              <a:rPr lang="en-US" altLang="ko-KR" sz="1600" dirty="0"/>
              <a:t>. </a:t>
            </a:r>
            <a:r>
              <a:rPr lang="ko-KR" altLang="en-US" sz="1600" dirty="0"/>
              <a:t>가장 큰 특징은 </a:t>
            </a:r>
            <a:r>
              <a:rPr lang="en-US" altLang="ko-KR" sz="1600" dirty="0"/>
              <a:t>'</a:t>
            </a:r>
            <a:r>
              <a:rPr lang="ko-KR" altLang="en-US" sz="1600" dirty="0"/>
              <a:t>특정 언어에 종속되지 않는다</a:t>
            </a:r>
            <a:r>
              <a:rPr lang="en-US" altLang="ko-KR" sz="1600" dirty="0"/>
              <a:t>' 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다양한 언어</a:t>
            </a:r>
            <a:r>
              <a:rPr lang="en-US" altLang="ko-KR" sz="1600" dirty="0"/>
              <a:t>(C, </a:t>
            </a:r>
            <a:r>
              <a:rPr lang="ko-KR" altLang="en-US" sz="1600" dirty="0"/>
              <a:t>자바</a:t>
            </a:r>
            <a:r>
              <a:rPr lang="en-US" altLang="ko-KR" sz="1600" dirty="0"/>
              <a:t>, </a:t>
            </a:r>
            <a:r>
              <a:rPr lang="ko-KR" altLang="en-US" sz="1600" dirty="0">
                <a:hlinkClick r:id="rId2"/>
              </a:rPr>
              <a:t>펄</a:t>
            </a:r>
            <a:r>
              <a:rPr lang="en-US" altLang="ko-KR" sz="1600" dirty="0"/>
              <a:t>, </a:t>
            </a:r>
            <a:r>
              <a:rPr lang="ko-KR" altLang="en-US" sz="1600" dirty="0" err="1">
                <a:hlinkClick r:id="rId3"/>
              </a:rPr>
              <a:t>파이썬</a:t>
            </a:r>
            <a:r>
              <a:rPr lang="en-US" altLang="ko-KR" sz="1600" dirty="0"/>
              <a:t>, </a:t>
            </a:r>
            <a:r>
              <a:rPr lang="ko-KR" altLang="en-US" sz="1600" dirty="0"/>
              <a:t>루비 등</a:t>
            </a:r>
            <a:r>
              <a:rPr lang="en-US" altLang="ko-KR" sz="1600" dirty="0"/>
              <a:t>)</a:t>
            </a:r>
            <a:r>
              <a:rPr lang="ko-KR" altLang="en-US" sz="1600" dirty="0"/>
              <a:t>로 데이터를 쉽게 공유할 수 있는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어떤 언어가 사라진다 하더라도 </a:t>
            </a:r>
            <a:r>
              <a:rPr lang="ko-KR" altLang="en-US" sz="1600" dirty="0" err="1"/>
              <a:t>에이브로를</a:t>
            </a:r>
            <a:r>
              <a:rPr lang="ko-KR" altLang="en-US" sz="1600" dirty="0"/>
              <a:t> 통한 데이터 직렬화가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스키마를 보통 </a:t>
            </a:r>
            <a:r>
              <a:rPr lang="en-US" altLang="ko-KR" sz="1600" dirty="0"/>
              <a:t>JSON</a:t>
            </a:r>
            <a:r>
              <a:rPr lang="ko-KR" altLang="en-US" sz="1600" dirty="0"/>
              <a:t>으로 작성하며 바이너리 형태로 </a:t>
            </a:r>
            <a:r>
              <a:rPr lang="ko-KR" altLang="en-US" sz="1600" dirty="0" err="1"/>
              <a:t>인코딩한다</a:t>
            </a:r>
            <a:r>
              <a:rPr lang="en-US" altLang="ko-KR" sz="1600" dirty="0"/>
              <a:t>.</a:t>
            </a:r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0648"/>
            <a:ext cx="3395613" cy="20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1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err="1" smtClean="0"/>
              <a:t>ㅁ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파케</a:t>
            </a:r>
            <a:r>
              <a:rPr lang="ko-KR" altLang="en-US" dirty="0" err="1"/>
              <a:t>이</a:t>
            </a:r>
            <a:r>
              <a:rPr lang="en-US" altLang="ko-KR" dirty="0" smtClean="0"/>
              <a:t>(Parquet)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err="1"/>
              <a:t>컬럼</a:t>
            </a:r>
            <a:r>
              <a:rPr lang="ko-KR" altLang="en-US" sz="1600" dirty="0"/>
              <a:t> 기준으로 데이터를 저장하는 포맷이다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컬럼</a:t>
            </a:r>
            <a:r>
              <a:rPr lang="ko-KR" altLang="en-US" sz="1600" dirty="0"/>
              <a:t> 단위의 중첩된 데이터 저장은 효율적으로 저장공간을 절약한다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열 값을 가져오는 쿼리가 전체 행을 읽을 필요가 없기 때문에 성능이 좋은 프레임워크이다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63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err="1" smtClean="0"/>
              <a:t>ㅁ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스쿱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Sqoop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 분산 </a:t>
            </a:r>
            <a:r>
              <a:rPr lang="ko-KR" altLang="en-US" sz="1600" dirty="0"/>
              <a:t>시스템 간의 정보 공유 및 상태 체크</a:t>
            </a:r>
            <a:r>
              <a:rPr lang="en-US" altLang="ko-KR" sz="1600" dirty="0"/>
              <a:t>, </a:t>
            </a:r>
            <a:r>
              <a:rPr lang="ko-KR" altLang="en-US" sz="1600" dirty="0"/>
              <a:t>동기화를 처리하는 프레임워크이다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시스템을 </a:t>
            </a:r>
            <a:r>
              <a:rPr lang="ko-KR" altLang="en-US" sz="1600" dirty="0" err="1"/>
              <a:t>코디네이션</a:t>
            </a:r>
            <a:r>
              <a:rPr lang="ko-KR" altLang="en-US" sz="1600" dirty="0"/>
              <a:t> 서비스 시스템이라고 한다</a:t>
            </a:r>
            <a:r>
              <a:rPr lang="en-US" altLang="ko-KR" sz="1600" dirty="0"/>
              <a:t>. Zookeeper</a:t>
            </a:r>
            <a:r>
              <a:rPr lang="ko-KR" altLang="en-US" sz="1600" dirty="0"/>
              <a:t>를 많이 사용하는 이유는 기능에 비해 시스템이 단순하기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분산 큐</a:t>
            </a:r>
            <a:r>
              <a:rPr lang="en-US" altLang="ko-KR" sz="1600" dirty="0"/>
              <a:t>, </a:t>
            </a:r>
            <a:r>
              <a:rPr lang="ko-KR" altLang="en-US" sz="1600" dirty="0"/>
              <a:t>분산 </a:t>
            </a:r>
            <a:r>
              <a:rPr lang="ko-KR" altLang="en-US" sz="1600" dirty="0" err="1"/>
              <a:t>락</a:t>
            </a:r>
            <a:r>
              <a:rPr lang="en-US" altLang="ko-KR" sz="1600" dirty="0"/>
              <a:t>, </a:t>
            </a:r>
            <a:r>
              <a:rPr lang="ko-KR" altLang="en-US" sz="1600" dirty="0"/>
              <a:t>피어 그룹 대표 산출 등 다양한 기능을 가진다</a:t>
            </a:r>
            <a:r>
              <a:rPr lang="en-US" altLang="ko-KR" sz="1600" dirty="0"/>
              <a:t>. </a:t>
            </a:r>
            <a:r>
              <a:rPr lang="ko-KR" altLang="en-US" sz="1600" dirty="0"/>
              <a:t>몇 개의 기본 기능만으로도 사용이 가능하다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16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err="1" smtClean="0"/>
              <a:t>ㅁ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아파치 </a:t>
            </a:r>
            <a:r>
              <a:rPr lang="ko-KR" altLang="en-US" dirty="0" err="1" smtClean="0"/>
              <a:t>스파크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Aparch</a:t>
            </a:r>
            <a:r>
              <a:rPr lang="en-US" altLang="ko-KR" dirty="0" smtClean="0"/>
              <a:t> Spark)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맵리듀스</a:t>
            </a:r>
            <a:r>
              <a:rPr lang="ko-KR" altLang="en-US" sz="1600" dirty="0" smtClean="0"/>
              <a:t> 대안으로 </a:t>
            </a:r>
            <a:r>
              <a:rPr lang="ko-KR" altLang="en-US" sz="1600" dirty="0" err="1" smtClean="0"/>
              <a:t>나온게</a:t>
            </a:r>
            <a:r>
              <a:rPr lang="ko-KR" altLang="en-US" sz="1600" dirty="0" smtClean="0"/>
              <a:t> 아파치 </a:t>
            </a:r>
            <a:r>
              <a:rPr lang="ko-KR" altLang="en-US" sz="1600" dirty="0" err="1" smtClean="0"/>
              <a:t>스파크이다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아파치 </a:t>
            </a:r>
            <a:r>
              <a:rPr lang="ko-KR" altLang="en-US" sz="1600" dirty="0" err="1" smtClean="0"/>
              <a:t>스파크는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맵리듀스와</a:t>
            </a:r>
            <a:r>
              <a:rPr lang="ko-KR" altLang="en-US" sz="1600" dirty="0" smtClean="0"/>
              <a:t> 비슷한 목적의 업무를 수행하는데 메모리를 활용한 굉장히 빠른 데이터 처리를 특징으로 가지고 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리포팅</a:t>
            </a:r>
            <a:r>
              <a:rPr lang="ko-KR" altLang="en-US" sz="1600" dirty="0" smtClean="0"/>
              <a:t> 요구들이 대체로 정적이거나 비치 모드 </a:t>
            </a:r>
            <a:r>
              <a:rPr lang="ko-KR" altLang="en-US" sz="1600" dirty="0" err="1" smtClean="0"/>
              <a:t>프로세싱을</a:t>
            </a:r>
            <a:r>
              <a:rPr lang="ko-KR" altLang="en-US" sz="1600" dirty="0" smtClean="0"/>
              <a:t> 기다릴 수 있다면 </a:t>
            </a:r>
            <a:r>
              <a:rPr lang="ko-KR" altLang="en-US" sz="1600" dirty="0" err="1" smtClean="0"/>
              <a:t>맵리듀스</a:t>
            </a:r>
            <a:r>
              <a:rPr lang="ko-KR" altLang="en-US" sz="1600" dirty="0" smtClean="0"/>
              <a:t> 만으로도 처리 가능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스파크는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스츠리밍</a:t>
            </a:r>
            <a:r>
              <a:rPr lang="ko-KR" altLang="en-US" sz="1600" dirty="0" smtClean="0"/>
              <a:t> 데이터 처리와 </a:t>
            </a:r>
            <a:r>
              <a:rPr lang="ko-KR" altLang="en-US" sz="1600" dirty="0" err="1" smtClean="0"/>
              <a:t>머신러닝</a:t>
            </a:r>
            <a:r>
              <a:rPr lang="ko-KR" altLang="en-US" sz="1600" dirty="0" smtClean="0"/>
              <a:t> 알고리즘처럼 애플리케이션과의 복합적 운영이 필요할 때 필요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예를들어</a:t>
            </a:r>
            <a:r>
              <a:rPr lang="ko-KR" altLang="en-US" sz="1600" dirty="0" smtClean="0"/>
              <a:t> 실시간 마케팅 캠페인과 온라인 상품 추천 그리고 사이버 보안분석과 같은 애플리케이션 영역에서 데이터 처리가 용이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하둡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맵리듀스는</a:t>
            </a:r>
            <a:r>
              <a:rPr lang="ko-KR" altLang="en-US" sz="1600" dirty="0" smtClean="0"/>
              <a:t> 기본이고 </a:t>
            </a:r>
            <a:r>
              <a:rPr lang="ko-KR" altLang="en-US" sz="1600" dirty="0" err="1" smtClean="0"/>
              <a:t>맵리듀스의</a:t>
            </a:r>
            <a:r>
              <a:rPr lang="ko-KR" altLang="en-US" sz="1600" dirty="0" smtClean="0"/>
              <a:t> 단점을 보완해 나온 </a:t>
            </a:r>
            <a:r>
              <a:rPr lang="ko-KR" altLang="en-US" sz="1600" dirty="0" err="1" smtClean="0"/>
              <a:t>스파크랑</a:t>
            </a:r>
            <a:r>
              <a:rPr lang="ko-KR" altLang="en-US" sz="1600" dirty="0" smtClean="0"/>
              <a:t> 같이 쓰면 좋다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하이브가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맵리듀스</a:t>
            </a:r>
            <a:r>
              <a:rPr lang="ko-KR" altLang="en-US" sz="1600" dirty="0" smtClean="0"/>
              <a:t> 코어를 그대로 사용해 </a:t>
            </a:r>
            <a:r>
              <a:rPr lang="ko-KR" altLang="en-US" sz="1600" dirty="0" err="1" smtClean="0"/>
              <a:t>성능면에서</a:t>
            </a:r>
            <a:r>
              <a:rPr lang="ko-KR" altLang="en-US" sz="1600" dirty="0" smtClean="0"/>
              <a:t> 좋지 않아 </a:t>
            </a:r>
            <a:r>
              <a:rPr lang="ko-KR" altLang="en-US" sz="1600" dirty="0" err="1" smtClean="0"/>
              <a:t>개발된것이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스파크이다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반복적인 대화형 연산 작업에서 </a:t>
            </a:r>
            <a:r>
              <a:rPr lang="ko-KR" altLang="en-US" sz="1600" dirty="0" err="1" smtClean="0"/>
              <a:t>하이브가</a:t>
            </a:r>
            <a:r>
              <a:rPr lang="ko-KR" altLang="en-US" sz="1600" dirty="0" smtClean="0"/>
              <a:t> 적합하지 않았는데 이걸 극복하기 위해 </a:t>
            </a:r>
            <a:r>
              <a:rPr lang="ko-KR" altLang="en-US" sz="1600" dirty="0" err="1" smtClean="0"/>
              <a:t>스파크가</a:t>
            </a:r>
            <a:r>
              <a:rPr lang="ko-KR" altLang="en-US" sz="1600" dirty="0" smtClean="0"/>
              <a:t> 개발되었다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1984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피그</a:t>
            </a:r>
            <a:r>
              <a:rPr lang="en-US" altLang="ko-KR" dirty="0" smtClean="0"/>
              <a:t>(Pig)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피그는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HDFS</a:t>
            </a:r>
            <a:r>
              <a:rPr lang="ko-KR" altLang="en-US" sz="1600" dirty="0" smtClean="0"/>
              <a:t>에 적재된 데이터에 직접 접근해서 </a:t>
            </a:r>
            <a:r>
              <a:rPr lang="ko-KR" altLang="en-US" sz="1600" dirty="0" err="1" smtClean="0"/>
              <a:t>피그의</a:t>
            </a:r>
            <a:r>
              <a:rPr lang="ko-KR" altLang="en-US" sz="1600" dirty="0" smtClean="0"/>
              <a:t> 다양한 </a:t>
            </a:r>
            <a:r>
              <a:rPr lang="ko-KR" altLang="en-US" sz="1600" dirty="0" err="1" smtClean="0"/>
              <a:t>라이브리를이용해</a:t>
            </a:r>
            <a:r>
              <a:rPr lang="ko-KR" altLang="en-US" sz="1600" dirty="0" smtClean="0"/>
              <a:t> 데이터를 가공해서 새로운 </a:t>
            </a:r>
            <a:r>
              <a:rPr lang="ko-KR" altLang="en-US" sz="1600" dirty="0" err="1" smtClean="0"/>
              <a:t>데이터셋들을</a:t>
            </a:r>
            <a:r>
              <a:rPr lang="ko-KR" altLang="en-US" sz="1600" dirty="0" smtClean="0"/>
              <a:t> 만드는 데이터 </a:t>
            </a:r>
            <a:r>
              <a:rPr lang="ko-KR" altLang="en-US" sz="1600" dirty="0" err="1" smtClean="0"/>
              <a:t>팩토리</a:t>
            </a:r>
            <a:r>
              <a:rPr lang="ko-KR" altLang="en-US" sz="1600" dirty="0" smtClean="0"/>
              <a:t> 역할을 한다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9919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/>
              <a:t>데이터 베이스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82598"/>
              </p:ext>
            </p:extLst>
          </p:nvPr>
        </p:nvGraphicFramePr>
        <p:xfrm>
          <a:off x="179512" y="1397000"/>
          <a:ext cx="8856984" cy="543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6"/>
                <a:gridCol w="2214246"/>
                <a:gridCol w="2214246"/>
                <a:gridCol w="2214246"/>
              </a:tblGrid>
              <a:tr h="659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Redis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MemCached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904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새롭고 다양한 기능이 있음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작고 변하지 않는 데이터를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캐싱할때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HTML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코드의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부분캐싱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904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거의 더 많이 쓰임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MemCached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좋은점을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보고 개발했기 때문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수평적 확장에서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약간더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좋음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904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지금은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수평적확장도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더 좋음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904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9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디스크에 데이터를 기록하고 있기 때문에 날라가도 복구 가능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다양한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포멧가능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(string,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list,set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DB/API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통신을 줄이기 위해 데이터를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캐싱처리하는데에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좋음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9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메모리를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Redis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처럼 데이터 타입과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다양하지 않음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9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6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ream_framework_comparison_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4"/>
            <a:ext cx="5715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116632"/>
            <a:ext cx="857991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Apache </a:t>
            </a:r>
            <a:r>
              <a:rPr lang="en-US" altLang="ko-KR" sz="1200" b="1" dirty="0"/>
              <a:t>Storm</a:t>
            </a:r>
            <a:r>
              <a:rPr lang="ko-KR" altLang="en-US" sz="1200" dirty="0"/>
              <a:t> 은 </a:t>
            </a:r>
            <a:r>
              <a:rPr lang="en-US" altLang="ko-KR" sz="1200" dirty="0" smtClean="0"/>
              <a:t>Large </a:t>
            </a:r>
            <a:r>
              <a:rPr lang="en-US" altLang="ko-KR" sz="1200" dirty="0"/>
              <a:t>Scale Streaming Processing </a:t>
            </a:r>
            <a:r>
              <a:rPr lang="ko-KR" altLang="en-US" sz="1200" dirty="0"/>
              <a:t>플랫폼의 선구자이며 </a:t>
            </a:r>
            <a:endParaRPr lang="en-US" altLang="ko-KR" sz="1200" dirty="0" smtClean="0"/>
          </a:p>
          <a:p>
            <a:r>
              <a:rPr lang="ko-KR" altLang="en-US" sz="1200" dirty="0" smtClean="0"/>
              <a:t>업계 </a:t>
            </a:r>
            <a:r>
              <a:rPr lang="ko-KR" altLang="en-US" sz="1200" dirty="0"/>
              <a:t>표준이 되었고</a:t>
            </a:r>
            <a:r>
              <a:rPr lang="en-US" altLang="ko-KR" sz="1200" dirty="0"/>
              <a:t>, low-level API</a:t>
            </a:r>
            <a:r>
              <a:rPr lang="ko-KR" altLang="en-US" sz="1200" dirty="0"/>
              <a:t>를 제공하는 </a:t>
            </a:r>
            <a:r>
              <a:rPr lang="en-US" altLang="ko-KR" sz="1200" dirty="0"/>
              <a:t>native streaming </a:t>
            </a:r>
            <a:r>
              <a:rPr lang="ko-KR" altLang="en-US" sz="1200" dirty="0"/>
              <a:t>시스템으로 </a:t>
            </a:r>
            <a:endParaRPr lang="en-US" altLang="ko-KR" sz="1200" dirty="0" smtClean="0"/>
          </a:p>
          <a:p>
            <a:r>
              <a:rPr lang="en-US" altLang="ko-KR" sz="1200" dirty="0" smtClean="0"/>
              <a:t>topology </a:t>
            </a:r>
            <a:r>
              <a:rPr lang="ko-KR" altLang="en-US" sz="1200" dirty="0"/>
              <a:t>구현을 위해 다양한 언어를 </a:t>
            </a:r>
            <a:r>
              <a:rPr lang="ko-KR" altLang="en-US" sz="1200" dirty="0" smtClean="0"/>
              <a:t>지원</a:t>
            </a:r>
            <a:endParaRPr lang="en-US" altLang="ko-KR" sz="1200" dirty="0"/>
          </a:p>
          <a:p>
            <a:r>
              <a:rPr lang="en-US" altLang="ko-KR" sz="1200" b="1" dirty="0"/>
              <a:t>Trident</a:t>
            </a:r>
            <a:r>
              <a:rPr lang="ko-KR" altLang="en-US" sz="1200" dirty="0"/>
              <a:t> 는 </a:t>
            </a:r>
            <a:r>
              <a:rPr lang="en-US" altLang="ko-KR" sz="1200" dirty="0"/>
              <a:t>Storm </a:t>
            </a:r>
            <a:r>
              <a:rPr lang="ko-KR" altLang="en-US" sz="1200" dirty="0"/>
              <a:t>위에 구현될 수 있는 고차원 </a:t>
            </a:r>
            <a:r>
              <a:rPr lang="en-US" altLang="ko-KR" sz="1200" dirty="0"/>
              <a:t>micro-batching </a:t>
            </a:r>
            <a:r>
              <a:rPr lang="ko-KR" altLang="en-US" sz="1200" dirty="0"/>
              <a:t>시스템 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Trident </a:t>
            </a:r>
            <a:r>
              <a:rPr lang="ko-KR" altLang="en-US" sz="1200" dirty="0"/>
              <a:t>는 </a:t>
            </a:r>
            <a:r>
              <a:rPr lang="en-US" altLang="ko-KR" sz="1200" dirty="0"/>
              <a:t>topology </a:t>
            </a:r>
            <a:r>
              <a:rPr lang="ko-KR" altLang="en-US" sz="1200" dirty="0"/>
              <a:t>구축 과정을 간소화하고 </a:t>
            </a:r>
            <a:r>
              <a:rPr lang="en-US" altLang="ko-KR" sz="1200" dirty="0" err="1"/>
              <a:t>windiowing</a:t>
            </a:r>
            <a:r>
              <a:rPr lang="en-US" altLang="ko-KR" sz="1200" dirty="0"/>
              <a:t>, aggregation, </a:t>
            </a:r>
            <a:endParaRPr lang="en-US" altLang="ko-KR" sz="1200" dirty="0" smtClean="0"/>
          </a:p>
          <a:p>
            <a:r>
              <a:rPr lang="ko-KR" altLang="en-US" sz="1200" dirty="0" smtClean="0"/>
              <a:t>상태 </a:t>
            </a:r>
            <a:r>
              <a:rPr lang="ko-KR" altLang="en-US" sz="1200" dirty="0"/>
              <a:t>관리 등의 고차원 </a:t>
            </a:r>
            <a:r>
              <a:rPr lang="en-US" altLang="ko-KR" sz="1200" dirty="0"/>
              <a:t>operation</a:t>
            </a:r>
            <a:r>
              <a:rPr lang="ko-KR" altLang="en-US" sz="1200" dirty="0"/>
              <a:t>을 쉽게 추가할 수 있습니다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r>
              <a:rPr lang="en-US" altLang="ko-KR" sz="1200" b="1" dirty="0" smtClean="0"/>
              <a:t>Spark</a:t>
            </a:r>
            <a:r>
              <a:rPr lang="ko-KR" altLang="en-US" sz="1200" dirty="0"/>
              <a:t> 은 </a:t>
            </a:r>
            <a:r>
              <a:rPr lang="en-US" altLang="ko-KR" sz="1200" dirty="0" err="1"/>
              <a:t>sparkSQL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MLlib</a:t>
            </a:r>
            <a:r>
              <a:rPr lang="en-US" altLang="ko-KR" sz="1200" dirty="0"/>
              <a:t>, Spark Streaming </a:t>
            </a:r>
            <a:r>
              <a:rPr lang="ko-KR" altLang="en-US" sz="1200" dirty="0"/>
              <a:t>을 필두로 최근 가장 인기 </a:t>
            </a:r>
            <a:r>
              <a:rPr lang="ko-KR" altLang="en-US" sz="1200" dirty="0" smtClean="0"/>
              <a:t>있는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/>
              <a:t>batch processing </a:t>
            </a:r>
            <a:r>
              <a:rPr lang="ko-KR" altLang="en-US" sz="1200" dirty="0"/>
              <a:t>플랫폼이며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ko-KR" altLang="en-US" sz="1200" dirty="0" smtClean="0"/>
              <a:t>기본적으로 </a:t>
            </a:r>
            <a:r>
              <a:rPr lang="en-US" altLang="ko-KR" sz="1200" dirty="0"/>
              <a:t>Spark </a:t>
            </a:r>
            <a:r>
              <a:rPr lang="ko-KR" altLang="en-US" sz="1200" dirty="0"/>
              <a:t>의 </a:t>
            </a:r>
            <a:r>
              <a:rPr lang="en-US" altLang="ko-KR" sz="1200" dirty="0"/>
              <a:t>runtime </a:t>
            </a:r>
            <a:r>
              <a:rPr lang="ko-KR" altLang="en-US" sz="1200" dirty="0"/>
              <a:t>은 </a:t>
            </a:r>
            <a:r>
              <a:rPr lang="en-US" altLang="ko-KR" sz="1200" dirty="0"/>
              <a:t>batch processing </a:t>
            </a:r>
            <a:r>
              <a:rPr lang="ko-KR" altLang="en-US" sz="1200" dirty="0"/>
              <a:t>을 할 수 있도록 </a:t>
            </a:r>
            <a:endParaRPr lang="en-US" altLang="ko-KR" sz="1200" dirty="0" smtClean="0"/>
          </a:p>
          <a:p>
            <a:r>
              <a:rPr lang="en-US" altLang="ko-KR" sz="1200" dirty="0" smtClean="0"/>
              <a:t>build </a:t>
            </a:r>
            <a:r>
              <a:rPr lang="ko-KR" altLang="en-US" sz="1200" dirty="0"/>
              <a:t>가 되며</a:t>
            </a:r>
            <a:r>
              <a:rPr lang="en-US" altLang="ko-KR" sz="1200" dirty="0"/>
              <a:t>, micro batching </a:t>
            </a:r>
            <a:r>
              <a:rPr lang="ko-KR" altLang="en-US" sz="1200" dirty="0"/>
              <a:t>처리를 할 수 있는 </a:t>
            </a:r>
            <a:r>
              <a:rPr lang="en-US" altLang="ko-KR" sz="1200" dirty="0"/>
              <a:t>spark streaming </a:t>
            </a:r>
            <a:r>
              <a:rPr lang="ko-KR" altLang="en-US" sz="1200" dirty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약간 </a:t>
            </a:r>
            <a:r>
              <a:rPr lang="ko-KR" altLang="en-US" sz="1200" dirty="0"/>
              <a:t>뒤늦게 추가가 되었습니다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r>
              <a:rPr lang="en-US" altLang="ko-KR" sz="1200" dirty="0" smtClean="0"/>
              <a:t>Spark </a:t>
            </a:r>
            <a:r>
              <a:rPr lang="en-US" altLang="ko-KR" sz="1200" dirty="0"/>
              <a:t>Streaming 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input data </a:t>
            </a:r>
            <a:r>
              <a:rPr lang="ko-KR" altLang="en-US" sz="1200" dirty="0"/>
              <a:t>가 </a:t>
            </a:r>
            <a:r>
              <a:rPr lang="en-US" altLang="ko-KR" sz="1200" dirty="0"/>
              <a:t>receiver </a:t>
            </a:r>
            <a:r>
              <a:rPr lang="ko-KR" altLang="en-US" sz="1200" dirty="0"/>
              <a:t>로 들어오게 되면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en-US" altLang="ko-KR" sz="1200" dirty="0" smtClean="0"/>
              <a:t>micro-batch </a:t>
            </a:r>
            <a:r>
              <a:rPr lang="ko-KR" altLang="en-US" sz="1200" dirty="0"/>
              <a:t>들을 생성하여 기본적인 </a:t>
            </a:r>
            <a:r>
              <a:rPr lang="en-US" altLang="ko-KR" sz="1200" dirty="0"/>
              <a:t>Spark </a:t>
            </a:r>
            <a:r>
              <a:rPr lang="ko-KR" altLang="en-US" sz="1200" dirty="0"/>
              <a:t>의 </a:t>
            </a:r>
            <a:r>
              <a:rPr lang="en-US" altLang="ko-KR" sz="1200" dirty="0"/>
              <a:t>Job </a:t>
            </a:r>
            <a:r>
              <a:rPr lang="ko-KR" altLang="en-US" sz="1200" dirty="0"/>
              <a:t>을 처리하는 </a:t>
            </a:r>
            <a:endParaRPr lang="en-US" altLang="ko-KR" sz="1200" dirty="0" smtClean="0"/>
          </a:p>
          <a:p>
            <a:r>
              <a:rPr lang="ko-KR" altLang="en-US" sz="1200" dirty="0" smtClean="0"/>
              <a:t>방식</a:t>
            </a:r>
            <a:r>
              <a:rPr lang="en-US" altLang="ko-KR" sz="1200" dirty="0"/>
              <a:t>(batch processing)</a:t>
            </a:r>
            <a:r>
              <a:rPr lang="ko-KR" altLang="en-US" sz="1200" dirty="0"/>
              <a:t>과 동일하게 데이터를 처리하게 되며 </a:t>
            </a:r>
            <a:r>
              <a:rPr lang="en-US" altLang="ko-KR" sz="1200" dirty="0"/>
              <a:t>Java </a:t>
            </a:r>
            <a:r>
              <a:rPr lang="ko-KR" altLang="en-US" sz="1200" dirty="0"/>
              <a:t>와 </a:t>
            </a:r>
            <a:r>
              <a:rPr lang="en-US" altLang="ko-KR" sz="1200" dirty="0"/>
              <a:t>Scala, </a:t>
            </a:r>
            <a:endParaRPr lang="en-US" altLang="ko-KR" sz="1200" dirty="0" smtClean="0"/>
          </a:p>
          <a:p>
            <a:r>
              <a:rPr lang="ko-KR" altLang="en-US" sz="1200" dirty="0" smtClean="0"/>
              <a:t>그리고 </a:t>
            </a:r>
            <a:r>
              <a:rPr lang="en-US" altLang="ko-KR" sz="1200" dirty="0"/>
              <a:t>Python </a:t>
            </a:r>
            <a:r>
              <a:rPr lang="ko-KR" altLang="en-US" sz="1200" dirty="0"/>
              <a:t>등의 언어를 지원합니다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b="1" dirty="0" err="1"/>
              <a:t>Samza</a:t>
            </a:r>
            <a:r>
              <a:rPr lang="ko-KR" altLang="en-US" sz="1200" dirty="0"/>
              <a:t> 는 </a:t>
            </a:r>
            <a:r>
              <a:rPr lang="en-US" altLang="ko-KR" sz="1200" dirty="0"/>
              <a:t>Kafka </a:t>
            </a:r>
            <a:r>
              <a:rPr lang="ko-KR" altLang="en-US" sz="1200" dirty="0"/>
              <a:t>와 더불어 </a:t>
            </a:r>
            <a:r>
              <a:rPr lang="en-US" altLang="ko-KR" sz="1200" dirty="0"/>
              <a:t>LinkedIn </a:t>
            </a:r>
            <a:r>
              <a:rPr lang="ko-KR" altLang="en-US" sz="1200" dirty="0"/>
              <a:t>에서 독점적으로 개발한 </a:t>
            </a:r>
            <a:r>
              <a:rPr lang="en-US" altLang="ko-KR" sz="1200" dirty="0"/>
              <a:t>Streaming </a:t>
            </a:r>
            <a:r>
              <a:rPr lang="ko-KR" altLang="en-US" sz="1200" dirty="0"/>
              <a:t>처리 </a:t>
            </a:r>
            <a:r>
              <a:rPr lang="ko-KR" altLang="en-US" sz="1200" dirty="0" smtClean="0"/>
              <a:t>플랫폼이며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기본적으로 </a:t>
            </a:r>
            <a:r>
              <a:rPr lang="en-US" altLang="ko-KR" sz="1200" dirty="0"/>
              <a:t>Kafka </a:t>
            </a:r>
            <a:r>
              <a:rPr lang="ko-KR" altLang="en-US" sz="1200" dirty="0"/>
              <a:t>의 로그 데이터를 처리한다는 철학을 바탕으로 </a:t>
            </a:r>
            <a:r>
              <a:rPr lang="ko-KR" altLang="en-US" sz="1200" dirty="0" err="1"/>
              <a:t>두개의</a:t>
            </a:r>
            <a:r>
              <a:rPr lang="ko-KR" altLang="en-US" sz="1200" dirty="0"/>
              <a:t> 플랫폼이 </a:t>
            </a:r>
            <a:endParaRPr lang="en-US" altLang="ko-KR" sz="1200" dirty="0" smtClean="0"/>
          </a:p>
          <a:p>
            <a:r>
              <a:rPr lang="ko-KR" altLang="en-US" sz="1200" dirty="0" smtClean="0"/>
              <a:t>매우 </a:t>
            </a:r>
            <a:r>
              <a:rPr lang="ko-KR" altLang="en-US" sz="1200" dirty="0"/>
              <a:t>잘 통합되도록 구성되어 있습니다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Samza</a:t>
            </a:r>
            <a:r>
              <a:rPr lang="en-US" altLang="ko-KR" sz="1200" dirty="0"/>
              <a:t> </a:t>
            </a:r>
            <a:r>
              <a:rPr lang="ko-KR" altLang="en-US" sz="1200" dirty="0"/>
              <a:t>는 </a:t>
            </a:r>
            <a:r>
              <a:rPr lang="en-US" altLang="ko-KR" sz="1200" dirty="0"/>
              <a:t>Compositional API </a:t>
            </a:r>
            <a:r>
              <a:rPr lang="ko-KR" altLang="en-US" sz="1200" dirty="0"/>
              <a:t>와 </a:t>
            </a:r>
            <a:r>
              <a:rPr lang="en-US" altLang="ko-KR" sz="1200" dirty="0"/>
              <a:t>Scala </a:t>
            </a:r>
            <a:r>
              <a:rPr lang="ko-KR" altLang="en-US" sz="1200" dirty="0"/>
              <a:t>를 지원합니다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b="1" dirty="0" err="1" smtClean="0"/>
              <a:t>Flink</a:t>
            </a:r>
            <a:r>
              <a:rPr lang="ko-KR" altLang="en-US" sz="1200" dirty="0"/>
              <a:t> 는 </a:t>
            </a:r>
            <a:r>
              <a:rPr lang="en-US" altLang="ko-KR" sz="1200" dirty="0"/>
              <a:t>2008</a:t>
            </a:r>
            <a:r>
              <a:rPr lang="ko-KR" altLang="en-US" sz="1200" dirty="0"/>
              <a:t>년에 만들어진 꽤 오래된 프로젝트지만</a:t>
            </a:r>
            <a:r>
              <a:rPr lang="en-US" altLang="ko-KR" sz="1200" dirty="0"/>
              <a:t>, </a:t>
            </a:r>
            <a:r>
              <a:rPr lang="ko-KR" altLang="en-US" sz="1200" dirty="0"/>
              <a:t>최근에서야 주목을 받고 있는데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en-US" altLang="ko-KR" sz="1200" dirty="0" smtClean="0"/>
              <a:t>hive-level </a:t>
            </a:r>
            <a:r>
              <a:rPr lang="en-US" altLang="ko-KR" sz="1200" dirty="0"/>
              <a:t>API</a:t>
            </a:r>
            <a:r>
              <a:rPr lang="ko-KR" altLang="en-US" sz="1200" dirty="0"/>
              <a:t>를 지원하는 </a:t>
            </a:r>
            <a:r>
              <a:rPr lang="en-US" altLang="ko-KR" sz="1200" dirty="0"/>
              <a:t>native streaming </a:t>
            </a:r>
            <a:r>
              <a:rPr lang="ko-KR" altLang="en-US" sz="1200" dirty="0"/>
              <a:t>플랫폼이며</a:t>
            </a:r>
            <a:r>
              <a:rPr lang="en-US" altLang="ko-KR" sz="1200" dirty="0"/>
              <a:t>, Spark </a:t>
            </a:r>
            <a:r>
              <a:rPr lang="ko-KR" altLang="en-US" sz="1200" dirty="0"/>
              <a:t>과 마찬가지로 </a:t>
            </a:r>
            <a:endParaRPr lang="en-US" altLang="ko-KR" sz="1200" dirty="0" smtClean="0"/>
          </a:p>
          <a:p>
            <a:r>
              <a:rPr lang="en-US" altLang="ko-KR" sz="1200" dirty="0" smtClean="0"/>
              <a:t>batch </a:t>
            </a:r>
            <a:r>
              <a:rPr lang="ko-KR" altLang="en-US" sz="1200" dirty="0"/>
              <a:t>처리를 위한 </a:t>
            </a:r>
            <a:r>
              <a:rPr lang="en-US" altLang="ko-KR" sz="1200" dirty="0"/>
              <a:t>API </a:t>
            </a:r>
            <a:r>
              <a:rPr lang="ko-KR" altLang="en-US" sz="1200" dirty="0"/>
              <a:t>역시 지원합니다</a:t>
            </a:r>
            <a:r>
              <a:rPr lang="en-US" altLang="ko-KR" sz="1200" dirty="0"/>
              <a:t>. Spark </a:t>
            </a:r>
            <a:r>
              <a:rPr lang="ko-KR" altLang="en-US" sz="1200" dirty="0"/>
              <a:t>과의 결정적인 차이점은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Flink</a:t>
            </a:r>
            <a:r>
              <a:rPr lang="en-US" altLang="ko-KR" sz="1200" dirty="0"/>
              <a:t> </a:t>
            </a:r>
            <a:r>
              <a:rPr lang="ko-KR" altLang="en-US" sz="1200" dirty="0"/>
              <a:t>에서는 데이터를 </a:t>
            </a:r>
            <a:r>
              <a:rPr lang="en-US" altLang="ko-KR" sz="1200" dirty="0"/>
              <a:t>batch </a:t>
            </a:r>
            <a:r>
              <a:rPr lang="ko-KR" altLang="en-US" sz="1200" dirty="0"/>
              <a:t>단위로 처리하는 것 </a:t>
            </a:r>
            <a:endParaRPr lang="en-US" altLang="ko-KR" sz="1200" dirty="0" smtClean="0"/>
          </a:p>
          <a:p>
            <a:r>
              <a:rPr lang="ko-KR" altLang="en-US" sz="1200" dirty="0" smtClean="0"/>
              <a:t>자체를 </a:t>
            </a:r>
            <a:r>
              <a:rPr lang="ko-KR" altLang="en-US" sz="1200" dirty="0"/>
              <a:t>꽤 예외적인 케이스로 생각한다는 것에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326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플럼</a:t>
            </a:r>
            <a:r>
              <a:rPr lang="en-US" altLang="ko-KR" dirty="0" smtClean="0"/>
              <a:t>(Flume)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Apache Flume</a:t>
            </a:r>
            <a:r>
              <a:rPr lang="ko-KR" altLang="en-US" sz="1600" dirty="0" smtClean="0"/>
              <a:t>은 </a:t>
            </a:r>
            <a:r>
              <a:rPr lang="ko-KR" altLang="en-US" sz="1600" dirty="0" err="1" smtClean="0"/>
              <a:t>오픈소스</a:t>
            </a:r>
            <a:r>
              <a:rPr lang="ko-KR" altLang="en-US" sz="1600" dirty="0" smtClean="0"/>
              <a:t> 프로젝트로 개발된 로그 데이터를 수집하는 기술이다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여러 서버에서 생산된 대용량 로그 데이터를 효과적으로 수집하여</a:t>
            </a:r>
            <a:r>
              <a:rPr lang="en-US" altLang="ko-KR" sz="1600" dirty="0" smtClean="0"/>
              <a:t>, HDFS</a:t>
            </a:r>
            <a:r>
              <a:rPr lang="ko-KR" altLang="en-US" sz="1600" dirty="0" smtClean="0"/>
              <a:t>과 같은 원격 목적지에 데이터를 전송하는 기능을 제공한다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구조가 단순하고 유연하여 다양한 유형의 </a:t>
            </a:r>
            <a:r>
              <a:rPr lang="ko-KR" altLang="en-US" sz="1600" dirty="0" err="1" smtClean="0"/>
              <a:t>스트리밍</a:t>
            </a:r>
            <a:r>
              <a:rPr lang="ko-KR" altLang="en-US" sz="1600" dirty="0" smtClean="0"/>
              <a:t> 데이터 </a:t>
            </a:r>
            <a:r>
              <a:rPr lang="ko-KR" altLang="en-US" sz="1600" dirty="0" err="1" smtClean="0"/>
              <a:t>플로우</a:t>
            </a:r>
            <a:r>
              <a:rPr lang="en-US" altLang="ko-KR" sz="1600" dirty="0" smtClean="0"/>
              <a:t>(Streaming Data Flow)</a:t>
            </a:r>
            <a:r>
              <a:rPr lang="ko-KR" altLang="en-US" sz="1600" dirty="0" smtClean="0"/>
              <a:t>아키텍처를 구성할 수 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Flume</a:t>
            </a:r>
            <a:r>
              <a:rPr lang="ko-KR" altLang="en-US" sz="1600" dirty="0"/>
              <a:t>의 장점은 다양한 소스와 목적지에 대한 컴포넌트가 이미 구현되어 있다는 것입니다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일반적으로 </a:t>
            </a:r>
            <a:r>
              <a:rPr lang="en-US" altLang="ko-KR" sz="1600" dirty="0"/>
              <a:t>Flume </a:t>
            </a:r>
            <a:r>
              <a:rPr lang="ko-KR" altLang="en-US" sz="1600" dirty="0"/>
              <a:t>설치 및 설정만으로 작업을 완료할 수 있습니다</a:t>
            </a:r>
            <a:r>
              <a:rPr lang="en-US" altLang="ko-KR" sz="1600" dirty="0"/>
              <a:t>. (</a:t>
            </a:r>
            <a:r>
              <a:rPr lang="ko-KR" altLang="en-US" sz="1600" dirty="0"/>
              <a:t>물론 기능 확장 가능합니다</a:t>
            </a:r>
            <a:r>
              <a:rPr lang="en-US" altLang="ko-KR" sz="1600" dirty="0"/>
              <a:t>.) Flume</a:t>
            </a:r>
            <a:r>
              <a:rPr lang="ko-KR" altLang="en-US" sz="1600" dirty="0"/>
              <a:t>의 단점은 데이터를 저장하는 부분에서 장애가 발생할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유실의 가능성이 있고 확장 구성이 복잡하다는 것입니다</a:t>
            </a:r>
            <a:r>
              <a:rPr lang="en-US" altLang="ko-KR" sz="1600" dirty="0"/>
              <a:t>. Kafka</a:t>
            </a:r>
            <a:r>
              <a:rPr lang="ko-KR" altLang="en-US" sz="1600" dirty="0"/>
              <a:t>의 장점은 저장된 데이터를 안전하게 관리할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구성이 간단하고 </a:t>
            </a:r>
            <a:r>
              <a:rPr lang="ko-KR" altLang="en-US" sz="1600" dirty="0" err="1"/>
              <a:t>확장성이</a:t>
            </a:r>
            <a:r>
              <a:rPr lang="ko-KR" altLang="en-US" sz="1600" dirty="0"/>
              <a:t> 좋다는 것입니다</a:t>
            </a:r>
            <a:r>
              <a:rPr lang="en-US" altLang="ko-KR" sz="1600" dirty="0"/>
              <a:t>. Kafka</a:t>
            </a:r>
            <a:r>
              <a:rPr lang="ko-KR" altLang="en-US" sz="1600" dirty="0"/>
              <a:t>의 단점은 데이터 </a:t>
            </a:r>
            <a:r>
              <a:rPr lang="ko-KR" altLang="en-US" sz="1600" dirty="0" err="1"/>
              <a:t>수집기</a:t>
            </a:r>
            <a:r>
              <a:rPr lang="en-US" altLang="ko-KR" sz="1600" dirty="0"/>
              <a:t>(producer)</a:t>
            </a:r>
            <a:r>
              <a:rPr lang="ko-KR" altLang="en-US" sz="1600" dirty="0"/>
              <a:t>와 데이터 처리기</a:t>
            </a:r>
            <a:r>
              <a:rPr lang="en-US" altLang="ko-KR" sz="1600" dirty="0"/>
              <a:t>(Consumer)</a:t>
            </a:r>
            <a:r>
              <a:rPr lang="ko-KR" altLang="en-US" sz="1600" dirty="0"/>
              <a:t>를 대부분 사용자가 구현해야 한다는 것입니다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2050" name="Picture 2" descr="오픈소스 작명 센스: 아파치 플룸(Apache Flum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8640"/>
            <a:ext cx="5625331" cy="207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afka = Flume + Kaf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5909853" cy="165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1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플럼</a:t>
            </a:r>
            <a:r>
              <a:rPr lang="en-US" altLang="ko-KR" dirty="0" smtClean="0"/>
              <a:t>(Flume) </a:t>
            </a:r>
            <a:r>
              <a:rPr lang="ko-KR" altLang="en-US" dirty="0" smtClean="0"/>
              <a:t>모니터링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- Ganglia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flume </a:t>
            </a:r>
            <a:r>
              <a:rPr lang="ko-KR" altLang="en-US" sz="1600" dirty="0"/>
              <a:t>실행 시 </a:t>
            </a:r>
            <a:r>
              <a:rPr lang="en-US" altLang="ko-KR" sz="1600" dirty="0"/>
              <a:t>-</a:t>
            </a:r>
            <a:r>
              <a:rPr lang="en-US" altLang="ko-KR" sz="1600" dirty="0" err="1"/>
              <a:t>Dflume.monitoring.type</a:t>
            </a:r>
            <a:r>
              <a:rPr lang="en-US" altLang="ko-KR" sz="1600" dirty="0"/>
              <a:t>=ganglia</a:t>
            </a:r>
            <a:r>
              <a:rPr lang="ko-KR" altLang="en-US" sz="1600" dirty="0"/>
              <a:t> 옵션을 추가하여 </a:t>
            </a:r>
            <a:r>
              <a:rPr lang="en-US" altLang="ko-KR" sz="1600" dirty="0"/>
              <a:t>Ganglia</a:t>
            </a:r>
            <a:r>
              <a:rPr lang="ko-KR" altLang="en-US" sz="1600" dirty="0"/>
              <a:t>에서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모니터링이 </a:t>
            </a:r>
            <a:r>
              <a:rPr lang="ko-KR" altLang="en-US" sz="1600" dirty="0"/>
              <a:t>가능합니다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JMX</a:t>
            </a:r>
          </a:p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flume</a:t>
            </a:r>
            <a:r>
              <a:rPr lang="ko-KR" altLang="en-US" sz="1600" dirty="0"/>
              <a:t>은 자바로 개발되어 있기에 </a:t>
            </a:r>
            <a:r>
              <a:rPr lang="en-US" altLang="ko-KR" sz="1600" dirty="0"/>
              <a:t>JMX</a:t>
            </a:r>
            <a:r>
              <a:rPr lang="ko-KR" altLang="en-US" sz="1600" dirty="0"/>
              <a:t>로 모니터링 가능합니다</a:t>
            </a:r>
            <a:r>
              <a:rPr lang="en-US" altLang="ko-KR" sz="1600" dirty="0"/>
              <a:t>. JMX</a:t>
            </a:r>
            <a:r>
              <a:rPr lang="ko-KR" altLang="en-US" sz="1600" dirty="0"/>
              <a:t>로 </a:t>
            </a:r>
            <a:r>
              <a:rPr lang="ko-KR" altLang="en-US" sz="1600" dirty="0" err="1" smtClean="0"/>
              <a:t>모니터링하기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  위해서는 </a:t>
            </a:r>
            <a:r>
              <a:rPr lang="ko-KR" altLang="en-US" sz="1600" dirty="0"/>
              <a:t>환경 변수로 다음과 같은 </a:t>
            </a:r>
            <a:r>
              <a:rPr lang="en-US" altLang="ko-KR" sz="1600" dirty="0"/>
              <a:t>JAVA_OPTS </a:t>
            </a:r>
            <a:r>
              <a:rPr lang="ko-KR" altLang="en-US" sz="1600" dirty="0"/>
              <a:t>옵션을 추가하는 방법을 추천합니다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export </a:t>
            </a:r>
            <a:r>
              <a:rPr lang="en-US" altLang="ko-KR" sz="1600" dirty="0"/>
              <a:t>JAVA_OPTS=”-</a:t>
            </a:r>
            <a:r>
              <a:rPr lang="en-US" altLang="ko-KR" sz="1600" dirty="0" err="1"/>
              <a:t>Dcom.sun.management.jmxremote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    </a:t>
            </a:r>
            <a:r>
              <a:rPr lang="en-US" altLang="ko-KR" sz="1600" dirty="0" err="1" smtClean="0"/>
              <a:t>Dcom.sun.management.jmxremote.port</a:t>
            </a:r>
            <a:r>
              <a:rPr lang="en-US" altLang="ko-KR" sz="1600" dirty="0" smtClean="0"/>
              <a:t>=5445 </a:t>
            </a:r>
            <a:r>
              <a:rPr lang="en-US" altLang="ko-KR" sz="1600" dirty="0"/>
              <a:t>-</a:t>
            </a:r>
            <a:r>
              <a:rPr lang="en-US" altLang="ko-KR" sz="1600" dirty="0" err="1"/>
              <a:t>Dcom.sun.management.jmxremote.authenticate</a:t>
            </a:r>
            <a:r>
              <a:rPr lang="en-US" altLang="ko-KR" sz="1600" dirty="0"/>
              <a:t>=false -</a:t>
            </a:r>
            <a:r>
              <a:rPr lang="en-US" altLang="ko-KR" sz="1600" dirty="0" err="1"/>
              <a:t>Dcom.sun.management.jmxremote.ssl</a:t>
            </a:r>
            <a:r>
              <a:rPr lang="en-US" altLang="ko-KR" sz="1600" dirty="0"/>
              <a:t>=false”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JSON Reporting</a:t>
            </a:r>
          </a:p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lume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실행 시 </a:t>
            </a:r>
            <a:r>
              <a:rPr lang="en-US" altLang="ko-KR" sz="1600" dirty="0"/>
              <a:t>-</a:t>
            </a:r>
            <a:r>
              <a:rPr lang="en-US" altLang="ko-KR" sz="1600" dirty="0" err="1"/>
              <a:t>Dflume.monitoring.type</a:t>
            </a:r>
            <a:r>
              <a:rPr lang="en-US" altLang="ko-KR" sz="1600" dirty="0"/>
              <a:t>=http</a:t>
            </a:r>
            <a:r>
              <a:rPr lang="ko-KR" altLang="en-US" sz="1600" dirty="0"/>
              <a:t> 옵션을 추가하여 웹 기반 모니터링이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가능합니다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24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카프</a:t>
            </a:r>
            <a:r>
              <a:rPr lang="ko-KR" altLang="en-US" dirty="0"/>
              <a:t>카</a:t>
            </a:r>
            <a:r>
              <a:rPr lang="en-US" altLang="ko-KR" dirty="0" smtClean="0"/>
              <a:t>(Kafka)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12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</a:t>
            </a:r>
            <a:r>
              <a:rPr lang="ko-KR" altLang="en-US" dirty="0" err="1"/>
              <a:t>톰</a:t>
            </a:r>
            <a:r>
              <a:rPr lang="en-US" altLang="ko-KR" dirty="0" smtClean="0"/>
              <a:t>(Storm)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15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Esper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Esper</a:t>
            </a:r>
            <a:r>
              <a:rPr lang="ko-KR" altLang="en-US" sz="1600" dirty="0" smtClean="0"/>
              <a:t>는 실시간</a:t>
            </a:r>
            <a:r>
              <a:rPr lang="ko-KR" altLang="en-US" sz="1600" dirty="0"/>
              <a:t>으</a:t>
            </a:r>
            <a:r>
              <a:rPr lang="ko-KR" altLang="en-US" sz="1600" dirty="0" smtClean="0"/>
              <a:t>로 발생하는 이벤트를 분석하고 처리하기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위한 컴포넌트로서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그림과 같은 방식으로 동작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외부에서 발생한 이벤트를 </a:t>
            </a:r>
            <a:r>
              <a:rPr lang="en-US" altLang="ko-KR" sz="1600" dirty="0" err="1" smtClean="0"/>
              <a:t>Esper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엔진에 전달하면</a:t>
            </a:r>
            <a:r>
              <a:rPr lang="en-US" altLang="ko-KR" sz="1600" dirty="0" smtClean="0"/>
              <a:t>,</a:t>
            </a:r>
          </a:p>
          <a:p>
            <a:pPr marL="0" indent="0">
              <a:buNone/>
            </a:pPr>
            <a:r>
              <a:rPr lang="ko-KR" altLang="en-US" sz="1600" dirty="0" smtClean="0"/>
              <a:t>이벤트를 분석한다</a:t>
            </a:r>
            <a:r>
              <a:rPr lang="en-US" altLang="ko-KR" sz="1600" dirty="0" smtClean="0"/>
              <a:t>. EPL</a:t>
            </a:r>
            <a:r>
              <a:rPr lang="ko-KR" altLang="en-US" sz="1600" dirty="0" smtClean="0"/>
              <a:t>이라는 언어를 사용한다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과 비슷하지만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은 존재하는 데이터에 대해 쿼리를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실행하는 방식이라면</a:t>
            </a:r>
            <a:r>
              <a:rPr lang="en-US" altLang="ko-KR" sz="1600" dirty="0" smtClean="0"/>
              <a:t> EPL</a:t>
            </a:r>
            <a:r>
              <a:rPr lang="ko-KR" altLang="en-US" sz="1600" dirty="0" smtClean="0"/>
              <a:t>은 실시간으로 발생되는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이벤트에 대해 쿼리를 실행하는 방식이다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Picture 2" descr="https://t1.daumcdn.net/cfile/tistory/24685B4E52EF41DE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64904"/>
            <a:ext cx="25622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0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err="1" smtClean="0"/>
              <a:t>ㅁ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주키퍼</a:t>
            </a:r>
            <a:r>
              <a:rPr lang="en-US" altLang="ko-KR" dirty="0" smtClean="0"/>
              <a:t>(Zookeeper)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 분산 </a:t>
            </a:r>
            <a:r>
              <a:rPr lang="ko-KR" altLang="en-US" sz="1600" dirty="0"/>
              <a:t>시스템 간의 정보 공유 및 상태 체크</a:t>
            </a:r>
            <a:r>
              <a:rPr lang="en-US" altLang="ko-KR" sz="1600" dirty="0"/>
              <a:t>, </a:t>
            </a:r>
            <a:r>
              <a:rPr lang="ko-KR" altLang="en-US" sz="1600" dirty="0"/>
              <a:t>동기화를 처리하는 프레임워크이다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시스템을 </a:t>
            </a:r>
            <a:r>
              <a:rPr lang="ko-KR" altLang="en-US" sz="1600" dirty="0" err="1"/>
              <a:t>코디네이션</a:t>
            </a:r>
            <a:r>
              <a:rPr lang="ko-KR" altLang="en-US" sz="1600" dirty="0"/>
              <a:t> 서비스 시스템이라고 한다</a:t>
            </a:r>
            <a:r>
              <a:rPr lang="en-US" altLang="ko-KR" sz="1600" dirty="0"/>
              <a:t>. Zookeeper</a:t>
            </a:r>
            <a:r>
              <a:rPr lang="ko-KR" altLang="en-US" sz="1600" dirty="0"/>
              <a:t>를 많이 사용하는 이유는 기능에 비해 시스템이 단순하기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분산 큐</a:t>
            </a:r>
            <a:r>
              <a:rPr lang="en-US" altLang="ko-KR" sz="1600" dirty="0"/>
              <a:t>, </a:t>
            </a:r>
            <a:r>
              <a:rPr lang="ko-KR" altLang="en-US" sz="1600" dirty="0"/>
              <a:t>분산 </a:t>
            </a:r>
            <a:r>
              <a:rPr lang="ko-KR" altLang="en-US" sz="1600" dirty="0" err="1"/>
              <a:t>락</a:t>
            </a:r>
            <a:r>
              <a:rPr lang="en-US" altLang="ko-KR" sz="1600" dirty="0"/>
              <a:t>, </a:t>
            </a:r>
            <a:r>
              <a:rPr lang="ko-KR" altLang="en-US" sz="1600" dirty="0"/>
              <a:t>피어 그룹 대표 산출 등 다양한 기능을 가진다</a:t>
            </a:r>
            <a:r>
              <a:rPr lang="en-US" altLang="ko-KR" sz="1600" dirty="0"/>
              <a:t>. </a:t>
            </a:r>
            <a:r>
              <a:rPr lang="ko-KR" altLang="en-US" sz="1600" dirty="0"/>
              <a:t>몇 개의 기본 기능만으로도 사용이 가능하다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072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792</Words>
  <Application>Microsoft Office PowerPoint</Application>
  <PresentationFormat>화면 슬라이드 쇼(4:3)</PresentationFormat>
  <Paragraphs>140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수집</vt:lpstr>
      <vt:lpstr>수집</vt:lpstr>
      <vt:lpstr>수집</vt:lpstr>
      <vt:lpstr>수집</vt:lpstr>
      <vt:lpstr>수집</vt:lpstr>
      <vt:lpstr>ㅁ</vt:lpstr>
      <vt:lpstr>ㅁ</vt:lpstr>
      <vt:lpstr>ㅁ</vt:lpstr>
      <vt:lpstr>ㅁ</vt:lpstr>
      <vt:lpstr>ㅁ</vt:lpstr>
      <vt:lpstr>ㅁ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18</cp:revision>
  <dcterms:created xsi:type="dcterms:W3CDTF">2006-10-05T04:04:58Z</dcterms:created>
  <dcterms:modified xsi:type="dcterms:W3CDTF">2019-10-02T00:28:22Z</dcterms:modified>
</cp:coreProperties>
</file>