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532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hive_data\subway_passenger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hive_data\subway_passenger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hive_data\subway_passenger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hive_data\subway_passenger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hive_data\subway_passenger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en-US" sz="2000">
                <a:latin typeface="나눔스퀘어 Bold" pitchFamily="50" charset="-127"/>
                <a:ea typeface="나눔스퀘어 Bold" pitchFamily="50" charset="-127"/>
              </a:rPr>
              <a:t>Top10 </a:t>
            </a: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최대 지연 건수를 가진 비행기</a:t>
            </a:r>
            <a:endParaRPr lang="en-US" sz="2000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17536256"/>
        <c:axId val="115549312"/>
        <c:axId val="0"/>
      </c:bar3DChart>
      <c:catAx>
        <c:axId val="11753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5549312"/>
        <c:crosses val="autoZero"/>
        <c:auto val="1"/>
        <c:lblAlgn val="ctr"/>
        <c:lblOffset val="100"/>
        <c:noMultiLvlLbl val="0"/>
      </c:catAx>
      <c:valAx>
        <c:axId val="115549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753625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시간대 별 유동인구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IN</c:v>
                </c:pt>
              </c:strCache>
            </c:strRef>
          </c:tx>
          <c:invertIfNegative val="0"/>
          <c:cat>
            <c:numRef>
              <c:f>'1'!$A$2:$A$22</c:f>
              <c:numCache>
                <c:formatCode>General</c:formatCode>
                <c:ptCount val="21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'1'!$B$2:$B$22</c:f>
              <c:numCache>
                <c:formatCode>General</c:formatCode>
                <c:ptCount val="21"/>
                <c:pt idx="0">
                  <c:v>1091064</c:v>
                </c:pt>
                <c:pt idx="1">
                  <c:v>2093814</c:v>
                </c:pt>
                <c:pt idx="2">
                  <c:v>5706845</c:v>
                </c:pt>
                <c:pt idx="3">
                  <c:v>7267004</c:v>
                </c:pt>
                <c:pt idx="4">
                  <c:v>4659693</c:v>
                </c:pt>
                <c:pt idx="5">
                  <c:v>3686313</c:v>
                </c:pt>
                <c:pt idx="6">
                  <c:v>3832703</c:v>
                </c:pt>
                <c:pt idx="7">
                  <c:v>4173238</c:v>
                </c:pt>
                <c:pt idx="8">
                  <c:v>4695116</c:v>
                </c:pt>
                <c:pt idx="9">
                  <c:v>4749054</c:v>
                </c:pt>
                <c:pt idx="10">
                  <c:v>5146219</c:v>
                </c:pt>
                <c:pt idx="11">
                  <c:v>5673950</c:v>
                </c:pt>
                <c:pt idx="12">
                  <c:v>6715117</c:v>
                </c:pt>
                <c:pt idx="13">
                  <c:v>9217359</c:v>
                </c:pt>
                <c:pt idx="14">
                  <c:v>6885911</c:v>
                </c:pt>
                <c:pt idx="15">
                  <c:v>5289543</c:v>
                </c:pt>
                <c:pt idx="16">
                  <c:v>5208406</c:v>
                </c:pt>
                <c:pt idx="17">
                  <c:v>4804413</c:v>
                </c:pt>
                <c:pt idx="18">
                  <c:v>2214937</c:v>
                </c:pt>
                <c:pt idx="19">
                  <c:v>285448</c:v>
                </c:pt>
              </c:numCache>
            </c:numRef>
          </c:val>
        </c:ser>
        <c:ser>
          <c:idx val="1"/>
          <c:order val="1"/>
          <c:tx>
            <c:strRef>
              <c:f>'1'!$C$1</c:f>
              <c:strCache>
                <c:ptCount val="1"/>
                <c:pt idx="0">
                  <c:v>OUT</c:v>
                </c:pt>
              </c:strCache>
            </c:strRef>
          </c:tx>
          <c:invertIfNegative val="0"/>
          <c:cat>
            <c:numRef>
              <c:f>'1'!$A$2:$A$22</c:f>
              <c:numCache>
                <c:formatCode>General</c:formatCode>
                <c:ptCount val="21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'1'!$C$2:$C$22</c:f>
              <c:numCache>
                <c:formatCode>General</c:formatCode>
                <c:ptCount val="21"/>
                <c:pt idx="0">
                  <c:v>247088</c:v>
                </c:pt>
                <c:pt idx="1">
                  <c:v>1859255</c:v>
                </c:pt>
                <c:pt idx="2">
                  <c:v>4477465</c:v>
                </c:pt>
                <c:pt idx="3">
                  <c:v>10689405</c:v>
                </c:pt>
                <c:pt idx="4">
                  <c:v>7271347</c:v>
                </c:pt>
                <c:pt idx="5">
                  <c:v>4703251</c:v>
                </c:pt>
                <c:pt idx="6">
                  <c:v>4252239</c:v>
                </c:pt>
                <c:pt idx="7">
                  <c:v>4383406</c:v>
                </c:pt>
                <c:pt idx="8">
                  <c:v>4783243</c:v>
                </c:pt>
                <c:pt idx="9">
                  <c:v>4834300</c:v>
                </c:pt>
                <c:pt idx="10">
                  <c:v>4835909</c:v>
                </c:pt>
                <c:pt idx="11">
                  <c:v>5069138</c:v>
                </c:pt>
                <c:pt idx="12">
                  <c:v>5727701</c:v>
                </c:pt>
                <c:pt idx="13">
                  <c:v>7347538</c:v>
                </c:pt>
                <c:pt idx="14">
                  <c:v>7100837</c:v>
                </c:pt>
                <c:pt idx="15">
                  <c:v>4701036</c:v>
                </c:pt>
                <c:pt idx="16">
                  <c:v>4029688</c:v>
                </c:pt>
                <c:pt idx="17">
                  <c:v>3977548</c:v>
                </c:pt>
                <c:pt idx="18">
                  <c:v>2781981</c:v>
                </c:pt>
                <c:pt idx="19">
                  <c:v>919035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85020672"/>
        <c:axId val="38158336"/>
        <c:axId val="0"/>
      </c:bar3DChart>
      <c:catAx>
        <c:axId val="8502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38158336"/>
        <c:crosses val="autoZero"/>
        <c:auto val="1"/>
        <c:lblAlgn val="ctr"/>
        <c:lblOffset val="100"/>
        <c:noMultiLvlLbl val="0"/>
      </c:catAx>
      <c:valAx>
        <c:axId val="38158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50206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환승자가 가장 많은 호선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'2'!$B$1</c:f>
              <c:strCache>
                <c:ptCount val="1"/>
                <c:pt idx="0">
                  <c:v>하차-승차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'2'!$A$2:$A$5</c:f>
              <c:strCache>
                <c:ptCount val="4"/>
                <c:pt idx="0">
                  <c:v>line_2</c:v>
                </c:pt>
                <c:pt idx="1">
                  <c:v>line_4</c:v>
                </c:pt>
                <c:pt idx="2">
                  <c:v>line_3</c:v>
                </c:pt>
                <c:pt idx="3">
                  <c:v>line_1</c:v>
                </c:pt>
              </c:strCache>
            </c:strRef>
          </c:cat>
          <c:val>
            <c:numRef>
              <c:f>'2'!$B$2:$B$5</c:f>
              <c:numCache>
                <c:formatCode>General</c:formatCode>
                <c:ptCount val="4"/>
                <c:pt idx="0">
                  <c:v>589276</c:v>
                </c:pt>
                <c:pt idx="1">
                  <c:v>171007</c:v>
                </c:pt>
                <c:pt idx="2">
                  <c:v>71068</c:v>
                </c:pt>
                <c:pt idx="3">
                  <c:v>-236088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41705984"/>
        <c:axId val="85120064"/>
        <c:axId val="0"/>
      </c:bar3DChart>
      <c:catAx>
        <c:axId val="41705984"/>
        <c:scaling>
          <c:orientation val="minMax"/>
        </c:scaling>
        <c:delete val="0"/>
        <c:axPos val="b"/>
        <c:majorTickMark val="out"/>
        <c:minorTickMark val="none"/>
        <c:tickLblPos val="nextTo"/>
        <c:crossAx val="85120064"/>
        <c:crosses val="autoZero"/>
        <c:auto val="1"/>
        <c:lblAlgn val="ctr"/>
        <c:lblOffset val="100"/>
        <c:noMultiLvlLbl val="0"/>
      </c:catAx>
      <c:valAx>
        <c:axId val="85120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705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ko-KR" sz="1800"/>
              <a:t>심야</a:t>
            </a:r>
            <a:r>
              <a:rPr lang="en-US" sz="1800"/>
              <a:t>(22~05) </a:t>
            </a:r>
            <a:r>
              <a:rPr lang="ko-KR" sz="1800"/>
              <a:t>귀가객이 많은 호선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'3'!$A$2:$A$5</c:f>
              <c:strCache>
                <c:ptCount val="4"/>
                <c:pt idx="0">
                  <c:v>line_2</c:v>
                </c:pt>
                <c:pt idx="1">
                  <c:v>line_4</c:v>
                </c:pt>
                <c:pt idx="2">
                  <c:v>line_3</c:v>
                </c:pt>
                <c:pt idx="3">
                  <c:v>line_1</c:v>
                </c:pt>
              </c:strCache>
            </c:strRef>
          </c:cat>
          <c:val>
            <c:numRef>
              <c:f>'3'!$B$2:$B$5</c:f>
              <c:numCache>
                <c:formatCode>General</c:formatCode>
                <c:ptCount val="4"/>
                <c:pt idx="0">
                  <c:v>47393885</c:v>
                </c:pt>
                <c:pt idx="1">
                  <c:v>19851059</c:v>
                </c:pt>
                <c:pt idx="2">
                  <c:v>16484269</c:v>
                </c:pt>
                <c:pt idx="3">
                  <c:v>9666934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'4'!$B$1</c:f>
              <c:strCache>
                <c:ptCount val="1"/>
                <c:pt idx="0">
                  <c:v>시간 당 승객 비율</c:v>
                </c:pt>
              </c:strCache>
            </c:strRef>
          </c:tx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'4'!$A$2:$A$21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'4'!$B$2:$B$21</c:f>
              <c:numCache>
                <c:formatCode>@</c:formatCode>
                <c:ptCount val="20"/>
                <c:pt idx="0">
                  <c:v>7.4729926047265098E-5</c:v>
                </c:pt>
                <c:pt idx="1">
                  <c:v>2.52968010424305E-5</c:v>
                </c:pt>
                <c:pt idx="2">
                  <c:v>9.8190255402673298E-6</c:v>
                </c:pt>
                <c:pt idx="3">
                  <c:v>5.5690422288777199E-6</c:v>
                </c:pt>
                <c:pt idx="4">
                  <c:v>8.3814990143357107E-6</c:v>
                </c:pt>
                <c:pt idx="5">
                  <c:v>1.1919570552176401E-5</c:v>
                </c:pt>
                <c:pt idx="6">
                  <c:v>1.2368672527273501E-5</c:v>
                </c:pt>
                <c:pt idx="7">
                  <c:v>1.1686824881343599E-5</c:v>
                </c:pt>
                <c:pt idx="8">
                  <c:v>1.05503494856018E-5</c:v>
                </c:pt>
                <c:pt idx="9">
                  <c:v>1.04347601059086E-5</c:v>
                </c:pt>
                <c:pt idx="10">
                  <c:v>1.0017903998025201E-5</c:v>
                </c:pt>
                <c:pt idx="11">
                  <c:v>9.3083106086443598E-6</c:v>
                </c:pt>
                <c:pt idx="12">
                  <c:v>8.0367646621528892E-6</c:v>
                </c:pt>
                <c:pt idx="13">
                  <c:v>6.0368621670270503E-6</c:v>
                </c:pt>
                <c:pt idx="14">
                  <c:v>7.1496247733926397E-6</c:v>
                </c:pt>
                <c:pt idx="15">
                  <c:v>1.0009429883893601E-5</c:v>
                </c:pt>
                <c:pt idx="16">
                  <c:v>1.082474371878E-5</c:v>
                </c:pt>
                <c:pt idx="17">
                  <c:v>1.13869783753309E-5</c:v>
                </c:pt>
                <c:pt idx="18">
                  <c:v>2.0012335603666101E-5</c:v>
                </c:pt>
                <c:pt idx="19">
                  <c:v>8.3023172597703702E-5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/>
        <c:marker val="1"/>
        <c:smooth val="0"/>
        <c:axId val="41734656"/>
        <c:axId val="94901312"/>
      </c:lineChart>
      <c:catAx>
        <c:axId val="41734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시간대별</a:t>
                </a:r>
                <a:endParaRPr lang="ko-KR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4901312"/>
        <c:crosses val="autoZero"/>
        <c:auto val="1"/>
        <c:lblAlgn val="ctr"/>
        <c:lblOffset val="100"/>
        <c:noMultiLvlLbl val="0"/>
      </c:catAx>
      <c:valAx>
        <c:axId val="949013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/>
                  <a:t>승객비율</a:t>
                </a:r>
                <a:endParaRPr lang="ko-KR"/>
              </a:p>
            </c:rich>
          </c:tx>
          <c:layout/>
          <c:overlay val="0"/>
        </c:title>
        <c:numFmt formatCode="@" sourceLinked="1"/>
        <c:majorTickMark val="out"/>
        <c:minorTickMark val="none"/>
        <c:tickLblPos val="nextTo"/>
        <c:crossAx val="4173465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53434364730392E-2"/>
          <c:y val="0.11499442639607907"/>
          <c:w val="0.7759150267418693"/>
          <c:h val="0.64481807576935901"/>
        </c:manualLayout>
      </c:layout>
      <c:lineChart>
        <c:grouping val="standard"/>
        <c:varyColors val="0"/>
        <c:ser>
          <c:idx val="0"/>
          <c:order val="0"/>
          <c:tx>
            <c:strRef>
              <c:f>'5'!$C$1</c:f>
              <c:strCache>
                <c:ptCount val="1"/>
                <c:pt idx="0">
                  <c:v>승객비율</c:v>
                </c:pt>
              </c:strCache>
            </c:strRef>
          </c:tx>
          <c:marker>
            <c:symbol val="none"/>
          </c:marker>
          <c:dLbls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'5'!$A$2:$B$81</c:f>
              <c:multiLvlStrCache>
                <c:ptCount val="80"/>
                <c:lvl>
                  <c:pt idx="0">
                    <c:v>line_1</c:v>
                  </c:pt>
                  <c:pt idx="20">
                    <c:v>line_2</c:v>
                  </c:pt>
                  <c:pt idx="40">
                    <c:v>line_3</c:v>
                  </c:pt>
                  <c:pt idx="60">
                    <c:v>line_4</c:v>
                  </c:pt>
                </c:lvl>
                <c:lvl>
                  <c:pt idx="0">
                    <c:v>506</c:v>
                  </c:pt>
                  <c:pt idx="1">
                    <c:v>607</c:v>
                  </c:pt>
                  <c:pt idx="2">
                    <c:v>708</c:v>
                  </c:pt>
                  <c:pt idx="3">
                    <c:v>809</c:v>
                  </c:pt>
                  <c:pt idx="4">
                    <c:v>910</c:v>
                  </c:pt>
                  <c:pt idx="5">
                    <c:v>1011</c:v>
                  </c:pt>
                  <c:pt idx="6">
                    <c:v>1112</c:v>
                  </c:pt>
                  <c:pt idx="7">
                    <c:v>1213</c:v>
                  </c:pt>
                  <c:pt idx="8">
                    <c:v>1314</c:v>
                  </c:pt>
                  <c:pt idx="9">
                    <c:v>1415</c:v>
                  </c:pt>
                  <c:pt idx="10">
                    <c:v>1516</c:v>
                  </c:pt>
                  <c:pt idx="11">
                    <c:v>1617</c:v>
                  </c:pt>
                  <c:pt idx="12">
                    <c:v>1718</c:v>
                  </c:pt>
                  <c:pt idx="13">
                    <c:v>1819</c:v>
                  </c:pt>
                  <c:pt idx="14">
                    <c:v>1920</c:v>
                  </c:pt>
                  <c:pt idx="15">
                    <c:v>2021</c:v>
                  </c:pt>
                  <c:pt idx="16">
                    <c:v>2122</c:v>
                  </c:pt>
                  <c:pt idx="17">
                    <c:v>2223</c:v>
                  </c:pt>
                  <c:pt idx="18">
                    <c:v>2324</c:v>
                  </c:pt>
                  <c:pt idx="19">
                    <c:v>2401</c:v>
                  </c:pt>
                  <c:pt idx="20">
                    <c:v>506</c:v>
                  </c:pt>
                  <c:pt idx="21">
                    <c:v>607</c:v>
                  </c:pt>
                  <c:pt idx="22">
                    <c:v>708</c:v>
                  </c:pt>
                  <c:pt idx="23">
                    <c:v>809</c:v>
                  </c:pt>
                  <c:pt idx="24">
                    <c:v>910</c:v>
                  </c:pt>
                  <c:pt idx="25">
                    <c:v>1011</c:v>
                  </c:pt>
                  <c:pt idx="26">
                    <c:v>1112</c:v>
                  </c:pt>
                  <c:pt idx="27">
                    <c:v>1213</c:v>
                  </c:pt>
                  <c:pt idx="28">
                    <c:v>1314</c:v>
                  </c:pt>
                  <c:pt idx="29">
                    <c:v>1415</c:v>
                  </c:pt>
                  <c:pt idx="30">
                    <c:v>1516</c:v>
                  </c:pt>
                  <c:pt idx="31">
                    <c:v>1617</c:v>
                  </c:pt>
                  <c:pt idx="32">
                    <c:v>1718</c:v>
                  </c:pt>
                  <c:pt idx="33">
                    <c:v>1819</c:v>
                  </c:pt>
                  <c:pt idx="34">
                    <c:v>1920</c:v>
                  </c:pt>
                  <c:pt idx="35">
                    <c:v>2021</c:v>
                  </c:pt>
                  <c:pt idx="36">
                    <c:v>2122</c:v>
                  </c:pt>
                  <c:pt idx="37">
                    <c:v>2223</c:v>
                  </c:pt>
                  <c:pt idx="38">
                    <c:v>2324</c:v>
                  </c:pt>
                  <c:pt idx="39">
                    <c:v>2401</c:v>
                  </c:pt>
                  <c:pt idx="40">
                    <c:v>506</c:v>
                  </c:pt>
                  <c:pt idx="41">
                    <c:v>607</c:v>
                  </c:pt>
                  <c:pt idx="42">
                    <c:v>708</c:v>
                  </c:pt>
                  <c:pt idx="43">
                    <c:v>809</c:v>
                  </c:pt>
                  <c:pt idx="44">
                    <c:v>910</c:v>
                  </c:pt>
                  <c:pt idx="45">
                    <c:v>1011</c:v>
                  </c:pt>
                  <c:pt idx="46">
                    <c:v>1112</c:v>
                  </c:pt>
                  <c:pt idx="47">
                    <c:v>1213</c:v>
                  </c:pt>
                  <c:pt idx="48">
                    <c:v>1314</c:v>
                  </c:pt>
                  <c:pt idx="49">
                    <c:v>1415</c:v>
                  </c:pt>
                  <c:pt idx="50">
                    <c:v>1516</c:v>
                  </c:pt>
                  <c:pt idx="51">
                    <c:v>1617</c:v>
                  </c:pt>
                  <c:pt idx="52">
                    <c:v>1718</c:v>
                  </c:pt>
                  <c:pt idx="53">
                    <c:v>1819</c:v>
                  </c:pt>
                  <c:pt idx="54">
                    <c:v>1920</c:v>
                  </c:pt>
                  <c:pt idx="55">
                    <c:v>2021</c:v>
                  </c:pt>
                  <c:pt idx="56">
                    <c:v>2122</c:v>
                  </c:pt>
                  <c:pt idx="57">
                    <c:v>2223</c:v>
                  </c:pt>
                  <c:pt idx="58">
                    <c:v>2324</c:v>
                  </c:pt>
                  <c:pt idx="59">
                    <c:v>2401</c:v>
                  </c:pt>
                  <c:pt idx="60">
                    <c:v>506</c:v>
                  </c:pt>
                  <c:pt idx="61">
                    <c:v>607</c:v>
                  </c:pt>
                  <c:pt idx="62">
                    <c:v>708</c:v>
                  </c:pt>
                  <c:pt idx="63">
                    <c:v>809</c:v>
                  </c:pt>
                  <c:pt idx="64">
                    <c:v>910</c:v>
                  </c:pt>
                  <c:pt idx="65">
                    <c:v>1011</c:v>
                  </c:pt>
                  <c:pt idx="66">
                    <c:v>1112</c:v>
                  </c:pt>
                  <c:pt idx="67">
                    <c:v>1213</c:v>
                  </c:pt>
                  <c:pt idx="68">
                    <c:v>1314</c:v>
                  </c:pt>
                  <c:pt idx="69">
                    <c:v>1415</c:v>
                  </c:pt>
                  <c:pt idx="70">
                    <c:v>1516</c:v>
                  </c:pt>
                  <c:pt idx="71">
                    <c:v>1617</c:v>
                  </c:pt>
                  <c:pt idx="72">
                    <c:v>1718</c:v>
                  </c:pt>
                  <c:pt idx="73">
                    <c:v>1819</c:v>
                  </c:pt>
                  <c:pt idx="74">
                    <c:v>1920</c:v>
                  </c:pt>
                  <c:pt idx="75">
                    <c:v>2021</c:v>
                  </c:pt>
                  <c:pt idx="76">
                    <c:v>2122</c:v>
                  </c:pt>
                  <c:pt idx="77">
                    <c:v>2223</c:v>
                  </c:pt>
                  <c:pt idx="78">
                    <c:v>2324</c:v>
                  </c:pt>
                  <c:pt idx="79">
                    <c:v>2401</c:v>
                  </c:pt>
                </c:lvl>
              </c:multiLvlStrCache>
            </c:multiLvlStrRef>
          </c:cat>
          <c:val>
            <c:numRef>
              <c:f>'5'!$C$2:$C$81</c:f>
              <c:numCache>
                <c:formatCode>0.00E+00</c:formatCode>
                <c:ptCount val="80"/>
                <c:pt idx="0">
                  <c:v>8.0951995466688198E-4</c:v>
                </c:pt>
                <c:pt idx="1">
                  <c:v>3.2293900328106E-4</c:v>
                </c:pt>
                <c:pt idx="2">
                  <c:v>1.3469029313995399E-4</c:v>
                </c:pt>
                <c:pt idx="3">
                  <c:v>6.4491372666621496E-5</c:v>
                </c:pt>
                <c:pt idx="4">
                  <c:v>9.0293372195600699E-5</c:v>
                </c:pt>
                <c:pt idx="5">
                  <c:v>1.0790617773658099E-4</c:v>
                </c:pt>
                <c:pt idx="6">
                  <c:v>1.01787179294044E-4</c:v>
                </c:pt>
                <c:pt idx="7">
                  <c:v>9.5323795869810493E-5</c:v>
                </c:pt>
                <c:pt idx="8">
                  <c:v>8.4500639247335899E-5</c:v>
                </c:pt>
                <c:pt idx="9">
                  <c:v>8.3100029999110794E-5</c:v>
                </c:pt>
                <c:pt idx="10">
                  <c:v>8.2572223859904594E-5</c:v>
                </c:pt>
                <c:pt idx="11">
                  <c:v>7.9606108972802498E-5</c:v>
                </c:pt>
                <c:pt idx="12">
                  <c:v>7.5202275320041995E-5</c:v>
                </c:pt>
                <c:pt idx="13">
                  <c:v>6.0271353688576703E-5</c:v>
                </c:pt>
                <c:pt idx="14">
                  <c:v>7.4213871017776394E-5</c:v>
                </c:pt>
                <c:pt idx="15">
                  <c:v>1.06302573266391E-4</c:v>
                </c:pt>
                <c:pt idx="16">
                  <c:v>1.1065778305984201E-4</c:v>
                </c:pt>
                <c:pt idx="17">
                  <c:v>1.25643609389095E-4</c:v>
                </c:pt>
                <c:pt idx="18">
                  <c:v>2.4715707573634202E-4</c:v>
                </c:pt>
                <c:pt idx="19" formatCode="General">
                  <c:v>1.41805754477516E-3</c:v>
                </c:pt>
                <c:pt idx="20">
                  <c:v>1.33526679965924E-4</c:v>
                </c:pt>
                <c:pt idx="21">
                  <c:v>4.93333583289015E-5</c:v>
                </c:pt>
                <c:pt idx="22">
                  <c:v>1.8923395069017399E-5</c:v>
                </c:pt>
                <c:pt idx="23">
                  <c:v>1.04179602300618E-5</c:v>
                </c:pt>
                <c:pt idx="24">
                  <c:v>1.6390543377654999E-5</c:v>
                </c:pt>
                <c:pt idx="25">
                  <c:v>2.4764336383886798E-5</c:v>
                </c:pt>
                <c:pt idx="26">
                  <c:v>2.6280746173457599E-5</c:v>
                </c:pt>
                <c:pt idx="27">
                  <c:v>2.4755024279727801E-5</c:v>
                </c:pt>
                <c:pt idx="28">
                  <c:v>2.2151539122165502E-5</c:v>
                </c:pt>
                <c:pt idx="29">
                  <c:v>2.20244815326924E-5</c:v>
                </c:pt>
                <c:pt idx="30">
                  <c:v>2.0982298912991002E-5</c:v>
                </c:pt>
                <c:pt idx="31">
                  <c:v>1.92172358619756E-5</c:v>
                </c:pt>
                <c:pt idx="32">
                  <c:v>1.60962944720495E-5</c:v>
                </c:pt>
                <c:pt idx="33">
                  <c:v>1.14525825860046E-5</c:v>
                </c:pt>
                <c:pt idx="34">
                  <c:v>1.35862864372314E-5</c:v>
                </c:pt>
                <c:pt idx="35">
                  <c:v>1.9170437651506301E-5</c:v>
                </c:pt>
                <c:pt idx="36">
                  <c:v>2.0396050508779399E-5</c:v>
                </c:pt>
                <c:pt idx="37">
                  <c:v>2.07444907300131E-5</c:v>
                </c:pt>
                <c:pt idx="38">
                  <c:v>3.6126149624396402E-5</c:v>
                </c:pt>
                <c:pt idx="39">
                  <c:v>1.4343991875563001E-4</c:v>
                </c:pt>
                <c:pt idx="40">
                  <c:v>5.4851626350721299E-4</c:v>
                </c:pt>
                <c:pt idx="41">
                  <c:v>1.4046995628574899E-4</c:v>
                </c:pt>
                <c:pt idx="42">
                  <c:v>5.3520240284470702E-5</c:v>
                </c:pt>
                <c:pt idx="43">
                  <c:v>3.0614022385585399E-5</c:v>
                </c:pt>
                <c:pt idx="44">
                  <c:v>4.4611748414721503E-5</c:v>
                </c:pt>
                <c:pt idx="45">
                  <c:v>6.3194467703519297E-5</c:v>
                </c:pt>
                <c:pt idx="46">
                  <c:v>6.6153667030070801E-5</c:v>
                </c:pt>
                <c:pt idx="47">
                  <c:v>6.3446019809116304E-5</c:v>
                </c:pt>
                <c:pt idx="48">
                  <c:v>5.7955996330226299E-5</c:v>
                </c:pt>
                <c:pt idx="49">
                  <c:v>5.7493171248584899E-5</c:v>
                </c:pt>
                <c:pt idx="50">
                  <c:v>5.4850753841335402E-5</c:v>
                </c:pt>
                <c:pt idx="51">
                  <c:v>5.1002583280843103E-5</c:v>
                </c:pt>
                <c:pt idx="52">
                  <c:v>4.4995043795925801E-5</c:v>
                </c:pt>
                <c:pt idx="53">
                  <c:v>3.4747003592145202E-5</c:v>
                </c:pt>
                <c:pt idx="54">
                  <c:v>4.2006252210578998E-5</c:v>
                </c:pt>
                <c:pt idx="55">
                  <c:v>5.9649179316766301E-5</c:v>
                </c:pt>
                <c:pt idx="56">
                  <c:v>6.7335532960743306E-5</c:v>
                </c:pt>
                <c:pt idx="57">
                  <c:v>7.5109979787904403E-5</c:v>
                </c:pt>
                <c:pt idx="58">
                  <c:v>1.4104034176895601E-4</c:v>
                </c:pt>
                <c:pt idx="59">
                  <c:v>5.98297246037776E-4</c:v>
                </c:pt>
                <c:pt idx="60">
                  <c:v>3.5286064121835698E-4</c:v>
                </c:pt>
                <c:pt idx="61">
                  <c:v>1.1055941960727E-4</c:v>
                </c:pt>
                <c:pt idx="62">
                  <c:v>4.3688153957054502E-5</c:v>
                </c:pt>
                <c:pt idx="63">
                  <c:v>2.82443668728599E-5</c:v>
                </c:pt>
                <c:pt idx="64">
                  <c:v>4.0307985253726598E-5</c:v>
                </c:pt>
                <c:pt idx="65">
                  <c:v>5.4278473537344398E-5</c:v>
                </c:pt>
                <c:pt idx="66">
                  <c:v>5.5997280772045702E-5</c:v>
                </c:pt>
                <c:pt idx="67">
                  <c:v>5.2858005952868597E-5</c:v>
                </c:pt>
                <c:pt idx="68">
                  <c:v>4.8658722319269299E-5</c:v>
                </c:pt>
                <c:pt idx="69">
                  <c:v>4.7613470041128503E-5</c:v>
                </c:pt>
                <c:pt idx="70">
                  <c:v>4.5829178154513898E-5</c:v>
                </c:pt>
                <c:pt idx="71">
                  <c:v>4.3056012427687401E-5</c:v>
                </c:pt>
                <c:pt idx="72">
                  <c:v>3.7341383139768E-5</c:v>
                </c:pt>
                <c:pt idx="73">
                  <c:v>3.03385816045651E-5</c:v>
                </c:pt>
                <c:pt idx="74">
                  <c:v>3.4502627375074603E-5</c:v>
                </c:pt>
                <c:pt idx="75">
                  <c:v>4.6359955383178901E-5</c:v>
                </c:pt>
                <c:pt idx="76">
                  <c:v>5.1376980133035501E-5</c:v>
                </c:pt>
                <c:pt idx="77">
                  <c:v>5.4522029898790702E-5</c:v>
                </c:pt>
                <c:pt idx="78">
                  <c:v>8.9668245425574404E-5</c:v>
                </c:pt>
                <c:pt idx="79">
                  <c:v>3.7082772456399897E-4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16448"/>
        <c:axId val="38161792"/>
      </c:lineChart>
      <c:catAx>
        <c:axId val="91816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1500000" vert="horz" anchor="ctr" anchorCtr="1"/>
          <a:lstStyle/>
          <a:p>
            <a:pPr>
              <a:defRPr/>
            </a:pPr>
            <a:endParaRPr lang="ko-KR"/>
          </a:p>
        </c:txPr>
        <c:crossAx val="38161792"/>
        <c:crosses val="autoZero"/>
        <c:auto val="1"/>
        <c:lblAlgn val="ctr"/>
        <c:lblOffset val="100"/>
        <c:tickMarkSkip val="2"/>
        <c:noMultiLvlLbl val="0"/>
      </c:catAx>
      <c:valAx>
        <c:axId val="38161792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91816448"/>
        <c:crossesAt val="1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648072"/>
          </a:xfrm>
        </p:spPr>
        <p:txBody>
          <a:bodyPr/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최준혁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568952" cy="1793167"/>
          </a:xfrm>
        </p:spPr>
        <p:txBody>
          <a:bodyPr/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지하철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데이터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분석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76872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68344" y="116632"/>
            <a:ext cx="1368152" cy="987499"/>
          </a:xfr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958566"/>
              </p:ext>
            </p:extLst>
          </p:nvPr>
        </p:nvGraphicFramePr>
        <p:xfrm>
          <a:off x="143508" y="303468"/>
          <a:ext cx="7632848" cy="370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332" y="62373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오전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출근시간대와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퇴근시간대가 역시나 높다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5486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SELECT Hour, sum(</a:t>
            </a:r>
            <a:r>
              <a:rPr lang="en-US" altLang="ko-KR" dirty="0" err="1"/>
              <a:t>in_pass</a:t>
            </a:r>
            <a:r>
              <a:rPr lang="en-US" altLang="ko-KR" dirty="0"/>
              <a:t>), sum(</a:t>
            </a:r>
            <a:r>
              <a:rPr lang="en-US" altLang="ko-KR" dirty="0" err="1"/>
              <a:t>Out_pass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sub_pass</a:t>
            </a:r>
            <a:endParaRPr lang="en-US" altLang="ko-KR" dirty="0"/>
          </a:p>
          <a:p>
            <a:r>
              <a:rPr lang="en-US" altLang="ko-KR" dirty="0"/>
              <a:t>GROUP BY hour</a:t>
            </a:r>
          </a:p>
          <a:p>
            <a:r>
              <a:rPr lang="en-US" altLang="ko-KR" dirty="0"/>
              <a:t>ORDER BY hour;</a:t>
            </a:r>
            <a:endParaRPr lang="ko-KR" altLang="en-US" dirty="0"/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82828"/>
              </p:ext>
            </p:extLst>
          </p:nvPr>
        </p:nvGraphicFramePr>
        <p:xfrm>
          <a:off x="255332" y="1988840"/>
          <a:ext cx="7941419" cy="4018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81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65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450" y="6237312"/>
            <a:ext cx="57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호선이 가장 많은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환승자를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404664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sum(</a:t>
            </a:r>
            <a:r>
              <a:rPr lang="en-US" altLang="ko-KR" dirty="0" err="1"/>
              <a:t>out_pass-In_pass</a:t>
            </a:r>
            <a:r>
              <a:rPr lang="en-US" altLang="ko-KR" dirty="0"/>
              <a:t>) </a:t>
            </a:r>
            <a:r>
              <a:rPr lang="en-US" altLang="ko-KR" dirty="0" err="1"/>
              <a:t>s_oi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sub_pass</a:t>
            </a:r>
            <a:endParaRPr lang="en-US" altLang="ko-KR" dirty="0"/>
          </a:p>
          <a:p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endParaRPr lang="en-US" altLang="ko-KR" dirty="0"/>
          </a:p>
          <a:p>
            <a:r>
              <a:rPr lang="en-US" altLang="ko-KR" dirty="0"/>
              <a:t>ORDER BY </a:t>
            </a:r>
            <a:r>
              <a:rPr lang="en-US" altLang="ko-KR" dirty="0" err="1"/>
              <a:t>s_oi</a:t>
            </a:r>
            <a:r>
              <a:rPr lang="en-US" altLang="ko-KR" dirty="0"/>
              <a:t> DESC;</a:t>
            </a:r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198841"/>
              </p:ext>
            </p:extLst>
          </p:nvPr>
        </p:nvGraphicFramePr>
        <p:xfrm>
          <a:off x="423220" y="1916832"/>
          <a:ext cx="6824663" cy="408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76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949" y="6021288"/>
            <a:ext cx="57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호선이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심야객들이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제일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많이 이용한다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8473" y="2606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sum(</a:t>
            </a:r>
            <a:r>
              <a:rPr lang="en-US" altLang="ko-KR" dirty="0" err="1"/>
              <a:t>in_pass</a:t>
            </a:r>
            <a:r>
              <a:rPr lang="en-US" altLang="ko-KR" dirty="0"/>
              <a:t>) </a:t>
            </a:r>
            <a:r>
              <a:rPr lang="en-US" altLang="ko-KR" dirty="0" err="1"/>
              <a:t>s_i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sub_pass</a:t>
            </a:r>
            <a:endParaRPr lang="en-US" altLang="ko-KR" dirty="0"/>
          </a:p>
          <a:p>
            <a:r>
              <a:rPr lang="en-US" altLang="ko-KR" dirty="0"/>
              <a:t>WHERE hour&gt;=22 OR hour &lt;=5</a:t>
            </a:r>
          </a:p>
          <a:p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endParaRPr lang="en-US" altLang="ko-KR" dirty="0"/>
          </a:p>
          <a:p>
            <a:r>
              <a:rPr lang="en-US" altLang="ko-KR" dirty="0"/>
              <a:t>ORDER BY </a:t>
            </a:r>
            <a:r>
              <a:rPr lang="en-US" altLang="ko-KR" dirty="0" err="1"/>
              <a:t>S_i</a:t>
            </a:r>
            <a:r>
              <a:rPr lang="en-US" altLang="ko-KR" dirty="0"/>
              <a:t> DESC;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243113"/>
              </p:ext>
            </p:extLst>
          </p:nvPr>
        </p:nvGraphicFramePr>
        <p:xfrm>
          <a:off x="448473" y="1835007"/>
          <a:ext cx="6881813" cy="397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522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6123" y="6093296"/>
            <a:ext cx="573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년에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가장많은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취소건수를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기록하고있다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911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테러의 영향일수도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.)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88640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hour, (100/sum(</a:t>
            </a:r>
            <a:r>
              <a:rPr lang="en-US" altLang="ko-KR" dirty="0" err="1"/>
              <a:t>out_pass+In_pass</a:t>
            </a:r>
            <a:r>
              <a:rPr lang="en-US" altLang="ko-KR" dirty="0"/>
              <a:t>)) </a:t>
            </a:r>
            <a:r>
              <a:rPr lang="en-US" altLang="ko-KR" dirty="0" err="1"/>
              <a:t>s_oi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sub_pass</a:t>
            </a:r>
            <a:endParaRPr lang="en-US" altLang="ko-KR" dirty="0"/>
          </a:p>
          <a:p>
            <a:r>
              <a:rPr lang="en-US" altLang="ko-KR" dirty="0"/>
              <a:t>GROUP BY hour</a:t>
            </a:r>
          </a:p>
          <a:p>
            <a:r>
              <a:rPr lang="en-US" altLang="ko-KR" dirty="0"/>
              <a:t>ORDER BY hour;</a:t>
            </a:r>
            <a:endParaRPr lang="ko-KR" altLang="en-US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883948"/>
              </p:ext>
            </p:extLst>
          </p:nvPr>
        </p:nvGraphicFramePr>
        <p:xfrm>
          <a:off x="314902" y="1581528"/>
          <a:ext cx="7742733" cy="451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64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205" y="558924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이른아침과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막차시간대에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높은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이용율을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보인다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16632"/>
            <a:ext cx="6821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line_no</a:t>
            </a:r>
            <a:r>
              <a:rPr lang="en-US" altLang="ko-KR" dirty="0"/>
              <a:t>, hour, (100/sum(</a:t>
            </a:r>
            <a:r>
              <a:rPr lang="en-US" altLang="ko-KR" dirty="0" err="1"/>
              <a:t>out_pass+In_pass</a:t>
            </a:r>
            <a:r>
              <a:rPr lang="en-US" altLang="ko-KR" dirty="0"/>
              <a:t>)) </a:t>
            </a:r>
            <a:r>
              <a:rPr lang="en-US" altLang="ko-KR" dirty="0" err="1"/>
              <a:t>s_oi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sub_pass</a:t>
            </a:r>
            <a:endParaRPr lang="en-US" altLang="ko-KR" dirty="0"/>
          </a:p>
          <a:p>
            <a:r>
              <a:rPr lang="en-US" altLang="ko-KR" dirty="0"/>
              <a:t>GROUP BY </a:t>
            </a:r>
            <a:r>
              <a:rPr lang="en-US" altLang="ko-KR" dirty="0" err="1"/>
              <a:t>line_no</a:t>
            </a:r>
            <a:r>
              <a:rPr lang="en-US" altLang="ko-KR" dirty="0"/>
              <a:t>, hour</a:t>
            </a:r>
          </a:p>
          <a:p>
            <a:r>
              <a:rPr lang="en-US" altLang="ko-KR" dirty="0"/>
              <a:t>ORDER BY </a:t>
            </a:r>
            <a:r>
              <a:rPr lang="en-US" altLang="ko-KR" dirty="0" err="1"/>
              <a:t>line_no</a:t>
            </a:r>
            <a:r>
              <a:rPr lang="en-US" altLang="ko-KR" dirty="0"/>
              <a:t>, hour;</a:t>
            </a: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26633"/>
              </p:ext>
            </p:extLst>
          </p:nvPr>
        </p:nvGraphicFramePr>
        <p:xfrm>
          <a:off x="323528" y="1556792"/>
          <a:ext cx="741682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546775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565</TotalTime>
  <Words>168</Words>
  <Application>Microsoft Office PowerPoint</Application>
  <PresentationFormat>화면 슬라이드 쇼(4:3)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기류</vt:lpstr>
      <vt:lpstr>지하철 데이터 분석</vt:lpstr>
      <vt:lpstr>1</vt:lpstr>
      <vt:lpstr>2</vt:lpstr>
      <vt:lpstr>3</vt:lpstr>
      <vt:lpstr>4</vt:lpstr>
      <vt:lpstr>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18</cp:revision>
  <dcterms:created xsi:type="dcterms:W3CDTF">2019-09-20T02:56:03Z</dcterms:created>
  <dcterms:modified xsi:type="dcterms:W3CDTF">2019-09-23T09:28:15Z</dcterms:modified>
</cp:coreProperties>
</file>