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532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0&#44284;&#51228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3&#44284;&#51228;(13~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3&#44284;&#51228;(13~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CS_ML\HADOOP_HIVE\0923&#44284;&#51228;(13~)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NCS_ML\HADOOP_HIVE\0923&#44284;&#51228;(13~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 sz="2000">
                <a:latin typeface="나눔스퀘어 Bold" pitchFamily="50" charset="-127"/>
                <a:ea typeface="나눔스퀘어 Bold" pitchFamily="50" charset="-127"/>
              </a:defRPr>
            </a:pPr>
            <a:r>
              <a:rPr lang="en-US" sz="2000">
                <a:latin typeface="나눔스퀘어 Bold" pitchFamily="50" charset="-127"/>
                <a:ea typeface="나눔스퀘어 Bold" pitchFamily="50" charset="-127"/>
              </a:rPr>
              <a:t>Top10 </a:t>
            </a:r>
            <a:r>
              <a:rPr lang="ko-KR" sz="2000">
                <a:latin typeface="나눔스퀘어 Bold" pitchFamily="50" charset="-127"/>
                <a:ea typeface="나눔스퀘어 Bold" pitchFamily="50" charset="-127"/>
              </a:rPr>
              <a:t>최대 지연 건수를 가진 비행기</a:t>
            </a:r>
            <a:endParaRPr lang="en-US" sz="2000">
              <a:latin typeface="나눔스퀘어 Bold" pitchFamily="50" charset="-127"/>
              <a:ea typeface="나눔스퀘어 Bold" pitchFamily="50" charset="-127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979840"/>
        <c:axId val="85204992"/>
        <c:axId val="0"/>
      </c:bar3DChart>
      <c:catAx>
        <c:axId val="9897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204992"/>
        <c:crosses val="autoZero"/>
        <c:auto val="1"/>
        <c:lblAlgn val="ctr"/>
        <c:lblOffset val="100"/>
        <c:noMultiLvlLbl val="0"/>
      </c:catAx>
      <c:valAx>
        <c:axId val="85204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9798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153835252234938"/>
          <c:y val="0.11946073992212962"/>
          <c:w val="0.82157548341014608"/>
          <c:h val="0.73270264574592414"/>
        </c:manualLayout>
      </c:layout>
      <c:lineChart>
        <c:grouping val="stacked"/>
        <c:varyColors val="0"/>
        <c:ser>
          <c:idx val="0"/>
          <c:order val="0"/>
          <c:tx>
            <c:strRef>
              <c:f>'13'!$B$1</c:f>
              <c:strCache>
                <c:ptCount val="1"/>
                <c:pt idx="0">
                  <c:v>5년간의 매월 비행시간</c:v>
                </c:pt>
              </c:strCache>
            </c:strRef>
          </c:tx>
          <c:marker>
            <c:symbol val="none"/>
          </c:marker>
          <c:cat>
            <c:numRef>
              <c:f>'13'!$A$2:$A$13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'13'!$B$2:$B$13</c:f>
              <c:numCache>
                <c:formatCode>General</c:formatCode>
                <c:ptCount val="12"/>
                <c:pt idx="0">
                  <c:v>246035754</c:v>
                </c:pt>
                <c:pt idx="1">
                  <c:v>227056903</c:v>
                </c:pt>
                <c:pt idx="2">
                  <c:v>255515059</c:v>
                </c:pt>
                <c:pt idx="3">
                  <c:v>245513091</c:v>
                </c:pt>
                <c:pt idx="4">
                  <c:v>250684703</c:v>
                </c:pt>
                <c:pt idx="5">
                  <c:v>248433318</c:v>
                </c:pt>
                <c:pt idx="6">
                  <c:v>257452944</c:v>
                </c:pt>
                <c:pt idx="7">
                  <c:v>259971278</c:v>
                </c:pt>
                <c:pt idx="8">
                  <c:v>231977032</c:v>
                </c:pt>
                <c:pt idx="9">
                  <c:v>247034886</c:v>
                </c:pt>
                <c:pt idx="10">
                  <c:v>236644331</c:v>
                </c:pt>
                <c:pt idx="11">
                  <c:v>244774145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29216"/>
        <c:axId val="100508800"/>
      </c:lineChart>
      <c:catAx>
        <c:axId val="3392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508800"/>
        <c:crosses val="autoZero"/>
        <c:auto val="1"/>
        <c:lblAlgn val="ctr"/>
        <c:lblOffset val="100"/>
        <c:noMultiLvlLbl val="0"/>
      </c:catAx>
      <c:valAx>
        <c:axId val="10050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929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64938804895608"/>
          <c:y val="3.2626974259796507E-2"/>
          <c:w val="0.31230609277400945"/>
          <c:h val="4.9886966683909038E-2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200">
          <a:latin typeface="나눔스퀘어라운드 Regular" pitchFamily="50" charset="-127"/>
          <a:ea typeface="나눔스퀘어라운드 Regular" pitchFamily="50" charset="-127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'14'!$B$1</c:f>
              <c:strCache>
                <c:ptCount val="1"/>
                <c:pt idx="0">
                  <c:v>total_delay(mins)</c:v>
                </c:pt>
              </c:strCache>
            </c:strRef>
          </c:tx>
          <c:cat>
            <c:numRef>
              <c:f>'14'!$A$2:$A$6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'14'!$B$2:$B$6</c:f>
              <c:numCache>
                <c:formatCode>General</c:formatCode>
                <c:ptCount val="5"/>
                <c:pt idx="0">
                  <c:v>44201930</c:v>
                </c:pt>
                <c:pt idx="1">
                  <c:v>57405062</c:v>
                </c:pt>
                <c:pt idx="2">
                  <c:v>31641888</c:v>
                </c:pt>
                <c:pt idx="3">
                  <c:v>16587637</c:v>
                </c:pt>
                <c:pt idx="4">
                  <c:v>22931403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415936"/>
        <c:axId val="98894400"/>
      </c:lineChart>
      <c:catAx>
        <c:axId val="7741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894400"/>
        <c:crosses val="autoZero"/>
        <c:auto val="1"/>
        <c:lblAlgn val="ctr"/>
        <c:lblOffset val="100"/>
        <c:noMultiLvlLbl val="0"/>
      </c:catAx>
      <c:valAx>
        <c:axId val="98894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415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나눔스퀘어라운드 Regular" pitchFamily="50" charset="-127"/>
          <a:ea typeface="나눔스퀘어라운드 Regular" pitchFamily="50" charset="-127"/>
        </a:defRPr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5</a:t>
            </a:r>
            <a:r>
              <a:rPr lang="ko-KR"/>
              <a:t>년간 비행기 취소건수 </a:t>
            </a:r>
            <a:endParaRPr lang="en-US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'15'!$B$1</c:f>
              <c:strCache>
                <c:ptCount val="1"/>
                <c:pt idx="0">
                  <c:v>sum_cancelled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1.4591076465282937E-2"/>
                  <c:y val="1.0798119936787068E-2"/>
                </c:manualLayout>
              </c:layout>
              <c:spPr/>
              <c:txPr>
                <a:bodyPr/>
                <a:lstStyle/>
                <a:p>
                  <a:pPr>
                    <a:defRPr b="1">
                      <a:solidFill>
                        <a:srgbClr val="FF0000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'15'!$A$2:$A$6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'15'!$B$2:$B$6</c:f>
              <c:numCache>
                <c:formatCode>General</c:formatCode>
                <c:ptCount val="5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  <c:pt idx="4">
                  <c:v>101469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"/>
        <c:axId val="97152512"/>
        <c:axId val="98897280"/>
        <c:axId val="0"/>
      </c:bar3DChart>
      <c:catAx>
        <c:axId val="97152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897280"/>
        <c:crosses val="autoZero"/>
        <c:auto val="1"/>
        <c:lblAlgn val="ctr"/>
        <c:lblOffset val="100"/>
        <c:noMultiLvlLbl val="0"/>
      </c:catAx>
      <c:valAx>
        <c:axId val="98897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152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나눔스퀘어라운드 Regular" pitchFamily="50" charset="-127"/>
          <a:ea typeface="나눔스퀘어라운드 Regular" pitchFamily="50" charset="-127"/>
        </a:defRPr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440" b="1" i="0" u="none" strike="noStrike" baseline="0" dirty="0">
                <a:effectLst/>
              </a:rPr>
              <a:t>어느 일정이 가장 높은 </a:t>
            </a:r>
            <a:r>
              <a:rPr lang="ko-KR" altLang="ko-KR" sz="1440" b="1" i="0" u="none" strike="noStrike" baseline="0" dirty="0">
                <a:effectLst/>
              </a:rPr>
              <a:t>평균적인 비행시간</a:t>
            </a:r>
            <a:r>
              <a:rPr lang="ko-KR" altLang="en-US" sz="1440" b="1" i="0" u="none" strike="noStrike" baseline="0" dirty="0">
                <a:effectLst/>
              </a:rPr>
              <a:t>을 가질까</a:t>
            </a:r>
            <a:r>
              <a:rPr lang="en-US" altLang="ko-KR" sz="1440" b="1" i="0" u="none" strike="noStrike" baseline="0" dirty="0" smtClean="0">
                <a:effectLst/>
              </a:rPr>
              <a:t>? Top10 </a:t>
            </a:r>
            <a:endParaRPr lang="ko-KR" alt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8625919871337033E-2"/>
          <c:y val="0.11875803107830787"/>
          <c:w val="0.78104879881071421"/>
          <c:h val="0.7035531167396494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'16'!$C$1</c:f>
              <c:strCache>
                <c:ptCount val="1"/>
                <c:pt idx="0">
                  <c:v>비행시간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'16'!$A$2:$B$11</c:f>
              <c:multiLvlStrCache>
                <c:ptCount val="10"/>
                <c:lvl>
                  <c:pt idx="0">
                    <c:v>EWR</c:v>
                  </c:pt>
                  <c:pt idx="1">
                    <c:v>ANC</c:v>
                  </c:pt>
                  <c:pt idx="2">
                    <c:v>SJU</c:v>
                  </c:pt>
                  <c:pt idx="3">
                    <c:v>ANC</c:v>
                  </c:pt>
                  <c:pt idx="4">
                    <c:v>IAH</c:v>
                  </c:pt>
                  <c:pt idx="5">
                    <c:v>MLI</c:v>
                  </c:pt>
                  <c:pt idx="6">
                    <c:v>ANC</c:v>
                  </c:pt>
                  <c:pt idx="7">
                    <c:v>DEN</c:v>
                  </c:pt>
                  <c:pt idx="8">
                    <c:v>HNL</c:v>
                  </c:pt>
                  <c:pt idx="9">
                    <c:v>ANC</c:v>
                  </c:pt>
                </c:lvl>
                <c:lvl>
                  <c:pt idx="0">
                    <c:v>ANC</c:v>
                  </c:pt>
                  <c:pt idx="1">
                    <c:v>DTW</c:v>
                  </c:pt>
                  <c:pt idx="2">
                    <c:v>LAX</c:v>
                  </c:pt>
                  <c:pt idx="3">
                    <c:v>DFW</c:v>
                  </c:pt>
                  <c:pt idx="4">
                    <c:v>ANC</c:v>
                  </c:pt>
                  <c:pt idx="5">
                    <c:v>PIA</c:v>
                  </c:pt>
                  <c:pt idx="6">
                    <c:v>STL</c:v>
                  </c:pt>
                  <c:pt idx="7">
                    <c:v>KOA</c:v>
                  </c:pt>
                  <c:pt idx="8">
                    <c:v>SLC</c:v>
                  </c:pt>
                  <c:pt idx="9">
                    <c:v>ORD</c:v>
                  </c:pt>
                </c:lvl>
              </c:multiLvlStrCache>
            </c:multiLvlStrRef>
          </c:cat>
          <c:val>
            <c:numRef>
              <c:f>'16'!$C$2:$C$11</c:f>
              <c:numCache>
                <c:formatCode>0.0</c:formatCode>
                <c:ptCount val="10"/>
                <c:pt idx="0">
                  <c:v>379.27490039840598</c:v>
                </c:pt>
                <c:pt idx="1">
                  <c:v>378.74058577405799</c:v>
                </c:pt>
                <c:pt idx="2">
                  <c:v>378.26296958854999</c:v>
                </c:pt>
                <c:pt idx="3">
                  <c:v>377.77777777777698</c:v>
                </c:pt>
                <c:pt idx="4">
                  <c:v>371.28832951944997</c:v>
                </c:pt>
                <c:pt idx="5">
                  <c:v>371.20370370370301</c:v>
                </c:pt>
                <c:pt idx="6">
                  <c:v>367.79029462738299</c:v>
                </c:pt>
                <c:pt idx="7">
                  <c:v>365.75</c:v>
                </c:pt>
                <c:pt idx="8">
                  <c:v>365.46208530805598</c:v>
                </c:pt>
                <c:pt idx="9">
                  <c:v>364.68555116381202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9745152"/>
        <c:axId val="54916160"/>
        <c:axId val="0"/>
      </c:bar3DChart>
      <c:catAx>
        <c:axId val="109745152"/>
        <c:scaling>
          <c:orientation val="minMax"/>
        </c:scaling>
        <c:delete val="0"/>
        <c:axPos val="b"/>
        <c:majorTickMark val="out"/>
        <c:minorTickMark val="none"/>
        <c:tickLblPos val="nextTo"/>
        <c:crossAx val="54916160"/>
        <c:crosses val="autoZero"/>
        <c:auto val="1"/>
        <c:lblAlgn val="ctr"/>
        <c:lblOffset val="100"/>
        <c:noMultiLvlLbl val="0"/>
      </c:catAx>
      <c:valAx>
        <c:axId val="54916160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097451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0.09524</cdr:x>
      <cdr:y>0.88679</cdr:y>
    </cdr:from>
    <cdr:to>
      <cdr:x>0.84347</cdr:x>
      <cdr:y>1</cdr:y>
    </cdr:to>
    <cdr:sp macro="" textlink="">
      <cdr:nvSpPr>
        <cdr:cNvPr id="2" name="톱니 모양의 오른쪽 화살표 1"/>
        <cdr:cNvSpPr/>
      </cdr:nvSpPr>
      <cdr:spPr>
        <a:xfrm xmlns:a="http://schemas.openxmlformats.org/drawingml/2006/main">
          <a:off x="720080" y="3384376"/>
          <a:ext cx="5657276" cy="432048"/>
        </a:xfrm>
        <a:prstGeom xmlns:a="http://schemas.openxmlformats.org/drawingml/2006/main" prst="notchedRightArrow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0.85714</cdr:x>
      <cdr:y>0.92453</cdr:y>
    </cdr:from>
    <cdr:to>
      <cdr:x>0.95588</cdr:x>
      <cdr:y>0.98138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480720" y="3528392"/>
          <a:ext cx="746554" cy="21697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1"/>
          </a:solidFill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1200"/>
            <a:t>출발지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251EB2-0308-47A2-B8A2-3E45F3A2CD1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9ACD67-37FF-440E-A6F8-08FBE4F5A3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243408"/>
            <a:ext cx="7414843" cy="83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648072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최준혁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568952" cy="1793167"/>
          </a:xfrm>
        </p:spPr>
        <p:txBody>
          <a:bodyPr/>
          <a:lstStyle/>
          <a:p>
            <a:r>
              <a:rPr lang="en-US" altLang="ko-KR" dirty="0" err="1" smtClean="0">
                <a:latin typeface="나눔스퀘어 Bold" pitchFamily="50" charset="-127"/>
                <a:ea typeface="나눔스퀘어 Bold" pitchFamily="50" charset="-127"/>
              </a:rPr>
              <a:t>Airdelay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데이터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분석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68344" y="116632"/>
            <a:ext cx="1368152" cy="987499"/>
          </a:xfrm>
        </p:spPr>
        <p:txBody>
          <a:bodyPr/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958566"/>
              </p:ext>
            </p:extLst>
          </p:nvPr>
        </p:nvGraphicFramePr>
        <p:xfrm>
          <a:off x="143508" y="303468"/>
          <a:ext cx="7632848" cy="3701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69260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3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월과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8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월에 높은 비행시간을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42031"/>
              </p:ext>
            </p:extLst>
          </p:nvPr>
        </p:nvGraphicFramePr>
        <p:xfrm>
          <a:off x="131841" y="188640"/>
          <a:ext cx="7176463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직사각형 7"/>
          <p:cNvSpPr/>
          <p:nvPr/>
        </p:nvSpPr>
        <p:spPr>
          <a:xfrm>
            <a:off x="323528" y="400506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/>
              <a:t>&gt;Select </a:t>
            </a:r>
            <a:r>
              <a:rPr lang="en-US" altLang="ko-KR" sz="1600" b="1" dirty="0"/>
              <a:t>month, sum(airtime)</a:t>
            </a:r>
            <a:endParaRPr lang="ko-KR" altLang="ko-KR" sz="1600" dirty="0"/>
          </a:p>
          <a:p>
            <a:r>
              <a:rPr lang="en-US" altLang="ko-KR" sz="1600" b="1" dirty="0" smtClean="0"/>
              <a:t>&gt;From </a:t>
            </a:r>
            <a:r>
              <a:rPr lang="en-US" altLang="ko-KR" sz="1600" b="1" dirty="0" err="1"/>
              <a:t>airdelay</a:t>
            </a:r>
            <a:endParaRPr lang="ko-KR" altLang="ko-KR" sz="1600" dirty="0"/>
          </a:p>
          <a:p>
            <a:r>
              <a:rPr lang="en-US" altLang="ko-KR" sz="1600" b="1" dirty="0" smtClean="0"/>
              <a:t>&gt;Group </a:t>
            </a:r>
            <a:r>
              <a:rPr lang="en-US" altLang="ko-KR" sz="1600" b="1" dirty="0"/>
              <a:t>by month</a:t>
            </a:r>
            <a:endParaRPr lang="ko-KR" altLang="ko-KR" sz="1600" dirty="0"/>
          </a:p>
          <a:p>
            <a:r>
              <a:rPr lang="en-US" altLang="ko-KR" sz="1600" b="1" dirty="0" smtClean="0"/>
              <a:t>&gt;Order </a:t>
            </a:r>
            <a:r>
              <a:rPr lang="en-US" altLang="ko-KR" sz="1600" b="1" dirty="0"/>
              <a:t>by month;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4815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165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517232"/>
            <a:ext cx="57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2000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년에 가장 높은 지연시간을 기록한 것을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반면에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2002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년은 가자 적다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861352"/>
              </p:ext>
            </p:extLst>
          </p:nvPr>
        </p:nvGraphicFramePr>
        <p:xfrm>
          <a:off x="251520" y="116632"/>
          <a:ext cx="676275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467544" y="4005064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b="1" dirty="0" smtClean="0"/>
              <a:t>&gt;Select </a:t>
            </a:r>
            <a:r>
              <a:rPr lang="en-US" altLang="ko-KR" sz="1600" b="1" dirty="0"/>
              <a:t>year, count(</a:t>
            </a:r>
            <a:r>
              <a:rPr lang="en-US" altLang="ko-KR" sz="1600" b="1" dirty="0" err="1"/>
              <a:t>arrdelay</a:t>
            </a:r>
            <a:r>
              <a:rPr lang="en-US" altLang="ko-KR" sz="1600" b="1" dirty="0" smtClean="0"/>
              <a:t>)</a:t>
            </a:r>
            <a:endParaRPr lang="ko-KR" altLang="ko-KR" sz="1600" dirty="0"/>
          </a:p>
          <a:p>
            <a:r>
              <a:rPr lang="en-US" altLang="ko-KR" sz="1600" b="1" dirty="0" smtClean="0"/>
              <a:t>&gt;From </a:t>
            </a:r>
            <a:r>
              <a:rPr lang="en-US" altLang="ko-KR" sz="1600" b="1" dirty="0" err="1"/>
              <a:t>airdelay</a:t>
            </a:r>
            <a:endParaRPr lang="ko-KR" altLang="ko-KR" sz="1600" dirty="0"/>
          </a:p>
          <a:p>
            <a:r>
              <a:rPr lang="en-US" altLang="ko-KR" sz="1600" b="1" dirty="0" smtClean="0"/>
              <a:t>&gt;Group </a:t>
            </a:r>
            <a:r>
              <a:rPr lang="en-US" altLang="ko-KR" sz="1600" b="1" dirty="0"/>
              <a:t>by year</a:t>
            </a:r>
            <a:endParaRPr lang="ko-KR" altLang="ko-KR" sz="1600" dirty="0"/>
          </a:p>
          <a:p>
            <a:r>
              <a:rPr lang="en-US" altLang="ko-KR" sz="1600" b="1" dirty="0" smtClean="0"/>
              <a:t>&gt;Order </a:t>
            </a:r>
            <a:r>
              <a:rPr lang="en-US" altLang="ko-KR" sz="1600" b="1" dirty="0"/>
              <a:t>by year;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76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469975"/>
              </p:ext>
            </p:extLst>
          </p:nvPr>
        </p:nvGraphicFramePr>
        <p:xfrm>
          <a:off x="179512" y="116632"/>
          <a:ext cx="6963160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382458" y="386104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smtClean="0"/>
              <a:t>&gt;Select </a:t>
            </a:r>
            <a:r>
              <a:rPr lang="en-US" altLang="ko-KR" sz="1600" dirty="0"/>
              <a:t>year, sum(cancelled)</a:t>
            </a:r>
            <a:endParaRPr lang="ko-KR" altLang="ko-KR" sz="1600" dirty="0"/>
          </a:p>
          <a:p>
            <a:r>
              <a:rPr lang="en-US" altLang="ko-KR" sz="1600" dirty="0" smtClean="0"/>
              <a:t>&gt;From </a:t>
            </a:r>
            <a:r>
              <a:rPr lang="en-US" altLang="ko-KR" sz="1600" dirty="0" err="1"/>
              <a:t>airdelay</a:t>
            </a:r>
            <a:endParaRPr lang="ko-KR" altLang="ko-KR" sz="1600" dirty="0"/>
          </a:p>
          <a:p>
            <a:r>
              <a:rPr lang="en-US" altLang="ko-KR" sz="1600" dirty="0" smtClean="0"/>
              <a:t>&gt;Group </a:t>
            </a:r>
            <a:r>
              <a:rPr lang="en-US" altLang="ko-KR" sz="1600" dirty="0"/>
              <a:t>by year</a:t>
            </a:r>
            <a:endParaRPr lang="ko-KR" altLang="ko-KR" sz="1600" dirty="0"/>
          </a:p>
          <a:p>
            <a:r>
              <a:rPr lang="en-US" altLang="ko-KR" sz="1600" dirty="0" smtClean="0"/>
              <a:t>&gt;Order </a:t>
            </a:r>
            <a:r>
              <a:rPr lang="en-US" altLang="ko-KR" sz="1600" dirty="0"/>
              <a:t>by year;</a:t>
            </a:r>
            <a:endParaRPr lang="ko-KR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517232"/>
            <a:ext cx="573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2001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년에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가장많은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취소건수를 </a:t>
            </a:r>
            <a:r>
              <a:rPr lang="ko-KR" altLang="en-US" dirty="0" err="1" smtClean="0">
                <a:latin typeface="나눔스퀘어라운드 Regular" pitchFamily="50" charset="-127"/>
                <a:ea typeface="나눔스퀘어라운드 Regular" pitchFamily="50" charset="-127"/>
              </a:rPr>
              <a:t>기록하고있다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911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테러의 영향일수도 있다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.)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2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16632"/>
            <a:ext cx="6512511" cy="1143000"/>
          </a:xfrm>
        </p:spPr>
        <p:txBody>
          <a:bodyPr/>
          <a:lstStyle/>
          <a:p>
            <a:r>
              <a:rPr lang="en-US" altLang="ko-KR" dirty="0" smtClean="0"/>
              <a:t>16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51723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ANC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출발 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EWR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도착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미국 앵커리지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(ANC)-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미국 </a:t>
            </a:r>
            <a:r>
              <a:rPr lang="ko-KR" altLang="en-US" dirty="0" err="1">
                <a:latin typeface="나눔스퀘어라운드 Regular" pitchFamily="50" charset="-127"/>
                <a:ea typeface="나눔스퀘어라운드 Regular" pitchFamily="50" charset="-127"/>
              </a:rPr>
              <a:t>뉴어크</a:t>
            </a:r>
            <a:r>
              <a:rPr lang="en-US" altLang="ko-KR" dirty="0">
                <a:latin typeface="나눔스퀘어라운드 Regular" pitchFamily="50" charset="-127"/>
                <a:ea typeface="나눔스퀘어라운드 Regular" pitchFamily="50" charset="-127"/>
              </a:rPr>
              <a:t>(EWR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))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 일정이 가장 높은 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평</a:t>
            </a:r>
            <a:r>
              <a:rPr lang="ko-KR" altLang="en-US" dirty="0">
                <a:latin typeface="나눔스퀘어라운드 Regular" pitchFamily="50" charset="-127"/>
                <a:ea typeface="나눔스퀘어라운드 Regular" pitchFamily="50" charset="-127"/>
              </a:rPr>
              <a:t>균</a:t>
            </a:r>
            <a:r>
              <a:rPr lang="ko-KR" altLang="en-US" dirty="0" smtClean="0">
                <a:latin typeface="나눔스퀘어라운드 Regular" pitchFamily="50" charset="-127"/>
                <a:ea typeface="나눔스퀘어라운드 Regular" pitchFamily="50" charset="-127"/>
              </a:rPr>
              <a:t>비행시간을 보여준다</a:t>
            </a:r>
            <a:r>
              <a:rPr lang="en-US" altLang="ko-KR" dirty="0" smtClean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endParaRPr lang="ko-KR" altLang="en-US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881515"/>
              </p:ext>
            </p:extLst>
          </p:nvPr>
        </p:nvGraphicFramePr>
        <p:xfrm>
          <a:off x="107504" y="116632"/>
          <a:ext cx="756084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49426" y="4030172"/>
            <a:ext cx="48965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    &gt; </a:t>
            </a:r>
            <a:r>
              <a:rPr lang="en-US" altLang="ko-KR" sz="1600" dirty="0"/>
              <a:t>select </a:t>
            </a:r>
            <a:r>
              <a:rPr lang="en-US" altLang="ko-KR" sz="1600" dirty="0" err="1"/>
              <a:t>origin,dest,avg</a:t>
            </a:r>
            <a:r>
              <a:rPr lang="en-US" altLang="ko-KR" sz="1600" dirty="0"/>
              <a:t>(airtime) as </a:t>
            </a:r>
            <a:r>
              <a:rPr lang="en-US" altLang="ko-KR" sz="1600" dirty="0" err="1"/>
              <a:t>avg_airtime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&gt; from </a:t>
            </a:r>
            <a:r>
              <a:rPr lang="en-US" altLang="ko-KR" sz="1600" dirty="0" err="1"/>
              <a:t>airdelay</a:t>
            </a:r>
            <a:r>
              <a:rPr lang="en-US" altLang="ko-KR" sz="1600" dirty="0"/>
              <a:t>                                  </a:t>
            </a:r>
          </a:p>
          <a:p>
            <a:r>
              <a:rPr lang="en-US" altLang="ko-KR" sz="1600" dirty="0"/>
              <a:t>    &gt; group by </a:t>
            </a:r>
            <a:r>
              <a:rPr lang="en-US" altLang="ko-KR" sz="1600" dirty="0" err="1"/>
              <a:t>origin,dest</a:t>
            </a:r>
            <a:r>
              <a:rPr lang="en-US" altLang="ko-KR" sz="1600" dirty="0"/>
              <a:t>                          </a:t>
            </a:r>
          </a:p>
          <a:p>
            <a:r>
              <a:rPr lang="en-US" altLang="ko-KR" sz="1600" dirty="0"/>
              <a:t>    &gt; order by </a:t>
            </a:r>
            <a:r>
              <a:rPr lang="en-US" altLang="ko-KR" sz="1600" dirty="0" err="1"/>
              <a:t>avg_airtime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desc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25467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415</TotalTime>
  <Words>168</Words>
  <Application>Microsoft Office PowerPoint</Application>
  <PresentationFormat>화면 슬라이드 쇼(4:3)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기류</vt:lpstr>
      <vt:lpstr>Airdelay 데이터 분석</vt:lpstr>
      <vt:lpstr>13</vt:lpstr>
      <vt:lpstr>14</vt:lpstr>
      <vt:lpstr>15</vt:lpstr>
      <vt:lpstr>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15</cp:revision>
  <dcterms:created xsi:type="dcterms:W3CDTF">2019-09-20T02:56:03Z</dcterms:created>
  <dcterms:modified xsi:type="dcterms:W3CDTF">2019-09-23T06:16:16Z</dcterms:modified>
</cp:coreProperties>
</file>