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drawings/drawing1.xml" ContentType="application/vnd.openxmlformats-officedocument.drawingml.chartshapes+xml"/>
  <Override PartName="/ppt/charts/chart10.xml" ContentType="application/vnd.openxmlformats-officedocument.drawingml.chart+xml"/>
  <Override PartName="/ppt/drawings/drawing2.xml" ContentType="application/vnd.openxmlformats-officedocument.drawingml.chartshapes+xml"/>
  <Override PartName="/ppt/charts/chart11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532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CS_ML\HADOOP_HIVE\0920&#44284;&#51228;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NCS_ML\HADOOP_HIVE\0920&#44284;&#51228;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D:\NCS_ML\HADOOP_HIVE\0920&#44284;&#51228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CS_ML\HADOOP_HIVE\0920&#44284;&#51228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CS_ML\HADOOP_HIVE\0920&#44284;&#51228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CS_ML\HADOOP_HIVE\0920&#44284;&#51228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CS_ML\HADOOP_HIVE\0920&#44284;&#51228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CS_ML\HADOOP_HIVE\0920&#44284;&#51228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CS_ML\HADOOP_HIVE\0920&#44284;&#51228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CS_ML\HADOOP_HIVE\0920&#44284;&#51228;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NCS_ML\HADOOP_HIVE\0920&#44284;&#5122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2000">
                <a:latin typeface="나눔스퀘어 Bold" pitchFamily="50" charset="-127"/>
                <a:ea typeface="나눔스퀘어 Bold" pitchFamily="50" charset="-127"/>
              </a:defRPr>
            </a:pPr>
            <a:r>
              <a:rPr lang="en-US" sz="2000">
                <a:latin typeface="나눔스퀘어 Bold" pitchFamily="50" charset="-127"/>
                <a:ea typeface="나눔스퀘어 Bold" pitchFamily="50" charset="-127"/>
              </a:rPr>
              <a:t>Top10 </a:t>
            </a:r>
            <a:r>
              <a:rPr lang="ko-KR" sz="2000">
                <a:latin typeface="나눔스퀘어 Bold" pitchFamily="50" charset="-127"/>
                <a:ea typeface="나눔스퀘어 Bold" pitchFamily="50" charset="-127"/>
              </a:rPr>
              <a:t>최대 지연 건수를 가진 비행기</a:t>
            </a:r>
            <a:endParaRPr lang="en-US" sz="2000">
              <a:latin typeface="나눔스퀘어 Bold" pitchFamily="50" charset="-127"/>
              <a:ea typeface="나눔스퀘어 Bold" pitchFamily="50" charset="-127"/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지연건수</c:v>
                </c:pt>
              </c:strCache>
            </c:strRef>
          </c:tx>
          <c:invertIfNegative val="0"/>
          <c:cat>
            <c:numRef>
              <c:f>Sheet1!$B$13:$K$13</c:f>
              <c:numCache>
                <c:formatCode>General</c:formatCode>
                <c:ptCount val="10"/>
                <c:pt idx="0">
                  <c:v>837</c:v>
                </c:pt>
                <c:pt idx="1">
                  <c:v>377</c:v>
                </c:pt>
                <c:pt idx="2">
                  <c:v>164</c:v>
                </c:pt>
                <c:pt idx="3">
                  <c:v>922</c:v>
                </c:pt>
                <c:pt idx="4">
                  <c:v>920</c:v>
                </c:pt>
                <c:pt idx="5">
                  <c:v>945</c:v>
                </c:pt>
                <c:pt idx="6">
                  <c:v>1717</c:v>
                </c:pt>
                <c:pt idx="7">
                  <c:v>208</c:v>
                </c:pt>
                <c:pt idx="8">
                  <c:v>587</c:v>
                </c:pt>
                <c:pt idx="9">
                  <c:v>511</c:v>
                </c:pt>
              </c:numCache>
            </c:numRef>
          </c:cat>
          <c:val>
            <c:numRef>
              <c:f>Sheet1!$B$14:$K$14</c:f>
              <c:numCache>
                <c:formatCode>General</c:formatCode>
                <c:ptCount val="10"/>
                <c:pt idx="0">
                  <c:v>2137</c:v>
                </c:pt>
                <c:pt idx="1">
                  <c:v>1946</c:v>
                </c:pt>
                <c:pt idx="2">
                  <c:v>1724</c:v>
                </c:pt>
                <c:pt idx="3">
                  <c:v>1710</c:v>
                </c:pt>
                <c:pt idx="4">
                  <c:v>1688</c:v>
                </c:pt>
                <c:pt idx="5">
                  <c:v>1634</c:v>
                </c:pt>
                <c:pt idx="6">
                  <c:v>1611</c:v>
                </c:pt>
                <c:pt idx="7">
                  <c:v>1597</c:v>
                </c:pt>
                <c:pt idx="8">
                  <c:v>1575</c:v>
                </c:pt>
                <c:pt idx="9">
                  <c:v>1528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8701184"/>
        <c:axId val="103037696"/>
        <c:axId val="0"/>
      </c:bar3DChart>
      <c:catAx>
        <c:axId val="10870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3037696"/>
        <c:crosses val="autoZero"/>
        <c:auto val="1"/>
        <c:lblAlgn val="ctr"/>
        <c:lblOffset val="100"/>
        <c:noMultiLvlLbl val="0"/>
      </c:catAx>
      <c:valAx>
        <c:axId val="103037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70118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title>
      <c:tx>
        <c:rich>
          <a:bodyPr/>
          <a:lstStyle/>
          <a:p>
            <a:pPr>
              <a:defRPr sz="1600">
                <a:latin typeface="나눔스퀘어 Bold" pitchFamily="50" charset="-127"/>
                <a:ea typeface="나눔스퀘어 Bold" pitchFamily="50" charset="-127"/>
              </a:defRPr>
            </a:pPr>
            <a:r>
              <a:rPr lang="ko-KR" sz="1600">
                <a:latin typeface="나눔스퀘어 Bold" pitchFamily="50" charset="-127"/>
                <a:ea typeface="나눔스퀘어 Bold" pitchFamily="50" charset="-127"/>
              </a:rPr>
              <a:t>출발지와 도착지별로 평균적으로 가장 비행시간긴 노선은</a:t>
            </a:r>
            <a:r>
              <a:rPr lang="en-US" sz="1600">
                <a:latin typeface="나눔스퀘어 Bold" pitchFamily="50" charset="-127"/>
                <a:ea typeface="나눔스퀘어 Bold" pitchFamily="50" charset="-127"/>
              </a:rPr>
              <a:t>?</a:t>
            </a:r>
            <a:endParaRPr lang="ko-KR" sz="1600">
              <a:latin typeface="나눔스퀘어 Bold" pitchFamily="50" charset="-127"/>
              <a:ea typeface="나눔스퀘어 Bold" pitchFamily="50" charset="-127"/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4720717293273664"/>
          <c:y val="0.13519388208839028"/>
          <c:w val="0.73340709697505446"/>
          <c:h val="0.78214994865686627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Sheet11!$C$1</c:f>
              <c:strCache>
                <c:ptCount val="1"/>
                <c:pt idx="0">
                  <c:v>비행시간</c:v>
                </c:pt>
              </c:strCache>
            </c:strRef>
          </c:tx>
          <c:invertIfNegative val="0"/>
          <c:cat>
            <c:multiLvlStrRef>
              <c:f>Sheet11!$A$2:$B$11</c:f>
              <c:multiLvlStrCache>
                <c:ptCount val="10"/>
                <c:lvl>
                  <c:pt idx="0">
                    <c:v>HNL</c:v>
                  </c:pt>
                  <c:pt idx="1">
                    <c:v>HNL</c:v>
                  </c:pt>
                  <c:pt idx="2">
                    <c:v>HNL</c:v>
                  </c:pt>
                  <c:pt idx="3">
                    <c:v>EWR</c:v>
                  </c:pt>
                  <c:pt idx="4">
                    <c:v>HNL</c:v>
                  </c:pt>
                  <c:pt idx="5">
                    <c:v>OGG</c:v>
                  </c:pt>
                  <c:pt idx="6">
                    <c:v>HNL</c:v>
                  </c:pt>
                  <c:pt idx="7">
                    <c:v>HNL</c:v>
                  </c:pt>
                  <c:pt idx="8">
                    <c:v>DTW</c:v>
                  </c:pt>
                  <c:pt idx="9">
                    <c:v>ATL</c:v>
                  </c:pt>
                </c:lvl>
                <c:lvl>
                  <c:pt idx="0">
                    <c:v>EWR</c:v>
                  </c:pt>
                  <c:pt idx="1">
                    <c:v>DTW</c:v>
                  </c:pt>
                  <c:pt idx="2">
                    <c:v>ATL</c:v>
                  </c:pt>
                  <c:pt idx="3">
                    <c:v>HNL</c:v>
                  </c:pt>
                  <c:pt idx="4">
                    <c:v>STL</c:v>
                  </c:pt>
                  <c:pt idx="5">
                    <c:v>STL</c:v>
                  </c:pt>
                  <c:pt idx="6">
                    <c:v>ORD</c:v>
                  </c:pt>
                  <c:pt idx="7">
                    <c:v>MSP</c:v>
                  </c:pt>
                  <c:pt idx="8">
                    <c:v>HNL</c:v>
                  </c:pt>
                  <c:pt idx="9">
                    <c:v>HNL</c:v>
                  </c:pt>
                </c:lvl>
              </c:multiLvlStrCache>
            </c:multiLvlStrRef>
          </c:cat>
          <c:val>
            <c:numRef>
              <c:f>Sheet11!$C$2:$C$11</c:f>
              <c:numCache>
                <c:formatCode>General</c:formatCode>
                <c:ptCount val="10"/>
                <c:pt idx="0">
                  <c:v>589.91556175854805</c:v>
                </c:pt>
                <c:pt idx="1">
                  <c:v>541.11618257261398</c:v>
                </c:pt>
                <c:pt idx="2">
                  <c:v>524.67045454545405</c:v>
                </c:pt>
                <c:pt idx="3">
                  <c:v>524.13639526791906</c:v>
                </c:pt>
                <c:pt idx="4">
                  <c:v>509.49556868537599</c:v>
                </c:pt>
                <c:pt idx="5">
                  <c:v>504.98096192384702</c:v>
                </c:pt>
                <c:pt idx="6">
                  <c:v>502.572930955647</c:v>
                </c:pt>
                <c:pt idx="7">
                  <c:v>474.93901258470402</c:v>
                </c:pt>
                <c:pt idx="8">
                  <c:v>472.57786885245901</c:v>
                </c:pt>
                <c:pt idx="9">
                  <c:v>472.18329177057302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5999488"/>
        <c:axId val="137593408"/>
        <c:axId val="0"/>
      </c:bar3DChart>
      <c:catAx>
        <c:axId val="13599948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나눔스퀘어라운드 Regular" pitchFamily="50" charset="-127"/>
                <a:ea typeface="나눔스퀘어라운드 Regular" pitchFamily="50" charset="-127"/>
              </a:defRPr>
            </a:pPr>
            <a:endParaRPr lang="ko-KR"/>
          </a:p>
        </c:txPr>
        <c:crossAx val="137593408"/>
        <c:crosses val="autoZero"/>
        <c:auto val="1"/>
        <c:lblAlgn val="ctr"/>
        <c:lblOffset val="100"/>
        <c:noMultiLvlLbl val="0"/>
      </c:catAx>
      <c:valAx>
        <c:axId val="13759340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나눔스퀘어라운드 Regular" pitchFamily="50" charset="-127"/>
                <a:ea typeface="나눔스퀘어라운드 Regular" pitchFamily="50" charset="-127"/>
              </a:defRPr>
            </a:pPr>
            <a:endParaRPr lang="ko-KR"/>
          </a:p>
        </c:txPr>
        <c:crossAx val="1359994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>
              <a:latin typeface="나눔스퀘어라운드 Regular" pitchFamily="50" charset="-127"/>
              <a:ea typeface="나눔스퀘어라운드 Regular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 sz="2000">
                <a:latin typeface="나눔스퀘어 Bold" pitchFamily="50" charset="-127"/>
                <a:ea typeface="나눔스퀘어 Bold" pitchFamily="50" charset="-127"/>
              </a:defRPr>
            </a:pPr>
            <a:r>
              <a:rPr lang="ko-KR" sz="2000">
                <a:latin typeface="나눔스퀘어 Bold" pitchFamily="50" charset="-127"/>
                <a:ea typeface="나눔스퀘어 Bold" pitchFamily="50" charset="-127"/>
              </a:rPr>
              <a:t>연도별 요일 별로 비행시간 </a:t>
            </a:r>
            <a:r>
              <a:rPr lang="en-US" sz="200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sz="2000">
                <a:latin typeface="나눔스퀘어 Bold" pitchFamily="50" charset="-127"/>
                <a:ea typeface="나눔스퀘어 Bold" pitchFamily="50" charset="-127"/>
              </a:rPr>
              <a:t>분석</a:t>
            </a:r>
          </a:p>
        </c:rich>
      </c:tx>
      <c:layout>
        <c:manualLayout>
          <c:xMode val="edge"/>
          <c:yMode val="edge"/>
          <c:x val="0.19728700321238235"/>
          <c:y val="1.73159516259617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3.4591169514442147E-2"/>
          <c:y val="0.11087125472952244"/>
          <c:w val="0.9409813515272103"/>
          <c:h val="0.7626066059924328"/>
        </c:manualLayout>
      </c:layout>
      <c:lineChart>
        <c:grouping val="stacked"/>
        <c:varyColors val="0"/>
        <c:ser>
          <c:idx val="0"/>
          <c:order val="0"/>
          <c:tx>
            <c:strRef>
              <c:f>Sheet12!$C$1</c:f>
              <c:strCache>
                <c:ptCount val="1"/>
                <c:pt idx="0">
                  <c:v>비행시간</c:v>
                </c:pt>
              </c:strCache>
            </c:strRef>
          </c:tx>
          <c:cat>
            <c:multiLvlStrRef>
              <c:f>Sheet12!$A$2:$B$29</c:f>
              <c:multiLvlStrCache>
                <c:ptCount val="28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  <c:pt idx="5">
                    <c:v>sat</c:v>
                  </c:pt>
                  <c:pt idx="6">
                    <c:v>sun</c:v>
                  </c:pt>
                  <c:pt idx="7">
                    <c:v>mon</c:v>
                  </c:pt>
                  <c:pt idx="8">
                    <c:v>tue</c:v>
                  </c:pt>
                  <c:pt idx="9">
                    <c:v>wed</c:v>
                  </c:pt>
                  <c:pt idx="10">
                    <c:v>thu</c:v>
                  </c:pt>
                  <c:pt idx="11">
                    <c:v>fri</c:v>
                  </c:pt>
                  <c:pt idx="12">
                    <c:v>sat</c:v>
                  </c:pt>
                  <c:pt idx="13">
                    <c:v>sun</c:v>
                  </c:pt>
                  <c:pt idx="14">
                    <c:v>mon</c:v>
                  </c:pt>
                  <c:pt idx="15">
                    <c:v>tue</c:v>
                  </c:pt>
                  <c:pt idx="16">
                    <c:v>wed</c:v>
                  </c:pt>
                  <c:pt idx="17">
                    <c:v>thu</c:v>
                  </c:pt>
                  <c:pt idx="18">
                    <c:v>fri</c:v>
                  </c:pt>
                  <c:pt idx="19">
                    <c:v>sat</c:v>
                  </c:pt>
                  <c:pt idx="20">
                    <c:v>sun</c:v>
                  </c:pt>
                  <c:pt idx="21">
                    <c:v>mon</c:v>
                  </c:pt>
                  <c:pt idx="22">
                    <c:v>tue</c:v>
                  </c:pt>
                  <c:pt idx="23">
                    <c:v>wed</c:v>
                  </c:pt>
                  <c:pt idx="24">
                    <c:v>thu</c:v>
                  </c:pt>
                  <c:pt idx="25">
                    <c:v>fri</c:v>
                  </c:pt>
                  <c:pt idx="26">
                    <c:v>sat</c:v>
                  </c:pt>
                  <c:pt idx="27">
                    <c:v>sun</c:v>
                  </c:pt>
                </c:lvl>
                <c:lvl>
                  <c:pt idx="0">
                    <c:v>1999년</c:v>
                  </c:pt>
                  <c:pt idx="7">
                    <c:v>2000년</c:v>
                  </c:pt>
                  <c:pt idx="14">
                    <c:v>2001년</c:v>
                  </c:pt>
                  <c:pt idx="21">
                    <c:v>2002년</c:v>
                  </c:pt>
                </c:lvl>
              </c:multiLvlStrCache>
            </c:multiLvlStrRef>
          </c:cat>
          <c:val>
            <c:numRef>
              <c:f>Sheet12!$C$2:$C$29</c:f>
              <c:numCache>
                <c:formatCode>General</c:formatCode>
                <c:ptCount val="28"/>
                <c:pt idx="0">
                  <c:v>104.01658737597</c:v>
                </c:pt>
                <c:pt idx="1">
                  <c:v>104.092136134562</c:v>
                </c:pt>
                <c:pt idx="2">
                  <c:v>104.134959727444</c:v>
                </c:pt>
                <c:pt idx="3">
                  <c:v>104.14784465944901</c:v>
                </c:pt>
                <c:pt idx="4">
                  <c:v>104.023731281408</c:v>
                </c:pt>
                <c:pt idx="5">
                  <c:v>107.55665913029701</c:v>
                </c:pt>
                <c:pt idx="6">
                  <c:v>105.375140633821</c:v>
                </c:pt>
                <c:pt idx="7">
                  <c:v>105.89774717186501</c:v>
                </c:pt>
                <c:pt idx="8">
                  <c:v>105.816883938646</c:v>
                </c:pt>
                <c:pt idx="9">
                  <c:v>105.810309126238</c:v>
                </c:pt>
                <c:pt idx="10">
                  <c:v>105.965112052086</c:v>
                </c:pt>
                <c:pt idx="11">
                  <c:v>105.83369325859501</c:v>
                </c:pt>
                <c:pt idx="12">
                  <c:v>108.903519637546</c:v>
                </c:pt>
                <c:pt idx="13">
                  <c:v>107.25751842698099</c:v>
                </c:pt>
                <c:pt idx="14">
                  <c:v>102.480433875187</c:v>
                </c:pt>
                <c:pt idx="15">
                  <c:v>102.603051109345</c:v>
                </c:pt>
                <c:pt idx="16">
                  <c:v>102.716480249442</c:v>
                </c:pt>
                <c:pt idx="17">
                  <c:v>103.02035335348501</c:v>
                </c:pt>
                <c:pt idx="18">
                  <c:v>102.927052558806</c:v>
                </c:pt>
                <c:pt idx="19">
                  <c:v>105.489544269665</c:v>
                </c:pt>
                <c:pt idx="20">
                  <c:v>103.644243675723</c:v>
                </c:pt>
                <c:pt idx="21">
                  <c:v>105.08871706015699</c:v>
                </c:pt>
                <c:pt idx="22">
                  <c:v>105.271306703376</c:v>
                </c:pt>
                <c:pt idx="23">
                  <c:v>105.084855976208</c:v>
                </c:pt>
                <c:pt idx="24">
                  <c:v>105.18535009071699</c:v>
                </c:pt>
                <c:pt idx="25">
                  <c:v>105.09877048964999</c:v>
                </c:pt>
                <c:pt idx="26">
                  <c:v>108.453677032596</c:v>
                </c:pt>
                <c:pt idx="27">
                  <c:v>106.56975872776199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711360"/>
        <c:axId val="102765056"/>
      </c:lineChart>
      <c:catAx>
        <c:axId val="117711360"/>
        <c:scaling>
          <c:orientation val="minMax"/>
        </c:scaling>
        <c:delete val="0"/>
        <c:axPos val="b"/>
        <c:majorTickMark val="out"/>
        <c:minorTickMark val="none"/>
        <c:tickLblPos val="nextTo"/>
        <c:crossAx val="102765056"/>
        <c:crosses val="autoZero"/>
        <c:auto val="1"/>
        <c:lblAlgn val="ctr"/>
        <c:lblOffset val="100"/>
        <c:noMultiLvlLbl val="0"/>
      </c:catAx>
      <c:valAx>
        <c:axId val="102765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77113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921122243904374"/>
          <c:y val="3.4216859256229332E-2"/>
          <c:w val="0.2019012542720206"/>
          <c:h val="3.9140505164127211E-2"/>
        </c:manualLayout>
      </c:layout>
      <c:overlay val="0"/>
      <c:txPr>
        <a:bodyPr/>
        <a:lstStyle/>
        <a:p>
          <a:pPr>
            <a:defRPr sz="1200">
              <a:latin typeface="나눔스퀘어라운드 Regular" pitchFamily="50" charset="-127"/>
              <a:ea typeface="나눔스퀘어라운드 Regular" pitchFamily="50" charset="-127"/>
            </a:defRPr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2000">
                <a:latin typeface="나눔스퀘어 Bold" pitchFamily="50" charset="-127"/>
                <a:ea typeface="나눔스퀘어 Bold" pitchFamily="50" charset="-127"/>
              </a:defRPr>
            </a:pPr>
            <a:r>
              <a:rPr lang="ko-KR" sz="2000">
                <a:latin typeface="나눔스퀘어 Bold" pitchFamily="50" charset="-127"/>
                <a:ea typeface="나눔스퀘어 Bold" pitchFamily="50" charset="-127"/>
              </a:rPr>
              <a:t>비행기 일정이 가장 많이 취소된 월은</a:t>
            </a:r>
            <a:r>
              <a:rPr lang="en-US" sz="2000">
                <a:latin typeface="나눔스퀘어 Bold" pitchFamily="50" charset="-127"/>
                <a:ea typeface="나눔스퀘어 Bold" pitchFamily="50" charset="-127"/>
              </a:rPr>
              <a:t>? 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취소횟수</c:v>
                </c:pt>
              </c:strCache>
            </c:strRef>
          </c:tx>
          <c:invertIfNegative val="0"/>
          <c:dLbls>
            <c:dLbl>
              <c:idx val="4"/>
              <c:layout>
                <c:manualLayout>
                  <c:x val="3.4246464524437326E-3"/>
                  <c:y val="-2.46917009221197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8.5616161311093623E-3"/>
                  <c:y val="-2.46917009221197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1.0273939357331261E-2"/>
                  <c:y val="-3.17464726141539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Sheet2!$A$2:$A$13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Sheet2!$B$2:$B$13</c:f>
              <c:numCache>
                <c:formatCode>General</c:formatCode>
                <c:ptCount val="12"/>
                <c:pt idx="0">
                  <c:v>1890567</c:v>
                </c:pt>
                <c:pt idx="1">
                  <c:v>1739485</c:v>
                </c:pt>
                <c:pt idx="2">
                  <c:v>1928226</c:v>
                </c:pt>
                <c:pt idx="3">
                  <c:v>1866211</c:v>
                </c:pt>
                <c:pt idx="4">
                  <c:v>1920949</c:v>
                </c:pt>
                <c:pt idx="5">
                  <c:v>1900130</c:v>
                </c:pt>
                <c:pt idx="6">
                  <c:v>1961402</c:v>
                </c:pt>
                <c:pt idx="7">
                  <c:v>1982030</c:v>
                </c:pt>
                <c:pt idx="8">
                  <c:v>1844042</c:v>
                </c:pt>
                <c:pt idx="9">
                  <c:v>1854441</c:v>
                </c:pt>
                <c:pt idx="10">
                  <c:v>1754611</c:v>
                </c:pt>
                <c:pt idx="11">
                  <c:v>1807976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8686208"/>
        <c:axId val="126964800"/>
        <c:axId val="0"/>
      </c:bar3DChart>
      <c:catAx>
        <c:axId val="3868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6964800"/>
        <c:crosses val="autoZero"/>
        <c:auto val="1"/>
        <c:lblAlgn val="ctr"/>
        <c:lblOffset val="100"/>
        <c:noMultiLvlLbl val="0"/>
      </c:catAx>
      <c:valAx>
        <c:axId val="1269648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6862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80222692519166316"/>
          <c:y val="0.10839637589153701"/>
          <c:w val="0.1676146608156194"/>
          <c:h val="7.7076053614044862E-2"/>
        </c:manualLayout>
      </c:layout>
      <c:overlay val="0"/>
      <c:txPr>
        <a:bodyPr/>
        <a:lstStyle/>
        <a:p>
          <a:pPr>
            <a:defRPr sz="1400">
              <a:latin typeface="나눔스퀘어 Bold" pitchFamily="50" charset="-127"/>
              <a:ea typeface="나눔스퀘어 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>
                <a:latin typeface="나눔스퀘어 Bold" pitchFamily="50" charset="-127"/>
                <a:ea typeface="나눔스퀘어 Bold" pitchFamily="50" charset="-127"/>
              </a:defRPr>
            </a:pPr>
            <a:r>
              <a:rPr lang="ko-KR" dirty="0">
                <a:latin typeface="나눔스퀘어 Bold" pitchFamily="50" charset="-127"/>
                <a:ea typeface="나눔스퀘어 Bold" pitchFamily="50" charset="-127"/>
              </a:rPr>
              <a:t>월별 비행거리 차이</a:t>
            </a:r>
            <a:endParaRPr lang="en-US" dirty="0">
              <a:latin typeface="나눔스퀘어 Bold" pitchFamily="50" charset="-127"/>
              <a:ea typeface="나눔스퀘어 Bold" pitchFamily="50" charset="-127"/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비행거리(mile)</c:v>
                </c:pt>
              </c:strCache>
            </c:strRef>
          </c:tx>
          <c:invertIfNegative val="0"/>
          <c:dLbls>
            <c:dLbl>
              <c:idx val="6"/>
              <c:layout>
                <c:manualLayout>
                  <c:x val="-1.1883541295306874E-3"/>
                  <c:y val="-2.19378427787933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2.376708259061191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Sheet4!$A$2:$A$13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Sheet4!$B$2:$B$13</c:f>
              <c:numCache>
                <c:formatCode>0.00</c:formatCode>
                <c:ptCount val="12"/>
                <c:pt idx="0">
                  <c:v>739.65774077300603</c:v>
                </c:pt>
                <c:pt idx="1">
                  <c:v>741.33806097781803</c:v>
                </c:pt>
                <c:pt idx="2">
                  <c:v>745.38844513039396</c:v>
                </c:pt>
                <c:pt idx="3">
                  <c:v>746.70858011232303</c:v>
                </c:pt>
                <c:pt idx="4">
                  <c:v>749.40908998625105</c:v>
                </c:pt>
                <c:pt idx="5">
                  <c:v>757.43170256771896</c:v>
                </c:pt>
                <c:pt idx="6">
                  <c:v>762.62347953147798</c:v>
                </c:pt>
                <c:pt idx="7">
                  <c:v>762.08562988451195</c:v>
                </c:pt>
                <c:pt idx="8">
                  <c:v>753.95607529546498</c:v>
                </c:pt>
                <c:pt idx="9">
                  <c:v>751.01834407241802</c:v>
                </c:pt>
                <c:pt idx="10">
                  <c:v>753.03364563427397</c:v>
                </c:pt>
                <c:pt idx="11">
                  <c:v>758.78601983654596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8013952"/>
        <c:axId val="137597440"/>
        <c:axId val="0"/>
      </c:bar3DChart>
      <c:catAx>
        <c:axId val="7801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37597440"/>
        <c:crosses val="autoZero"/>
        <c:auto val="1"/>
        <c:lblAlgn val="ctr"/>
        <c:lblOffset val="100"/>
        <c:noMultiLvlLbl val="0"/>
      </c:catAx>
      <c:valAx>
        <c:axId val="137597440"/>
        <c:scaling>
          <c:orientation val="minMax"/>
        </c:scaling>
        <c:delete val="1"/>
        <c:axPos val="l"/>
        <c:numFmt formatCode="0.00" sourceLinked="1"/>
        <c:majorTickMark val="out"/>
        <c:minorTickMark val="none"/>
        <c:tickLblPos val="nextTo"/>
        <c:crossAx val="7801395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latin typeface="나눔스퀘어라운드 Regular" pitchFamily="50" charset="-127"/>
              <a:ea typeface="나눔스퀘어라운드 Regular" pitchFamily="50" charset="-127"/>
            </a:defRPr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title>
      <c:tx>
        <c:rich>
          <a:bodyPr/>
          <a:lstStyle/>
          <a:p>
            <a:pPr>
              <a:defRPr>
                <a:latin typeface="나눔스퀘어 Bold" pitchFamily="50" charset="-127"/>
                <a:ea typeface="나눔스퀘어 Bold" pitchFamily="50" charset="-127"/>
              </a:defRPr>
            </a:pPr>
            <a:r>
              <a:rPr lang="ko-KR">
                <a:latin typeface="나눔스퀘어 Bold" pitchFamily="50" charset="-127"/>
                <a:ea typeface="나눔스퀘어 Bold" pitchFamily="50" charset="-127"/>
              </a:rPr>
              <a:t>년도별 취소비행건수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취소비행건수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2.8018125741818486E-2"/>
                  <c:y val="-4.49122807017543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2.8018125741818486E-2"/>
                  <c:y val="-4.21052631578947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2.3073750610909341E-2"/>
                  <c:y val="-3.9298245614035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2.6369870924556501E-2"/>
                  <c:y val="-3.36842105263156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Sheet5!$A$2:$A$5</c:f>
              <c:numCache>
                <c:formatCode>General</c:formatCode>
                <c:ptCount val="4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</c:numCache>
            </c:numRef>
          </c:cat>
          <c:val>
            <c:numRef>
              <c:f>Sheet5!$B$2:$B$5</c:f>
              <c:numCache>
                <c:formatCode>General</c:formatCode>
                <c:ptCount val="4"/>
                <c:pt idx="0">
                  <c:v>154311</c:v>
                </c:pt>
                <c:pt idx="1">
                  <c:v>187490</c:v>
                </c:pt>
                <c:pt idx="2">
                  <c:v>231198</c:v>
                </c:pt>
                <c:pt idx="3">
                  <c:v>65143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2899968"/>
        <c:axId val="101314496"/>
        <c:axId val="0"/>
      </c:bar3DChart>
      <c:catAx>
        <c:axId val="8289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101314496"/>
        <c:crosses val="autoZero"/>
        <c:auto val="1"/>
        <c:lblAlgn val="ctr"/>
        <c:lblOffset val="100"/>
        <c:noMultiLvlLbl val="0"/>
      </c:catAx>
      <c:valAx>
        <c:axId val="101314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289996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latin typeface="나눔스퀘어라운드 Regular" pitchFamily="50" charset="-127"/>
              <a:ea typeface="나눔스퀘어라운드 Regular" pitchFamily="50" charset="-127"/>
            </a:defRPr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 sz="2000">
                <a:latin typeface="나눔스퀘어 Bold" pitchFamily="50" charset="-127"/>
                <a:ea typeface="나눔스퀘어 Bold" pitchFamily="50" charset="-127"/>
              </a:defRPr>
            </a:pPr>
            <a:r>
              <a:rPr lang="ko-KR" sz="2000">
                <a:latin typeface="나눔스퀘어 Bold" pitchFamily="50" charset="-127"/>
                <a:ea typeface="나눔스퀘어 Bold" pitchFamily="50" charset="-127"/>
              </a:rPr>
              <a:t>년</a:t>
            </a:r>
            <a:r>
              <a:rPr lang="en-US" sz="200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sz="2000">
                <a:latin typeface="나눔스퀘어 Bold" pitchFamily="50" charset="-127"/>
                <a:ea typeface="나눔스퀘어 Bold" pitchFamily="50" charset="-127"/>
              </a:rPr>
              <a:t>월별 평균 비행시간  </a:t>
            </a:r>
            <a:endParaRPr lang="en-US" sz="2000">
              <a:latin typeface="나눔스퀘어 Bold" pitchFamily="50" charset="-127"/>
              <a:ea typeface="나눔스퀘어 Bold" pitchFamily="50" charset="-127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5432123247772158E-2"/>
          <c:y val="0.14102062088004957"/>
          <c:w val="0.86798754738562378"/>
          <c:h val="0.60377288861344303"/>
        </c:manualLayout>
      </c:layout>
      <c:lineChart>
        <c:grouping val="stacked"/>
        <c:varyColors val="0"/>
        <c:ser>
          <c:idx val="0"/>
          <c:order val="0"/>
          <c:tx>
            <c:strRef>
              <c:f>Sheet6!$C$1</c:f>
              <c:strCache>
                <c:ptCount val="1"/>
                <c:pt idx="0">
                  <c:v>비행시간</c:v>
                </c:pt>
              </c:strCache>
            </c:strRef>
          </c:tx>
          <c:marker>
            <c:symbol val="none"/>
          </c:marker>
          <c:cat>
            <c:multiLvlStrRef>
              <c:f>Sheet6!$A$2:$B$49</c:f>
              <c:multiLvlStrCache>
                <c:ptCount val="48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</c:v>
                  </c:pt>
                  <c:pt idx="13">
                    <c:v>2</c:v>
                  </c:pt>
                  <c:pt idx="14">
                    <c:v>3</c:v>
                  </c:pt>
                  <c:pt idx="15">
                    <c:v>4</c:v>
                  </c:pt>
                  <c:pt idx="16">
                    <c:v>5</c:v>
                  </c:pt>
                  <c:pt idx="17">
                    <c:v>6</c:v>
                  </c:pt>
                  <c:pt idx="18">
                    <c:v>7</c:v>
                  </c:pt>
                  <c:pt idx="19">
                    <c:v>8</c:v>
                  </c:pt>
                  <c:pt idx="20">
                    <c:v>9</c:v>
                  </c:pt>
                  <c:pt idx="21">
                    <c:v>10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  <c:pt idx="42">
                    <c:v>7</c:v>
                  </c:pt>
                  <c:pt idx="43">
                    <c:v>8</c:v>
                  </c:pt>
                  <c:pt idx="44">
                    <c:v>9</c:v>
                  </c:pt>
                  <c:pt idx="45">
                    <c:v>10</c:v>
                  </c:pt>
                  <c:pt idx="46">
                    <c:v>11</c:v>
                  </c:pt>
                  <c:pt idx="47">
                    <c:v>12</c:v>
                  </c:pt>
                </c:lvl>
                <c:lvl>
                  <c:pt idx="0">
                    <c:v>1999년</c:v>
                  </c:pt>
                  <c:pt idx="12">
                    <c:v>2000년</c:v>
                  </c:pt>
                  <c:pt idx="24">
                    <c:v>2001년</c:v>
                  </c:pt>
                  <c:pt idx="36">
                    <c:v>2002년</c:v>
                  </c:pt>
                </c:lvl>
              </c:multiLvlStrCache>
            </c:multiLvlStrRef>
          </c:cat>
          <c:val>
            <c:numRef>
              <c:f>Sheet6!$C$2:$C$49</c:f>
              <c:numCache>
                <c:formatCode>General</c:formatCode>
                <c:ptCount val="48"/>
                <c:pt idx="0">
                  <c:v>105.793355486415</c:v>
                </c:pt>
                <c:pt idx="1">
                  <c:v>104.310789314085</c:v>
                </c:pt>
                <c:pt idx="2">
                  <c:v>104.937560592107</c:v>
                </c:pt>
                <c:pt idx="3">
                  <c:v>105.01841567125</c:v>
                </c:pt>
                <c:pt idx="4">
                  <c:v>104.68622769959801</c:v>
                </c:pt>
                <c:pt idx="5">
                  <c:v>104.769385934635</c:v>
                </c:pt>
                <c:pt idx="6">
                  <c:v>104.772025731203</c:v>
                </c:pt>
                <c:pt idx="7">
                  <c:v>104.85168028967099</c:v>
                </c:pt>
                <c:pt idx="8">
                  <c:v>103.849224465905</c:v>
                </c:pt>
                <c:pt idx="9">
                  <c:v>103.983698555779</c:v>
                </c:pt>
                <c:pt idx="10">
                  <c:v>104.088406796664</c:v>
                </c:pt>
                <c:pt idx="11">
                  <c:v>105.40918065795501</c:v>
                </c:pt>
                <c:pt idx="12">
                  <c:v>106.274113421745</c:v>
                </c:pt>
                <c:pt idx="13">
                  <c:v>105.99699926207499</c:v>
                </c:pt>
                <c:pt idx="14">
                  <c:v>106.16374991785</c:v>
                </c:pt>
                <c:pt idx="15">
                  <c:v>106.765899699515</c:v>
                </c:pt>
                <c:pt idx="16">
                  <c:v>106.09297382183</c:v>
                </c:pt>
                <c:pt idx="17">
                  <c:v>106.54805197109501</c:v>
                </c:pt>
                <c:pt idx="18">
                  <c:v>106.53943540901599</c:v>
                </c:pt>
                <c:pt idx="19">
                  <c:v>106.194907422027</c:v>
                </c:pt>
                <c:pt idx="20">
                  <c:v>105.929349835195</c:v>
                </c:pt>
                <c:pt idx="21">
                  <c:v>106.36682628067</c:v>
                </c:pt>
                <c:pt idx="22">
                  <c:v>106.84344218209699</c:v>
                </c:pt>
                <c:pt idx="23">
                  <c:v>107.80963637411899</c:v>
                </c:pt>
                <c:pt idx="24">
                  <c:v>103.290812337695</c:v>
                </c:pt>
                <c:pt idx="25">
                  <c:v>104.53773093625099</c:v>
                </c:pt>
                <c:pt idx="26">
                  <c:v>103.764048211584</c:v>
                </c:pt>
                <c:pt idx="27">
                  <c:v>103.22701395074399</c:v>
                </c:pt>
                <c:pt idx="28">
                  <c:v>102.829783794706</c:v>
                </c:pt>
                <c:pt idx="29">
                  <c:v>103.512996913021</c:v>
                </c:pt>
                <c:pt idx="30">
                  <c:v>103.229591167405</c:v>
                </c:pt>
                <c:pt idx="31">
                  <c:v>103.602278930002</c:v>
                </c:pt>
                <c:pt idx="32">
                  <c:v>101.842438741704</c:v>
                </c:pt>
                <c:pt idx="33">
                  <c:v>101.477215152147</c:v>
                </c:pt>
                <c:pt idx="34">
                  <c:v>102.752391833803</c:v>
                </c:pt>
                <c:pt idx="35">
                  <c:v>104.361971708347</c:v>
                </c:pt>
                <c:pt idx="36">
                  <c:v>104.48433624167799</c:v>
                </c:pt>
                <c:pt idx="37">
                  <c:v>104.32269838576001</c:v>
                </c:pt>
                <c:pt idx="38">
                  <c:v>106.15145201877</c:v>
                </c:pt>
                <c:pt idx="39">
                  <c:v>105.463606666451</c:v>
                </c:pt>
                <c:pt idx="40">
                  <c:v>105.372983590052</c:v>
                </c:pt>
                <c:pt idx="41">
                  <c:v>105.91557166934599</c:v>
                </c:pt>
                <c:pt idx="42">
                  <c:v>105.664070291988</c:v>
                </c:pt>
                <c:pt idx="43">
                  <c:v>105.648656101336</c:v>
                </c:pt>
                <c:pt idx="44">
                  <c:v>104.85354489004099</c:v>
                </c:pt>
                <c:pt idx="45">
                  <c:v>105.854108726571</c:v>
                </c:pt>
                <c:pt idx="46">
                  <c:v>106.97676909035501</c:v>
                </c:pt>
                <c:pt idx="47">
                  <c:v>108.534953405805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103852544"/>
        <c:axId val="96429184"/>
      </c:lineChart>
      <c:catAx>
        <c:axId val="10385254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96429184"/>
        <c:crosses val="autoZero"/>
        <c:auto val="1"/>
        <c:lblAlgn val="ctr"/>
        <c:lblOffset val="100"/>
        <c:noMultiLvlLbl val="0"/>
      </c:catAx>
      <c:valAx>
        <c:axId val="964291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>
                    <a:latin typeface="나눔스퀘어라운드 Regular" pitchFamily="50" charset="-127"/>
                    <a:ea typeface="나눔스퀘어라운드 Regular" pitchFamily="50" charset="-127"/>
                  </a:defRPr>
                </a:pPr>
                <a:r>
                  <a:rPr lang="ko-KR" sz="1400">
                    <a:latin typeface="나눔스퀘어라운드 Regular" pitchFamily="50" charset="-127"/>
                    <a:ea typeface="나눔스퀘어라운드 Regular" pitchFamily="50" charset="-127"/>
                  </a:rPr>
                  <a:t>비행시간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나눔스퀘어라운드 Regular" pitchFamily="50" charset="-127"/>
                <a:ea typeface="나눔스퀘어라운드 Regular" pitchFamily="50" charset="-127"/>
              </a:defRPr>
            </a:pPr>
            <a:endParaRPr lang="ko-KR"/>
          </a:p>
        </c:txPr>
        <c:crossAx val="1038525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583373466883619"/>
          <c:y val="3.8252577610006194E-2"/>
          <c:w val="0.15692874760305323"/>
          <c:h val="5.6695044932037079E-2"/>
        </c:manualLayout>
      </c:layout>
      <c:overlay val="0"/>
      <c:txPr>
        <a:bodyPr/>
        <a:lstStyle/>
        <a:p>
          <a:pPr>
            <a:defRPr sz="1400">
              <a:latin typeface="나눔스퀘어라운드 Regular" pitchFamily="50" charset="-127"/>
              <a:ea typeface="나눔스퀘어라운드 Regular" pitchFamily="50" charset="-127"/>
            </a:defRPr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나눔스퀘어 Bold" pitchFamily="50" charset="-127"/>
                <a:ea typeface="나눔스퀘어 Bold" pitchFamily="50" charset="-127"/>
              </a:defRPr>
            </a:pP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비행기별 비행시간 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top10</a:t>
            </a:r>
            <a:endParaRPr lang="en-US" altLang="en-US">
              <a:latin typeface="나눔스퀘어 Bold" pitchFamily="50" charset="-127"/>
              <a:ea typeface="나눔스퀘어 Bold" pitchFamily="50" charset="-127"/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비행시간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1385199240986717E-2"/>
                  <c:y val="-0.371106693174287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9.6888073986576544E-3"/>
                  <c:y val="-0.318435446027627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6071303596166011E-2"/>
                  <c:y val="-0.286822464274800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7.5900243562477153E-3"/>
                  <c:y val="-0.253834858678931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0120177103099304E-2"/>
                  <c:y val="-0.246520874751491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8.8551549652118918E-3"/>
                  <c:y val="-0.246520874751491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8.8551549652118918E-3"/>
                  <c:y val="-0.243870112657388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7.5901328273243855E-3"/>
                  <c:y val="-0.241219350563286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7.5901328273244783E-3"/>
                  <c:y val="-0.235917826375082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7.5901328273244783E-3"/>
                  <c:y val="-0.222664015904572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Sheet7!$A$2:$A$11</c:f>
              <c:numCache>
                <c:formatCode>General</c:formatCode>
                <c:ptCount val="10"/>
                <c:pt idx="0">
                  <c:v>1</c:v>
                </c:pt>
                <c:pt idx="1">
                  <c:v>197</c:v>
                </c:pt>
                <c:pt idx="2">
                  <c:v>73</c:v>
                </c:pt>
                <c:pt idx="3">
                  <c:v>199</c:v>
                </c:pt>
                <c:pt idx="4">
                  <c:v>2</c:v>
                </c:pt>
                <c:pt idx="5">
                  <c:v>65</c:v>
                </c:pt>
                <c:pt idx="6">
                  <c:v>231</c:v>
                </c:pt>
                <c:pt idx="7">
                  <c:v>343</c:v>
                </c:pt>
                <c:pt idx="8">
                  <c:v>39</c:v>
                </c:pt>
                <c:pt idx="9">
                  <c:v>14</c:v>
                </c:pt>
              </c:numCache>
            </c:numRef>
          </c:cat>
          <c:val>
            <c:numRef>
              <c:f>Sheet7!$B$2:$B$11</c:f>
              <c:numCache>
                <c:formatCode>0</c:formatCode>
                <c:ptCount val="10"/>
                <c:pt idx="0">
                  <c:v>2965968</c:v>
                </c:pt>
                <c:pt idx="1">
                  <c:v>2612043</c:v>
                </c:pt>
                <c:pt idx="2">
                  <c:v>2348715</c:v>
                </c:pt>
                <c:pt idx="3">
                  <c:v>2347589</c:v>
                </c:pt>
                <c:pt idx="4">
                  <c:v>2320869</c:v>
                </c:pt>
                <c:pt idx="5">
                  <c:v>2311578</c:v>
                </c:pt>
                <c:pt idx="6">
                  <c:v>2267516</c:v>
                </c:pt>
                <c:pt idx="7">
                  <c:v>2259869</c:v>
                </c:pt>
                <c:pt idx="8">
                  <c:v>2258054</c:v>
                </c:pt>
                <c:pt idx="9">
                  <c:v>2235920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gapDepth val="95"/>
        <c:shape val="cylinder"/>
        <c:axId val="105888256"/>
        <c:axId val="126016832"/>
        <c:axId val="0"/>
      </c:bar3DChart>
      <c:catAx>
        <c:axId val="10588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126016832"/>
        <c:crosses val="autoZero"/>
        <c:auto val="1"/>
        <c:lblAlgn val="ctr"/>
        <c:lblOffset val="100"/>
        <c:noMultiLvlLbl val="0"/>
      </c:catAx>
      <c:valAx>
        <c:axId val="126016832"/>
        <c:scaling>
          <c:orientation val="minMax"/>
        </c:scaling>
        <c:delete val="1"/>
        <c:axPos val="l"/>
        <c:numFmt formatCode="0" sourceLinked="1"/>
        <c:majorTickMark val="out"/>
        <c:minorTickMark val="none"/>
        <c:tickLblPos val="nextTo"/>
        <c:crossAx val="10588825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>
              <a:latin typeface="나눔스퀘어라운드 Regular" pitchFamily="50" charset="-127"/>
              <a:ea typeface="나눔스퀘어라운드 Regular" pitchFamily="50" charset="-127"/>
            </a:defRPr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나눔스퀘어 Bold" pitchFamily="50" charset="-127"/>
                <a:ea typeface="나눔스퀘어 Bold" pitchFamily="50" charset="-127"/>
              </a:defRPr>
            </a:pP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요일별 지연과 비행시간</a:t>
            </a:r>
            <a:endParaRPr lang="en-US" altLang="en-US">
              <a:latin typeface="나눔스퀘어 Bold" pitchFamily="50" charset="-127"/>
              <a:ea typeface="나눔스퀘어 Bold" pitchFamily="50" charset="-127"/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지연시간</c:v>
                </c:pt>
              </c:strCache>
            </c:strRef>
          </c:tx>
          <c:invertIfNegative val="0"/>
          <c:dLbls>
            <c:dLbl>
              <c:idx val="4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0070C0"/>
                      </a:solidFill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0070C0"/>
                      </a:solidFill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Sheet8!$A$2:$A$8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Sheet8!$B$2:$B$8</c:f>
              <c:numCache>
                <c:formatCode>0.00</c:formatCode>
                <c:ptCount val="7"/>
                <c:pt idx="0">
                  <c:v>6.2395539792583499</c:v>
                </c:pt>
                <c:pt idx="1">
                  <c:v>5.0598878614154703</c:v>
                </c:pt>
                <c:pt idx="2">
                  <c:v>6.2563032283651703</c:v>
                </c:pt>
                <c:pt idx="3">
                  <c:v>8.9895971263981007</c:v>
                </c:pt>
                <c:pt idx="4">
                  <c:v>10.431181440528301</c:v>
                </c:pt>
                <c:pt idx="5">
                  <c:v>3.9598591586846501</c:v>
                </c:pt>
                <c:pt idx="6">
                  <c:v>6.92203464413896</c:v>
                </c:pt>
              </c:numCache>
            </c:numRef>
          </c:val>
        </c:ser>
        <c:ser>
          <c:idx val="1"/>
          <c:order val="1"/>
          <c:tx>
            <c:strRef>
              <c:f>Sheet8!$C$1</c:f>
              <c:strCache>
                <c:ptCount val="1"/>
                <c:pt idx="0">
                  <c:v>비행시간</c:v>
                </c:pt>
              </c:strCache>
            </c:strRef>
          </c:tx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FF0000"/>
                      </a:solidFill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</c:spPr>
              <c:txPr>
                <a:bodyPr/>
                <a:lstStyle/>
                <a:p>
                  <a:pPr>
                    <a:defRPr sz="1600" b="1">
                      <a:solidFill>
                        <a:srgbClr val="FF0000"/>
                      </a:solidFill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Sheet8!$A$2:$A$8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Sheet8!$C$2:$C$8</c:f>
              <c:numCache>
                <c:formatCode>0.00</c:formatCode>
                <c:ptCount val="7"/>
                <c:pt idx="0">
                  <c:v>104.332289140108</c:v>
                </c:pt>
                <c:pt idx="1">
                  <c:v>104.420892723924</c:v>
                </c:pt>
                <c:pt idx="2">
                  <c:v>104.41410303134199</c:v>
                </c:pt>
                <c:pt idx="3">
                  <c:v>104.55761533160801</c:v>
                </c:pt>
                <c:pt idx="4">
                  <c:v>104.446701002794</c:v>
                </c:pt>
                <c:pt idx="5">
                  <c:v>107.563817795376</c:v>
                </c:pt>
                <c:pt idx="6">
                  <c:v>105.681695178406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8628992"/>
        <c:axId val="128497280"/>
        <c:axId val="0"/>
      </c:bar3DChart>
      <c:catAx>
        <c:axId val="10862899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128497280"/>
        <c:crosses val="autoZero"/>
        <c:auto val="1"/>
        <c:lblAlgn val="ctr"/>
        <c:lblOffset val="100"/>
        <c:noMultiLvlLbl val="0"/>
      </c:catAx>
      <c:valAx>
        <c:axId val="128497280"/>
        <c:scaling>
          <c:orientation val="minMax"/>
        </c:scaling>
        <c:delete val="1"/>
        <c:axPos val="l"/>
        <c:numFmt formatCode="0.00" sourceLinked="1"/>
        <c:majorTickMark val="out"/>
        <c:minorTickMark val="none"/>
        <c:tickLblPos val="nextTo"/>
        <c:crossAx val="10862899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latin typeface="나눔스퀘어라운드 Regular" pitchFamily="50" charset="-127"/>
              <a:ea typeface="나눔스퀘어라운드 Regular" pitchFamily="50" charset="-127"/>
            </a:defRPr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2000">
                <a:latin typeface="나눔스퀘어 Bold" pitchFamily="50" charset="-127"/>
                <a:ea typeface="나눔스퀘어 Bold" pitchFamily="50" charset="-127"/>
              </a:defRPr>
            </a:pPr>
            <a:r>
              <a:rPr lang="ko-KR" sz="2000">
                <a:latin typeface="나눔스퀘어 Bold" pitchFamily="50" charset="-127"/>
                <a:ea typeface="나눔스퀘어 Bold" pitchFamily="50" charset="-127"/>
              </a:rPr>
              <a:t>매월중 어느날 지연이 많이 날까</a:t>
            </a:r>
            <a:r>
              <a:rPr lang="en-US" sz="2000">
                <a:latin typeface="나눔스퀘어 Bold" pitchFamily="50" charset="-127"/>
                <a:ea typeface="나눔스퀘어 Bold" pitchFamily="50" charset="-127"/>
              </a:rPr>
              <a:t>?</a:t>
            </a:r>
            <a:endParaRPr lang="ko-KR" sz="2000">
              <a:latin typeface="나눔스퀘어 Bold" pitchFamily="50" charset="-127"/>
              <a:ea typeface="나눔스퀘어 Bold" pitchFamily="50" charset="-127"/>
            </a:endParaRPr>
          </a:p>
        </c:rich>
      </c:tx>
      <c:layout>
        <c:manualLayout>
          <c:xMode val="edge"/>
          <c:yMode val="edge"/>
          <c:x val="0.33941136208076661"/>
          <c:y val="1.712538226299694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3.0406260152689994E-2"/>
          <c:y val="0.17908125273711081"/>
          <c:w val="0.9413472597239515"/>
          <c:h val="0.6607003334630055"/>
        </c:manualLayout>
      </c:layout>
      <c:lineChart>
        <c:grouping val="standard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지연시간</c:v>
                </c:pt>
              </c:strCache>
            </c:strRef>
          </c:tx>
          <c:cat>
            <c:numRef>
              <c:f>Sheet9!$A$2:$A$32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Sheet9!$B$2:$B$32</c:f>
              <c:numCache>
                <c:formatCode>General</c:formatCode>
                <c:ptCount val="31"/>
                <c:pt idx="0">
                  <c:v>5.8800768490219397</c:v>
                </c:pt>
                <c:pt idx="1">
                  <c:v>6.5836127247735199</c:v>
                </c:pt>
                <c:pt idx="2">
                  <c:v>6.51427484034902</c:v>
                </c:pt>
                <c:pt idx="3">
                  <c:v>5.7250412101775101</c:v>
                </c:pt>
                <c:pt idx="4">
                  <c:v>5.6177306678475096</c:v>
                </c:pt>
                <c:pt idx="5">
                  <c:v>6.2341952281646096</c:v>
                </c:pt>
                <c:pt idx="6">
                  <c:v>5.2385852444665</c:v>
                </c:pt>
                <c:pt idx="7">
                  <c:v>5.7095730909563098</c:v>
                </c:pt>
                <c:pt idx="8">
                  <c:v>6.7913830874022603</c:v>
                </c:pt>
                <c:pt idx="9">
                  <c:v>7.62659761810297</c:v>
                </c:pt>
                <c:pt idx="10">
                  <c:v>7.7900959121916102</c:v>
                </c:pt>
                <c:pt idx="11">
                  <c:v>8.3518870197417794</c:v>
                </c:pt>
                <c:pt idx="12">
                  <c:v>7.93097478509456</c:v>
                </c:pt>
                <c:pt idx="13">
                  <c:v>8.4845377381749003</c:v>
                </c:pt>
                <c:pt idx="14">
                  <c:v>7.4113973676059803</c:v>
                </c:pt>
                <c:pt idx="15">
                  <c:v>7.38143308943555</c:v>
                </c:pt>
                <c:pt idx="16">
                  <c:v>7.5542535005960003</c:v>
                </c:pt>
                <c:pt idx="17">
                  <c:v>7.2575779234387197</c:v>
                </c:pt>
                <c:pt idx="18">
                  <c:v>8.2393214135650901</c:v>
                </c:pt>
                <c:pt idx="19">
                  <c:v>7.1949469869909297</c:v>
                </c:pt>
                <c:pt idx="20">
                  <c:v>7.7364011995080304</c:v>
                </c:pt>
                <c:pt idx="21">
                  <c:v>8.2842857560555796</c:v>
                </c:pt>
                <c:pt idx="22">
                  <c:v>7.1487574024396396</c:v>
                </c:pt>
                <c:pt idx="23">
                  <c:v>5.9679360975211297</c:v>
                </c:pt>
                <c:pt idx="24">
                  <c:v>6.1488315370402304</c:v>
                </c:pt>
                <c:pt idx="25">
                  <c:v>7.1819855273965603</c:v>
                </c:pt>
                <c:pt idx="26">
                  <c:v>6.4752578669259</c:v>
                </c:pt>
                <c:pt idx="27">
                  <c:v>6.8140594795123599</c:v>
                </c:pt>
                <c:pt idx="28">
                  <c:v>5.5622156110405996</c:v>
                </c:pt>
                <c:pt idx="29">
                  <c:v>5.7429824963693301</c:v>
                </c:pt>
                <c:pt idx="30">
                  <c:v>6.60645485333092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067712"/>
        <c:axId val="126015104"/>
      </c:lineChart>
      <c:catAx>
        <c:axId val="126067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126015104"/>
        <c:crosses val="autoZero"/>
        <c:auto val="1"/>
        <c:lblAlgn val="ctr"/>
        <c:lblOffset val="100"/>
        <c:noMultiLvlLbl val="0"/>
      </c:catAx>
      <c:valAx>
        <c:axId val="126015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260677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2856943208542862"/>
          <c:y val="3.6637337763972128E-2"/>
          <c:w val="0.1500068713470516"/>
          <c:h val="4.4239543451563966E-2"/>
        </c:manualLayout>
      </c:layout>
      <c:overlay val="0"/>
      <c:txPr>
        <a:bodyPr/>
        <a:lstStyle/>
        <a:p>
          <a:pPr>
            <a:defRPr sz="1400">
              <a:latin typeface="나눔스퀘어라운드 Regular" pitchFamily="50" charset="-127"/>
              <a:ea typeface="나눔스퀘어라운드 Regular" pitchFamily="50" charset="-127"/>
            </a:defRPr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>
                <a:latin typeface="나눔스퀘어 Bold" pitchFamily="50" charset="-127"/>
                <a:ea typeface="나눔스퀘어 Bold" pitchFamily="50" charset="-127"/>
              </a:defRPr>
            </a:pPr>
            <a:r>
              <a:rPr lang="ko-KR" altLang="en-US" sz="2000">
                <a:latin typeface="나눔스퀘어 Bold" pitchFamily="50" charset="-127"/>
                <a:ea typeface="나눔스퀘어 Bold" pitchFamily="50" charset="-127"/>
              </a:rPr>
              <a:t>출발지와  도착지 별로  지연이 가장 빈번한 노선은</a:t>
            </a:r>
            <a:r>
              <a:rPr lang="en-US" altLang="ko-KR" sz="2000">
                <a:latin typeface="나눔스퀘어 Bold" pitchFamily="50" charset="-127"/>
                <a:ea typeface="나눔스퀘어 Bold" pitchFamily="50" charset="-127"/>
              </a:rPr>
              <a:t>?</a:t>
            </a:r>
            <a:endParaRPr lang="ko-KR" altLang="en-US" sz="2000">
              <a:latin typeface="나눔스퀘어 Bold" pitchFamily="50" charset="-127"/>
              <a:ea typeface="나눔스퀘어 Bold" pitchFamily="50" charset="-127"/>
            </a:endParaRPr>
          </a:p>
        </c:rich>
      </c:tx>
      <c:layout>
        <c:manualLayout>
          <c:xMode val="edge"/>
          <c:yMode val="edge"/>
          <c:x val="3.0460073018978084E-2"/>
          <c:y val="1.8168324742230488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Sheet10!$C$1</c:f>
              <c:strCache>
                <c:ptCount val="1"/>
                <c:pt idx="0">
                  <c:v>지연시간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Sheet10!$A$2:$B$11</c:f>
              <c:multiLvlStrCache>
                <c:ptCount val="10"/>
                <c:lvl>
                  <c:pt idx="0">
                    <c:v>PSC</c:v>
                  </c:pt>
                  <c:pt idx="1">
                    <c:v>JFK</c:v>
                  </c:pt>
                  <c:pt idx="2">
                    <c:v>DSM</c:v>
                  </c:pt>
                  <c:pt idx="3">
                    <c:v>IAD</c:v>
                  </c:pt>
                  <c:pt idx="4">
                    <c:v>AUS</c:v>
                  </c:pt>
                  <c:pt idx="5">
                    <c:v>FLL</c:v>
                  </c:pt>
                  <c:pt idx="6">
                    <c:v>SFO</c:v>
                  </c:pt>
                  <c:pt idx="7">
                    <c:v>PBI</c:v>
                  </c:pt>
                  <c:pt idx="8">
                    <c:v>BWI</c:v>
                  </c:pt>
                  <c:pt idx="9">
                    <c:v>JFK</c:v>
                  </c:pt>
                </c:lvl>
                <c:lvl>
                  <c:pt idx="0">
                    <c:v>LAS</c:v>
                  </c:pt>
                  <c:pt idx="1">
                    <c:v>SAT</c:v>
                  </c:pt>
                  <c:pt idx="2">
                    <c:v>MEM</c:v>
                  </c:pt>
                  <c:pt idx="3">
                    <c:v>BNA</c:v>
                  </c:pt>
                  <c:pt idx="4">
                    <c:v>OKC</c:v>
                  </c:pt>
                  <c:pt idx="5">
                    <c:v>ORF</c:v>
                  </c:pt>
                  <c:pt idx="6">
                    <c:v>SJC</c:v>
                  </c:pt>
                  <c:pt idx="7">
                    <c:v>IAD</c:v>
                  </c:pt>
                  <c:pt idx="8">
                    <c:v>IAD</c:v>
                  </c:pt>
                  <c:pt idx="9">
                    <c:v>ACY</c:v>
                  </c:pt>
                </c:lvl>
              </c:multiLvlStrCache>
            </c:multiLvlStrRef>
          </c:cat>
          <c:val>
            <c:numRef>
              <c:f>Sheet10!$C$2:$C$11</c:f>
              <c:numCache>
                <c:formatCode>General</c:formatCode>
                <c:ptCount val="10"/>
                <c:pt idx="0">
                  <c:v>249</c:v>
                </c:pt>
                <c:pt idx="1">
                  <c:v>195</c:v>
                </c:pt>
                <c:pt idx="2">
                  <c:v>169</c:v>
                </c:pt>
                <c:pt idx="3">
                  <c:v>165</c:v>
                </c:pt>
                <c:pt idx="4">
                  <c:v>143</c:v>
                </c:pt>
                <c:pt idx="5">
                  <c:v>114</c:v>
                </c:pt>
                <c:pt idx="6">
                  <c:v>114</c:v>
                </c:pt>
                <c:pt idx="7">
                  <c:v>104</c:v>
                </c:pt>
                <c:pt idx="8">
                  <c:v>99</c:v>
                </c:pt>
                <c:pt idx="9">
                  <c:v>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138120192"/>
        <c:axId val="137595136"/>
        <c:axId val="0"/>
      </c:bar3DChart>
      <c:catAx>
        <c:axId val="13812019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137595136"/>
        <c:crosses val="autoZero"/>
        <c:auto val="1"/>
        <c:lblAlgn val="ctr"/>
        <c:lblOffset val="100"/>
        <c:noMultiLvlLbl val="0"/>
      </c:catAx>
      <c:valAx>
        <c:axId val="1375951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81201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77487889898590956"/>
          <c:y val="3.751154128416305E-2"/>
          <c:w val="0.15181564859565949"/>
          <c:h val="5.1387326584176975E-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0.05896</cdr:x>
      <cdr:y>0.92</cdr:y>
    </cdr:from>
    <cdr:to>
      <cdr:x>0.9324</cdr:x>
      <cdr:y>0.98567</cdr:y>
    </cdr:to>
    <cdr:sp macro="" textlink="">
      <cdr:nvSpPr>
        <cdr:cNvPr id="3" name="직사각형 2"/>
        <cdr:cNvSpPr/>
      </cdr:nvSpPr>
      <cdr:spPr>
        <a:xfrm xmlns:a="http://schemas.openxmlformats.org/drawingml/2006/main">
          <a:off x="432048" y="3312368"/>
          <a:ext cx="6400004" cy="236454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0.05896</cdr:x>
      <cdr:y>0.82</cdr:y>
    </cdr:from>
    <cdr:to>
      <cdr:x>0.9324</cdr:x>
      <cdr:y>0.88955</cdr:y>
    </cdr:to>
    <cdr:sp macro="" textlink="">
      <cdr:nvSpPr>
        <cdr:cNvPr id="4" name="직사각형 3"/>
        <cdr:cNvSpPr/>
      </cdr:nvSpPr>
      <cdr:spPr>
        <a:xfrm xmlns:a="http://schemas.openxmlformats.org/drawingml/2006/main">
          <a:off x="432048" y="2952328"/>
          <a:ext cx="6400005" cy="25040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0.79601</cdr:x>
      <cdr:y>0.10492</cdr:y>
    </cdr:from>
    <cdr:to>
      <cdr:x>0.82298</cdr:x>
      <cdr:y>0.14251</cdr:y>
    </cdr:to>
    <cdr:sp macro="" textlink="">
      <cdr:nvSpPr>
        <cdr:cNvPr id="5" name="직사각형 4"/>
        <cdr:cNvSpPr/>
      </cdr:nvSpPr>
      <cdr:spPr>
        <a:xfrm xmlns:a="http://schemas.openxmlformats.org/drawingml/2006/main">
          <a:off x="5832648" y="432048"/>
          <a:ext cx="197619" cy="15479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0.79601</cdr:x>
      <cdr:y>0.17487</cdr:y>
    </cdr:from>
    <cdr:to>
      <cdr:x>0.82549</cdr:x>
      <cdr:y>0.20984</cdr:y>
    </cdr:to>
    <cdr:sp macro="" textlink="">
      <cdr:nvSpPr>
        <cdr:cNvPr id="6" name="직사각형 5"/>
        <cdr:cNvSpPr/>
      </cdr:nvSpPr>
      <cdr:spPr>
        <a:xfrm xmlns:a="http://schemas.openxmlformats.org/drawingml/2006/main">
          <a:off x="5832648" y="720080"/>
          <a:ext cx="216024" cy="14401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0.84515</cdr:x>
      <cdr:y>0.08743</cdr:y>
    </cdr:from>
    <cdr:to>
      <cdr:x>0.93436</cdr:x>
      <cdr:y>0.1551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6192688" y="360040"/>
          <a:ext cx="653674" cy="2786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100" dirty="0">
              <a:latin typeface="나눔스퀘어라운드 Regular" pitchFamily="50" charset="-127"/>
              <a:ea typeface="나눔스퀘어라운드 Regular" pitchFamily="50" charset="-127"/>
            </a:rPr>
            <a:t>도착지</a:t>
          </a:r>
        </a:p>
      </cdr:txBody>
    </cdr:sp>
  </cdr:relSizeAnchor>
  <cdr:relSizeAnchor xmlns:cdr="http://schemas.openxmlformats.org/drawingml/2006/chartDrawing">
    <cdr:from>
      <cdr:x>0.84515</cdr:x>
      <cdr:y>0.15738</cdr:y>
    </cdr:from>
    <cdr:to>
      <cdr:x>0.94271</cdr:x>
      <cdr:y>0.21878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6192688" y="648072"/>
          <a:ext cx="714851" cy="252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100" dirty="0">
              <a:latin typeface="나눔스퀘어라운드 Regular" pitchFamily="50" charset="-127"/>
              <a:ea typeface="나눔스퀘어라운드 Regular" pitchFamily="50" charset="-127"/>
            </a:rPr>
            <a:t>출발지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0.10427</cdr:x>
      <cdr:y>0.15618</cdr:y>
    </cdr:from>
    <cdr:to>
      <cdr:x>0.15036</cdr:x>
      <cdr:y>0.91982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792088" y="618557"/>
          <a:ext cx="350084" cy="302433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0.03478</cdr:x>
      <cdr:y>0.05348</cdr:y>
    </cdr:from>
    <cdr:to>
      <cdr:x>0.12437</cdr:x>
      <cdr:y>0.10955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71714" y="211804"/>
          <a:ext cx="699885" cy="2220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050" dirty="0">
              <a:latin typeface="나눔스퀘어라운드 Regular" pitchFamily="50" charset="-127"/>
              <a:ea typeface="나눔스퀘어라운드 Regular" pitchFamily="50" charset="-127"/>
            </a:rPr>
            <a:t>도착지</a:t>
          </a:r>
        </a:p>
      </cdr:txBody>
    </cdr:sp>
  </cdr:relSizeAnchor>
  <cdr:relSizeAnchor xmlns:cdr="http://schemas.openxmlformats.org/drawingml/2006/chartDrawing">
    <cdr:from>
      <cdr:x>0.00833</cdr:x>
      <cdr:y>0.0161</cdr:y>
    </cdr:from>
    <cdr:to>
      <cdr:x>0.02743</cdr:x>
      <cdr:y>0.04725</cdr:y>
    </cdr:to>
    <cdr:sp macro="" textlink="">
      <cdr:nvSpPr>
        <cdr:cNvPr id="4" name="직사각형 3"/>
        <cdr:cNvSpPr/>
      </cdr:nvSpPr>
      <cdr:spPr>
        <a:xfrm xmlns:a="http://schemas.openxmlformats.org/drawingml/2006/main">
          <a:off x="107950" y="98425"/>
          <a:ext cx="247650" cy="1905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0.03478</cdr:x>
      <cdr:y>0.00987</cdr:y>
    </cdr:from>
    <cdr:to>
      <cdr:x>0.11515</cdr:x>
      <cdr:y>0.06594</cdr:y>
    </cdr:to>
    <cdr:sp macro="" textlink="">
      <cdr:nvSpPr>
        <cdr:cNvPr id="5" name="TextBox 2"/>
        <cdr:cNvSpPr txBox="1"/>
      </cdr:nvSpPr>
      <cdr:spPr>
        <a:xfrm xmlns:a="http://schemas.openxmlformats.org/drawingml/2006/main">
          <a:off x="271714" y="39090"/>
          <a:ext cx="627877" cy="2220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050" dirty="0">
              <a:latin typeface="나눔스퀘어라운드 Regular" pitchFamily="50" charset="-127"/>
              <a:ea typeface="나눔스퀘어라운드 Regular" pitchFamily="50" charset="-127"/>
            </a:rPr>
            <a:t>출발지</a:t>
          </a:r>
        </a:p>
      </cdr:txBody>
    </cdr:sp>
  </cdr:relSizeAnchor>
  <cdr:relSizeAnchor xmlns:cdr="http://schemas.openxmlformats.org/drawingml/2006/chartDrawing">
    <cdr:from>
      <cdr:x>0.0098</cdr:x>
      <cdr:y>0.06594</cdr:y>
    </cdr:from>
    <cdr:to>
      <cdr:x>0.02743</cdr:x>
      <cdr:y>0.0919</cdr:y>
    </cdr:to>
    <cdr:sp macro="" textlink="">
      <cdr:nvSpPr>
        <cdr:cNvPr id="6" name="직사각형 5"/>
        <cdr:cNvSpPr/>
      </cdr:nvSpPr>
      <cdr:spPr>
        <a:xfrm xmlns:a="http://schemas.openxmlformats.org/drawingml/2006/main">
          <a:off x="127000" y="403225"/>
          <a:ext cx="228599" cy="158749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0.06636</cdr:x>
      <cdr:y>0.15618</cdr:y>
    </cdr:from>
    <cdr:to>
      <cdr:x>0.09969</cdr:x>
      <cdr:y>0.91982</cdr:y>
    </cdr:to>
    <cdr:sp macro="" textlink="">
      <cdr:nvSpPr>
        <cdr:cNvPr id="7" name="직사각형 6"/>
        <cdr:cNvSpPr/>
      </cdr:nvSpPr>
      <cdr:spPr>
        <a:xfrm xmlns:a="http://schemas.openxmlformats.org/drawingml/2006/main">
          <a:off x="504056" y="618557"/>
          <a:ext cx="253202" cy="302433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0.2063</cdr:x>
      <cdr:y>0.19386</cdr:y>
    </cdr:from>
    <cdr:to>
      <cdr:x>0.24657</cdr:x>
      <cdr:y>1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1584176" y="792088"/>
          <a:ext cx="309240" cy="329374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ko-KR" altLang="en-US" sz="1100"/>
        </a:p>
      </cdr:txBody>
    </cdr:sp>
  </cdr:relSizeAnchor>
  <cdr:relSizeAnchor xmlns:cdr="http://schemas.openxmlformats.org/drawingml/2006/chartDrawing">
    <cdr:from>
      <cdr:x>0.44073</cdr:x>
      <cdr:y>0.15861</cdr:y>
    </cdr:from>
    <cdr:to>
      <cdr:x>0.481</cdr:x>
      <cdr:y>1</cdr:y>
    </cdr:to>
    <cdr:sp macro="" textlink="">
      <cdr:nvSpPr>
        <cdr:cNvPr id="3" name="직사각형 2"/>
        <cdr:cNvSpPr/>
      </cdr:nvSpPr>
      <cdr:spPr>
        <a:xfrm xmlns:a="http://schemas.openxmlformats.org/drawingml/2006/main">
          <a:off x="3384376" y="648072"/>
          <a:ext cx="309240" cy="343775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ko-KR" altLang="en-US" sz="1100"/>
        </a:p>
      </cdr:txBody>
    </cdr:sp>
  </cdr:relSizeAnchor>
  <cdr:relSizeAnchor xmlns:cdr="http://schemas.openxmlformats.org/drawingml/2006/chartDrawing">
    <cdr:from>
      <cdr:x>0.68454</cdr:x>
      <cdr:y>0.31723</cdr:y>
    </cdr:from>
    <cdr:to>
      <cdr:x>0.71267</cdr:x>
      <cdr:y>1</cdr:y>
    </cdr:to>
    <cdr:sp macro="" textlink="">
      <cdr:nvSpPr>
        <cdr:cNvPr id="4" name="직사각형 3"/>
        <cdr:cNvSpPr/>
      </cdr:nvSpPr>
      <cdr:spPr>
        <a:xfrm xmlns:a="http://schemas.openxmlformats.org/drawingml/2006/main">
          <a:off x="5256584" y="1164995"/>
          <a:ext cx="216024" cy="250741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ko-KR" altLang="en-US" sz="1100"/>
        </a:p>
      </cdr:txBody>
    </cdr:sp>
  </cdr:relSizeAnchor>
  <cdr:relSizeAnchor xmlns:cdr="http://schemas.openxmlformats.org/drawingml/2006/chartDrawing">
    <cdr:from>
      <cdr:x>0.91897</cdr:x>
      <cdr:y>0.17624</cdr:y>
    </cdr:from>
    <cdr:to>
      <cdr:x>0.95924</cdr:x>
      <cdr:y>1</cdr:y>
    </cdr:to>
    <cdr:sp macro="" textlink="">
      <cdr:nvSpPr>
        <cdr:cNvPr id="5" name="직사각형 4"/>
        <cdr:cNvSpPr/>
      </cdr:nvSpPr>
      <cdr:spPr>
        <a:xfrm xmlns:a="http://schemas.openxmlformats.org/drawingml/2006/main">
          <a:off x="7056784" y="720080"/>
          <a:ext cx="309240" cy="33657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ko-KR" altLang="en-US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251EB2-0308-47A2-B8A2-3E45F3A2CD1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-243408"/>
            <a:ext cx="7414843" cy="831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648072"/>
          </a:xfrm>
        </p:spPr>
        <p:txBody>
          <a:bodyPr/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최준혁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708920"/>
            <a:ext cx="8568952" cy="1793167"/>
          </a:xfrm>
        </p:spPr>
        <p:txBody>
          <a:bodyPr/>
          <a:lstStyle/>
          <a:p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Airdelay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데이터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분석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598035"/>
              </p:ext>
            </p:extLst>
          </p:nvPr>
        </p:nvGraphicFramePr>
        <p:xfrm>
          <a:off x="219735" y="188640"/>
          <a:ext cx="7735019" cy="4251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/>
          <p:cNvSpPr/>
          <p:nvPr/>
        </p:nvSpPr>
        <p:spPr>
          <a:xfrm>
            <a:off x="251520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select </a:t>
            </a:r>
            <a:r>
              <a:rPr lang="en-US" altLang="ko-KR" b="1" dirty="0" err="1"/>
              <a:t>dayofmonth,avg</a:t>
            </a:r>
            <a:r>
              <a:rPr lang="en-US" altLang="ko-KR" b="1" dirty="0"/>
              <a:t>(</a:t>
            </a:r>
            <a:r>
              <a:rPr lang="en-US" altLang="ko-KR" b="1" dirty="0" err="1"/>
              <a:t>arrdelay</a:t>
            </a:r>
            <a:r>
              <a:rPr lang="en-US" altLang="ko-KR" b="1" dirty="0"/>
              <a:t>)</a:t>
            </a:r>
            <a:endParaRPr lang="ko-KR" altLang="ko-KR" dirty="0"/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airdelay</a:t>
            </a:r>
            <a:endParaRPr lang="ko-KR" altLang="ko-KR" dirty="0"/>
          </a:p>
          <a:p>
            <a:r>
              <a:rPr lang="en-US" altLang="ko-KR" b="1" dirty="0"/>
              <a:t>group by </a:t>
            </a:r>
            <a:r>
              <a:rPr lang="en-US" altLang="ko-KR" b="1" dirty="0" err="1"/>
              <a:t>dayofmonth</a:t>
            </a:r>
            <a:endParaRPr lang="ko-KR" altLang="ko-KR" dirty="0"/>
          </a:p>
          <a:p>
            <a:r>
              <a:rPr lang="en-US" altLang="ko-KR" b="1" dirty="0"/>
              <a:t>order by </a:t>
            </a:r>
            <a:r>
              <a:rPr lang="en-US" altLang="ko-KR" b="1" dirty="0" err="1"/>
              <a:t>dayofmonth</a:t>
            </a:r>
            <a:r>
              <a:rPr lang="en-US" altLang="ko-KR" b="1" dirty="0"/>
              <a:t>;</a:t>
            </a:r>
            <a:endParaRPr lang="ko-KR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491880" y="980728"/>
            <a:ext cx="324036" cy="3168352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64088" y="980728"/>
            <a:ext cx="324036" cy="3168352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61502" y="992422"/>
            <a:ext cx="324036" cy="3168352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992422"/>
            <a:ext cx="324036" cy="3168352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573325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12,14,19,22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일 지연시간이 높아 보인다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하지만 일은 매달 요일이 달라지고 휴일도 있기 때문에 무의미한 데이터로 보인다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58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446596"/>
              </p:ext>
            </p:extLst>
          </p:nvPr>
        </p:nvGraphicFramePr>
        <p:xfrm>
          <a:off x="107504" y="116632"/>
          <a:ext cx="732735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/>
          <p:cNvSpPr/>
          <p:nvPr/>
        </p:nvSpPr>
        <p:spPr>
          <a:xfrm>
            <a:off x="395536" y="378904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select </a:t>
            </a:r>
            <a:r>
              <a:rPr lang="en-US" altLang="ko-KR" b="1" dirty="0" err="1"/>
              <a:t>origin,dest,avg</a:t>
            </a:r>
            <a:r>
              <a:rPr lang="en-US" altLang="ko-KR" b="1" dirty="0"/>
              <a:t>(</a:t>
            </a:r>
            <a:r>
              <a:rPr lang="en-US" altLang="ko-KR" b="1" dirty="0" err="1"/>
              <a:t>arrdelay</a:t>
            </a:r>
            <a:r>
              <a:rPr lang="en-US" altLang="ko-KR" b="1" dirty="0"/>
              <a:t>) as </a:t>
            </a:r>
            <a:r>
              <a:rPr lang="en-US" altLang="ko-KR" b="1" dirty="0" err="1"/>
              <a:t>avg_arr</a:t>
            </a:r>
            <a:endParaRPr lang="ko-KR" altLang="ko-KR" dirty="0"/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airdelay</a:t>
            </a:r>
            <a:endParaRPr lang="ko-KR" altLang="ko-KR" dirty="0"/>
          </a:p>
          <a:p>
            <a:r>
              <a:rPr lang="en-US" altLang="ko-KR" b="1" dirty="0"/>
              <a:t>group by </a:t>
            </a:r>
            <a:r>
              <a:rPr lang="en-US" altLang="ko-KR" b="1" dirty="0" err="1"/>
              <a:t>origin,dest</a:t>
            </a:r>
            <a:endParaRPr lang="ko-KR" altLang="ko-KR" dirty="0"/>
          </a:p>
          <a:p>
            <a:r>
              <a:rPr lang="en-US" altLang="ko-KR" b="1" dirty="0"/>
              <a:t>order by </a:t>
            </a:r>
            <a:r>
              <a:rPr lang="en-US" altLang="ko-KR" b="1" dirty="0" err="1"/>
              <a:t>avg_arr</a:t>
            </a:r>
            <a:r>
              <a:rPr lang="en-US" altLang="ko-KR" b="1" dirty="0"/>
              <a:t> </a:t>
            </a:r>
            <a:r>
              <a:rPr lang="en-US" altLang="ko-KR" b="1" dirty="0" err="1"/>
              <a:t>desc</a:t>
            </a:r>
            <a:endParaRPr lang="ko-KR" altLang="ko-KR" dirty="0"/>
          </a:p>
          <a:p>
            <a:r>
              <a:rPr lang="en-US" altLang="ko-KR" b="1" dirty="0"/>
              <a:t>limit 10;</a:t>
            </a:r>
            <a:endParaRPr lang="ko-KR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73325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LAS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발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PSC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도착 하는 노선이 지연이 가장 빈번해 보인다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지연시간이 많으면 고객들로 부터 항공사 이미지에  큰 타격을 입는다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CRM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을 신경 써야겠다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19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188426"/>
              </p:ext>
            </p:extLst>
          </p:nvPr>
        </p:nvGraphicFramePr>
        <p:xfrm>
          <a:off x="251520" y="208301"/>
          <a:ext cx="7596335" cy="3960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/>
          <p:cNvSpPr/>
          <p:nvPr/>
        </p:nvSpPr>
        <p:spPr>
          <a:xfrm>
            <a:off x="323528" y="414908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select </a:t>
            </a:r>
            <a:r>
              <a:rPr lang="en-US" altLang="ko-KR" b="1" dirty="0" err="1"/>
              <a:t>origin,dest,avg</a:t>
            </a:r>
            <a:r>
              <a:rPr lang="en-US" altLang="ko-KR" b="1" dirty="0"/>
              <a:t>(airtime) as </a:t>
            </a:r>
            <a:r>
              <a:rPr lang="en-US" altLang="ko-KR" b="1" dirty="0" err="1"/>
              <a:t>avgt</a:t>
            </a:r>
            <a:endParaRPr lang="ko-KR" altLang="ko-KR" dirty="0"/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airdelay</a:t>
            </a:r>
            <a:endParaRPr lang="ko-KR" altLang="ko-KR" dirty="0"/>
          </a:p>
          <a:p>
            <a:r>
              <a:rPr lang="en-US" altLang="ko-KR" b="1" dirty="0"/>
              <a:t>group by </a:t>
            </a:r>
            <a:r>
              <a:rPr lang="en-US" altLang="ko-KR" b="1" dirty="0" err="1"/>
              <a:t>origin,dest</a:t>
            </a:r>
            <a:endParaRPr lang="ko-KR" altLang="ko-KR" dirty="0"/>
          </a:p>
          <a:p>
            <a:r>
              <a:rPr lang="en-US" altLang="ko-KR" b="1" dirty="0"/>
              <a:t>order by </a:t>
            </a:r>
            <a:r>
              <a:rPr lang="en-US" altLang="ko-KR" b="1" dirty="0" err="1"/>
              <a:t>avgt</a:t>
            </a:r>
            <a:r>
              <a:rPr lang="en-US" altLang="ko-KR" b="1" dirty="0"/>
              <a:t> </a:t>
            </a:r>
            <a:r>
              <a:rPr lang="en-US" altLang="ko-KR" b="1" dirty="0" err="1"/>
              <a:t>desc</a:t>
            </a:r>
            <a:endParaRPr lang="ko-KR" altLang="ko-KR" dirty="0"/>
          </a:p>
          <a:p>
            <a:r>
              <a:rPr lang="en-US" altLang="ko-KR" b="1" dirty="0"/>
              <a:t>limit 10;</a:t>
            </a:r>
            <a:endParaRPr lang="ko-KR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573325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HNL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발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EWR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도착 이 가장 많은 비행시간을 보여준다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유명한 여행지일지도 모른다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21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107598"/>
              </p:ext>
            </p:extLst>
          </p:nvPr>
        </p:nvGraphicFramePr>
        <p:xfrm>
          <a:off x="179512" y="265137"/>
          <a:ext cx="76790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/>
          <p:cNvSpPr/>
          <p:nvPr/>
        </p:nvSpPr>
        <p:spPr>
          <a:xfrm>
            <a:off x="251520" y="4149080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select </a:t>
            </a:r>
            <a:r>
              <a:rPr lang="en-US" altLang="ko-KR" b="1" dirty="0" err="1"/>
              <a:t>year,dayofweek,avg</a:t>
            </a:r>
            <a:r>
              <a:rPr lang="en-US" altLang="ko-KR" b="1" dirty="0"/>
              <a:t>(airtime) as </a:t>
            </a:r>
            <a:r>
              <a:rPr lang="en-US" altLang="ko-KR" b="1" dirty="0" err="1"/>
              <a:t>avgt</a:t>
            </a:r>
            <a:endParaRPr lang="ko-KR" altLang="ko-KR" dirty="0"/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airdelay</a:t>
            </a:r>
            <a:endParaRPr lang="ko-KR" altLang="ko-KR" dirty="0"/>
          </a:p>
          <a:p>
            <a:r>
              <a:rPr lang="en-US" altLang="ko-KR" b="1" dirty="0"/>
              <a:t>group by year, </a:t>
            </a:r>
            <a:r>
              <a:rPr lang="en-US" altLang="ko-KR" b="1" dirty="0" err="1"/>
              <a:t>dayofweek</a:t>
            </a:r>
            <a:endParaRPr lang="ko-KR" altLang="ko-KR" dirty="0"/>
          </a:p>
          <a:p>
            <a:r>
              <a:rPr lang="en-US" altLang="ko-KR" b="1" dirty="0"/>
              <a:t>order by year </a:t>
            </a:r>
            <a:r>
              <a:rPr lang="en-US" altLang="ko-KR" b="1" dirty="0" err="1"/>
              <a:t>asc</a:t>
            </a:r>
            <a:r>
              <a:rPr lang="en-US" altLang="ko-KR" b="1" dirty="0"/>
              <a:t>, </a:t>
            </a:r>
            <a:r>
              <a:rPr lang="en-US" altLang="ko-KR" b="1" dirty="0" err="1"/>
              <a:t>dayofweek</a:t>
            </a:r>
            <a:r>
              <a:rPr lang="en-US" altLang="ko-KR" b="1" dirty="0"/>
              <a:t> </a:t>
            </a:r>
            <a:r>
              <a:rPr lang="en-US" altLang="ko-KR" b="1" dirty="0" err="1"/>
              <a:t>asc</a:t>
            </a:r>
            <a:r>
              <a:rPr lang="en-US" altLang="ko-KR" b="1" dirty="0"/>
              <a:t>;</a:t>
            </a:r>
            <a:endParaRPr lang="ko-KR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58924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4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년간 토요일이 가장 높은 비행시간을 보여준다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이래서 토요일 비행기 값이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비싼거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같다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25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392" y="116632"/>
            <a:ext cx="936104" cy="987499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31592931"/>
              </p:ext>
            </p:extLst>
          </p:nvPr>
        </p:nvGraphicFramePr>
        <p:xfrm>
          <a:off x="107504" y="260648"/>
          <a:ext cx="7632848" cy="3701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1841" y="587727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837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편 비행기 가장 많은 지연 건수를 가지고 있다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원인파악필요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4148854"/>
            <a:ext cx="5616624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select </a:t>
            </a:r>
            <a:r>
              <a:rPr lang="en-US" altLang="ko-KR" b="1" dirty="0" err="1"/>
              <a:t>year,month,flightnum,max</a:t>
            </a:r>
            <a:r>
              <a:rPr lang="en-US" altLang="ko-KR" b="1" dirty="0"/>
              <a:t>(</a:t>
            </a:r>
            <a:r>
              <a:rPr lang="en-US" altLang="ko-KR" b="1" dirty="0" err="1"/>
              <a:t>arrdelay</a:t>
            </a:r>
            <a:r>
              <a:rPr lang="en-US" altLang="ko-KR" b="1" dirty="0"/>
              <a:t>) </a:t>
            </a:r>
            <a:r>
              <a:rPr lang="en-US" altLang="ko-KR" b="1" dirty="0" err="1"/>
              <a:t>maxd</a:t>
            </a:r>
            <a:endParaRPr lang="ko-KR" altLang="ko-KR" dirty="0"/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airdelay</a:t>
            </a:r>
            <a:endParaRPr lang="ko-KR" altLang="ko-KR" dirty="0"/>
          </a:p>
          <a:p>
            <a:r>
              <a:rPr lang="en-US" altLang="ko-KR" b="1" dirty="0"/>
              <a:t>group by </a:t>
            </a:r>
            <a:r>
              <a:rPr lang="en-US" altLang="ko-KR" b="1" dirty="0" err="1"/>
              <a:t>year,month,flightnum</a:t>
            </a:r>
            <a:endParaRPr lang="ko-KR" altLang="ko-KR" dirty="0"/>
          </a:p>
          <a:p>
            <a:r>
              <a:rPr lang="en-US" altLang="ko-KR" b="1" dirty="0"/>
              <a:t>order by </a:t>
            </a:r>
            <a:r>
              <a:rPr lang="en-US" altLang="ko-KR" b="1" dirty="0" err="1"/>
              <a:t>maxd</a:t>
            </a:r>
            <a:r>
              <a:rPr lang="en-US" altLang="ko-KR" b="1" dirty="0"/>
              <a:t> </a:t>
            </a:r>
            <a:r>
              <a:rPr lang="en-US" altLang="ko-KR" b="1" dirty="0" err="1"/>
              <a:t>desc</a:t>
            </a:r>
            <a:endParaRPr lang="ko-KR" altLang="ko-KR" dirty="0"/>
          </a:p>
          <a:p>
            <a:r>
              <a:rPr lang="en-US" altLang="ko-KR" b="1" dirty="0"/>
              <a:t>limit 10;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481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656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968002"/>
              </p:ext>
            </p:extLst>
          </p:nvPr>
        </p:nvGraphicFramePr>
        <p:xfrm>
          <a:off x="107504" y="260648"/>
          <a:ext cx="7128792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/>
          <p:cNvSpPr/>
          <p:nvPr/>
        </p:nvSpPr>
        <p:spPr>
          <a:xfrm>
            <a:off x="347677" y="41490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hive&gt;select </a:t>
            </a:r>
            <a:r>
              <a:rPr lang="en-US" altLang="ko-KR" b="1" dirty="0" err="1"/>
              <a:t>month,count</a:t>
            </a:r>
            <a:r>
              <a:rPr lang="en-US" altLang="ko-KR" b="1" dirty="0"/>
              <a:t>(cancelled)</a:t>
            </a:r>
            <a:endParaRPr lang="ko-KR" altLang="ko-KR" dirty="0"/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airdelay</a:t>
            </a:r>
            <a:endParaRPr lang="ko-KR" altLang="ko-KR" dirty="0"/>
          </a:p>
          <a:p>
            <a:r>
              <a:rPr lang="en-US" altLang="ko-KR" b="1" dirty="0"/>
              <a:t>group by month</a:t>
            </a:r>
            <a:endParaRPr lang="ko-KR" altLang="ko-KR" dirty="0"/>
          </a:p>
          <a:p>
            <a:r>
              <a:rPr lang="en-US" altLang="ko-KR" b="1" dirty="0"/>
              <a:t>order by month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31841" y="587727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일정취소는 매출에 직접적인 영향을 미친다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8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월 달에 가장 많은 취소건수를 보여준다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반면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월 달은 가장 적다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6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NA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값 발생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22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548937"/>
              </p:ext>
            </p:extLst>
          </p:nvPr>
        </p:nvGraphicFramePr>
        <p:xfrm>
          <a:off x="323528" y="116632"/>
          <a:ext cx="7431757" cy="361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/>
          <p:cNvSpPr/>
          <p:nvPr/>
        </p:nvSpPr>
        <p:spPr>
          <a:xfrm>
            <a:off x="615096" y="39330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select month, </a:t>
            </a:r>
            <a:r>
              <a:rPr lang="en-US" altLang="ko-KR" b="1" dirty="0" err="1"/>
              <a:t>avg</a:t>
            </a:r>
            <a:r>
              <a:rPr lang="en-US" altLang="ko-KR" b="1" dirty="0"/>
              <a:t>(distance) </a:t>
            </a:r>
            <a:endParaRPr lang="ko-KR" altLang="ko-KR" dirty="0"/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airdelay</a:t>
            </a:r>
            <a:endParaRPr lang="ko-KR" altLang="ko-KR" dirty="0"/>
          </a:p>
          <a:p>
            <a:r>
              <a:rPr lang="en-US" altLang="ko-KR" b="1" dirty="0"/>
              <a:t>group by month</a:t>
            </a:r>
            <a:endParaRPr lang="ko-KR" altLang="ko-KR" dirty="0"/>
          </a:p>
          <a:p>
            <a:r>
              <a:rPr lang="en-US" altLang="ko-KR" b="1" dirty="0"/>
              <a:t>order by month;</a:t>
            </a:r>
            <a:endParaRPr lang="ko-KR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551723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7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월 달에 가장 많은 비행거리를 보여준다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전 슬라이드에서 보았듯이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7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월 달은 비행일정 취소건수가 많은 달이다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하지만 비행거리에는 영향이 없어 보인다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그리고 여름에 비행거리가 길다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54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595144"/>
              </p:ext>
            </p:extLst>
          </p:nvPr>
        </p:nvGraphicFramePr>
        <p:xfrm>
          <a:off x="395536" y="116632"/>
          <a:ext cx="7128792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/>
          <p:cNvSpPr/>
          <p:nvPr/>
        </p:nvSpPr>
        <p:spPr>
          <a:xfrm>
            <a:off x="539552" y="37890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select year, sum(cancelled)</a:t>
            </a:r>
            <a:endParaRPr lang="ko-KR" altLang="ko-KR" dirty="0"/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airdelay</a:t>
            </a:r>
            <a:endParaRPr lang="ko-KR" altLang="ko-KR" dirty="0"/>
          </a:p>
          <a:p>
            <a:r>
              <a:rPr lang="en-US" altLang="ko-KR" b="1" dirty="0"/>
              <a:t>group by year</a:t>
            </a:r>
            <a:endParaRPr lang="ko-KR" altLang="ko-KR" dirty="0"/>
          </a:p>
          <a:p>
            <a:r>
              <a:rPr lang="en-US" altLang="ko-KR" b="1" dirty="0"/>
              <a:t>order by year;</a:t>
            </a:r>
            <a:endParaRPr lang="ko-KR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5445224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년도별로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보았을때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2001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년이 취소건수가 가장 높다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기체결함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스캔들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사회적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경제적 등등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내외부요인들을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찾아볼 필요가 있다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참고로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2001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년에는 미국에서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911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테러가 발생하였다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12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129032"/>
              </p:ext>
            </p:extLst>
          </p:nvPr>
        </p:nvGraphicFramePr>
        <p:xfrm>
          <a:off x="93611" y="620688"/>
          <a:ext cx="8294813" cy="354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/>
          <p:cNvSpPr/>
          <p:nvPr/>
        </p:nvSpPr>
        <p:spPr>
          <a:xfrm>
            <a:off x="611560" y="40770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select </a:t>
            </a:r>
            <a:r>
              <a:rPr lang="en-US" altLang="ko-KR" b="1" dirty="0" err="1"/>
              <a:t>year,month,avg</a:t>
            </a:r>
            <a:r>
              <a:rPr lang="en-US" altLang="ko-KR" b="1" dirty="0"/>
              <a:t>(airtime)</a:t>
            </a:r>
            <a:endParaRPr lang="ko-KR" altLang="ko-KR" dirty="0"/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airdelay</a:t>
            </a:r>
            <a:endParaRPr lang="ko-KR" altLang="ko-KR" dirty="0"/>
          </a:p>
          <a:p>
            <a:r>
              <a:rPr lang="en-US" altLang="ko-KR" b="1" dirty="0"/>
              <a:t>group by </a:t>
            </a:r>
            <a:r>
              <a:rPr lang="en-US" altLang="ko-KR" b="1" dirty="0" err="1"/>
              <a:t>year,month</a:t>
            </a:r>
            <a:endParaRPr lang="ko-KR" altLang="ko-KR" dirty="0"/>
          </a:p>
          <a:p>
            <a:r>
              <a:rPr lang="en-US" altLang="ko-KR" b="1" dirty="0"/>
              <a:t>order by year </a:t>
            </a:r>
            <a:r>
              <a:rPr lang="en-US" altLang="ko-KR" b="1" dirty="0" err="1"/>
              <a:t>asc</a:t>
            </a:r>
            <a:r>
              <a:rPr lang="en-US" altLang="ko-KR" b="1" dirty="0"/>
              <a:t>, month </a:t>
            </a:r>
            <a:r>
              <a:rPr lang="en-US" altLang="ko-KR" b="1" dirty="0" err="1"/>
              <a:t>asc</a:t>
            </a:r>
            <a:r>
              <a:rPr lang="en-US" altLang="ko-KR" b="1" dirty="0"/>
              <a:t>;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544522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년도별로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보았을때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2001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년이 취소건수가 가장 높다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기체결함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사회적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경제적 등등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내외부요인들을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찾아볼 필요가 있다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참고로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2001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년에는 미국에서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911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테러가 발생하였다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89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400506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select </a:t>
            </a:r>
            <a:r>
              <a:rPr lang="en-US" altLang="ko-KR" b="1" dirty="0" err="1"/>
              <a:t>flightnum</a:t>
            </a:r>
            <a:r>
              <a:rPr lang="en-US" altLang="ko-KR" b="1" dirty="0"/>
              <a:t>, sum(airtime) as </a:t>
            </a:r>
            <a:r>
              <a:rPr lang="en-US" altLang="ko-KR" b="1" dirty="0" err="1"/>
              <a:t>sumt</a:t>
            </a:r>
            <a:endParaRPr lang="ko-KR" altLang="ko-KR" dirty="0"/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airdelay</a:t>
            </a:r>
            <a:endParaRPr lang="ko-KR" altLang="ko-KR" dirty="0"/>
          </a:p>
          <a:p>
            <a:r>
              <a:rPr lang="en-US" altLang="ko-KR" b="1" dirty="0"/>
              <a:t>group by </a:t>
            </a:r>
            <a:r>
              <a:rPr lang="en-US" altLang="ko-KR" b="1" dirty="0" err="1"/>
              <a:t>flightnum</a:t>
            </a:r>
            <a:endParaRPr lang="ko-KR" altLang="ko-KR" dirty="0"/>
          </a:p>
          <a:p>
            <a:r>
              <a:rPr lang="en-US" altLang="ko-KR" b="1" dirty="0"/>
              <a:t>order by </a:t>
            </a:r>
            <a:r>
              <a:rPr lang="en-US" altLang="ko-KR" b="1" dirty="0" err="1"/>
              <a:t>sumt</a:t>
            </a:r>
            <a:r>
              <a:rPr lang="en-US" altLang="ko-KR" b="1" dirty="0"/>
              <a:t> </a:t>
            </a:r>
            <a:r>
              <a:rPr lang="en-US" altLang="ko-KR" b="1" dirty="0" err="1"/>
              <a:t>desc</a:t>
            </a:r>
            <a:endParaRPr lang="ko-KR" altLang="ko-KR" dirty="0"/>
          </a:p>
          <a:p>
            <a:r>
              <a:rPr lang="en-US" altLang="ko-KR" b="1" dirty="0"/>
              <a:t>limit 10;</a:t>
            </a:r>
            <a:endParaRPr lang="ko-KR" altLang="ko-KR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861935"/>
              </p:ext>
            </p:extLst>
          </p:nvPr>
        </p:nvGraphicFramePr>
        <p:xfrm>
          <a:off x="179512" y="188640"/>
          <a:ext cx="7487196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55892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1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편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비행기가 가장 오랜 비행시간을 달성하였다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기체결함으로 인해 사고가 발생하지 않도록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기체정검이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요구된다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1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37890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select </a:t>
            </a:r>
            <a:r>
              <a:rPr lang="en-US" altLang="ko-KR" b="1" dirty="0" err="1"/>
              <a:t>dayofweek,avg</a:t>
            </a:r>
            <a:r>
              <a:rPr lang="en-US" altLang="ko-KR" b="1" dirty="0"/>
              <a:t>(</a:t>
            </a:r>
            <a:r>
              <a:rPr lang="en-US" altLang="ko-KR" b="1" dirty="0" err="1"/>
              <a:t>arrdelay</a:t>
            </a:r>
            <a:r>
              <a:rPr lang="en-US" altLang="ko-KR" b="1" dirty="0"/>
              <a:t>), </a:t>
            </a:r>
            <a:r>
              <a:rPr lang="en-US" altLang="ko-KR" b="1" dirty="0" err="1"/>
              <a:t>avg</a:t>
            </a:r>
            <a:r>
              <a:rPr lang="en-US" altLang="ko-KR" b="1" dirty="0"/>
              <a:t>(airtime)</a:t>
            </a:r>
            <a:endParaRPr lang="ko-KR" altLang="ko-KR" dirty="0"/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airdelay</a:t>
            </a:r>
            <a:endParaRPr lang="ko-KR" altLang="ko-KR" dirty="0"/>
          </a:p>
          <a:p>
            <a:r>
              <a:rPr lang="en-US" altLang="ko-KR" b="1" dirty="0"/>
              <a:t>group by </a:t>
            </a:r>
            <a:r>
              <a:rPr lang="en-US" altLang="ko-KR" b="1" dirty="0" err="1"/>
              <a:t>dayofweek</a:t>
            </a:r>
            <a:endParaRPr lang="ko-KR" altLang="ko-KR" dirty="0"/>
          </a:p>
          <a:p>
            <a:r>
              <a:rPr lang="en-US" altLang="ko-KR" b="1" dirty="0"/>
              <a:t>order by </a:t>
            </a:r>
            <a:r>
              <a:rPr lang="en-US" altLang="ko-KR" b="1" dirty="0" err="1"/>
              <a:t>dayofweek</a:t>
            </a:r>
            <a:r>
              <a:rPr lang="en-US" altLang="ko-KR" b="1" dirty="0"/>
              <a:t>;</a:t>
            </a:r>
            <a:endParaRPr lang="ko-KR" altLang="ko-KR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980070"/>
              </p:ext>
            </p:extLst>
          </p:nvPr>
        </p:nvGraphicFramePr>
        <p:xfrm>
          <a:off x="179512" y="188640"/>
          <a:ext cx="7931300" cy="350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55892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비행시간은 금요일이 가장 많고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지연시간은 목요일이 가장 많다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918592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369</TotalTime>
  <Words>489</Words>
  <Application>Microsoft Office PowerPoint</Application>
  <PresentationFormat>화면 슬라이드 쇼(4:3)</PresentationFormat>
  <Paragraphs>113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기류</vt:lpstr>
      <vt:lpstr>Airdelay 데이터 분석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11</cp:revision>
  <dcterms:created xsi:type="dcterms:W3CDTF">2019-09-20T02:56:03Z</dcterms:created>
  <dcterms:modified xsi:type="dcterms:W3CDTF">2019-09-20T09:05:41Z</dcterms:modified>
</cp:coreProperties>
</file>