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notesSlides/notesSlide8.xml" ContentType="application/vnd.openxmlformats-officedocument.presentationml.notesSl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9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notesSlides/notesSlide10.xml" ContentType="application/vnd.openxmlformats-officedocument.presentationml.notesSlid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notesSlides/notesSlide11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notesSlides/notesSlide12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269" r:id="rId3"/>
    <p:sldId id="270" r:id="rId4"/>
    <p:sldId id="291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6" r:id="rId16"/>
    <p:sldId id="287" r:id="rId17"/>
    <p:sldId id="300" r:id="rId18"/>
    <p:sldId id="288" r:id="rId19"/>
    <p:sldId id="289" r:id="rId20"/>
    <p:sldId id="290" r:id="rId21"/>
    <p:sldId id="301" r:id="rId22"/>
    <p:sldId id="285" r:id="rId23"/>
    <p:sldId id="299" r:id="rId24"/>
    <p:sldId id="298" r:id="rId25"/>
    <p:sldId id="293" r:id="rId26"/>
    <p:sldId id="294" r:id="rId27"/>
    <p:sldId id="295" r:id="rId28"/>
    <p:sldId id="296" r:id="rId29"/>
    <p:sldId id="297" r:id="rId30"/>
    <p:sldId id="303" r:id="rId31"/>
    <p:sldId id="305" r:id="rId32"/>
    <p:sldId id="307" r:id="rId33"/>
    <p:sldId id="306" r:id="rId34"/>
    <p:sldId id="308" r:id="rId35"/>
    <p:sldId id="309" r:id="rId36"/>
    <p:sldId id="259" r:id="rId37"/>
  </p:sldIdLst>
  <p:sldSz cx="9144000" cy="5143500" type="screen16x9"/>
  <p:notesSz cx="6858000" cy="9144000"/>
  <p:embeddedFontLst>
    <p:embeddedFont>
      <p:font typeface="210 청춘시대 R" panose="02020603020101020101" pitchFamily="18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DX경필명조B" panose="02010606000101010101" pitchFamily="2" charset="-127"/>
      <p:regular r:id="rId42"/>
    </p:embeddedFont>
    <p:embeddedFont>
      <p:font typeface="나눔고딕" panose="020D0604000000000000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C73"/>
    <a:srgbClr val="E33D94"/>
    <a:srgbClr val="0A3B82"/>
    <a:srgbClr val="F5C159"/>
    <a:srgbClr val="F2CE6A"/>
    <a:srgbClr val="B0BDF2"/>
    <a:srgbClr val="9C2F2C"/>
    <a:srgbClr val="9E2522"/>
    <a:srgbClr val="A6D2E2"/>
    <a:srgbClr val="522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2525" autoAdjust="0"/>
  </p:normalViewPr>
  <p:slideViewPr>
    <p:cSldViewPr>
      <p:cViewPr>
        <p:scale>
          <a:sx n="100" d="100"/>
          <a:sy n="100" d="100"/>
        </p:scale>
        <p:origin x="-858" y="-6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effectLst>
              <a:outerShdw blurRad="152400" dist="317500" dir="19320000" sx="90000" sy="-19000" rotWithShape="0">
                <a:prstClr val="black">
                  <a:alpha val="15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effectLst>
                <a:outerShdw blurRad="152400" dist="317500" dir="19320000" sx="90000" sy="-19000" rotWithShape="0">
                  <a:prstClr val="black">
                    <a:alpha val="1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effectLst>
                <a:outerShdw blurRad="152400" dist="317500" dir="19320000" sx="90000" sy="-19000" rotWithShape="0">
                  <a:prstClr val="black">
                    <a:alpha val="1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빈도수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214208"/>
        <c:axId val="96848704"/>
      </c:barChart>
      <c:catAx>
        <c:axId val="101214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6848704"/>
        <c:crosses val="autoZero"/>
        <c:auto val="1"/>
        <c:lblAlgn val="ctr"/>
        <c:lblOffset val="100"/>
        <c:noMultiLvlLbl val="0"/>
      </c:catAx>
      <c:valAx>
        <c:axId val="96848704"/>
        <c:scaling>
          <c:orientation val="minMax"/>
          <c:max val="5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1214208"/>
        <c:crosses val="autoZero"/>
        <c:crossBetween val="between"/>
        <c:majorUnit val="1"/>
        <c:minorUnit val="1"/>
      </c:valAx>
    </c:plotArea>
    <c:plotVisOnly val="1"/>
    <c:dispBlanksAs val="gap"/>
    <c:showDLblsOverMax val="0"/>
  </c:chart>
  <c:spPr>
    <a:solidFill>
      <a:schemeClr val="bg1">
        <a:lumMod val="95000"/>
      </a:schemeClr>
    </a:solidFill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Sheet1!$B$29</c:f>
              <c:strCache>
                <c:ptCount val="1"/>
                <c:pt idx="0">
                  <c:v>빈도수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Sheet1!$B$30:$B$40</c:f>
              <c:numCache>
                <c:formatCode>General</c:formatCode>
                <c:ptCount val="1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864512"/>
        <c:axId val="96850432"/>
      </c:barChart>
      <c:catAx>
        <c:axId val="100864512"/>
        <c:scaling>
          <c:orientation val="minMax"/>
        </c:scaling>
        <c:delete val="0"/>
        <c:axPos val="b"/>
        <c:majorTickMark val="out"/>
        <c:minorTickMark val="none"/>
        <c:tickLblPos val="nextTo"/>
        <c:crossAx val="96850432"/>
        <c:crosses val="autoZero"/>
        <c:auto val="1"/>
        <c:lblAlgn val="ctr"/>
        <c:lblOffset val="100"/>
        <c:noMultiLvlLbl val="0"/>
      </c:catAx>
      <c:valAx>
        <c:axId val="96850432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864512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chemeClr val="bg1">
        <a:lumMod val="95000"/>
      </a:schemeClr>
    </a:solidFill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Sheet1!$B$43</c:f>
              <c:strCache>
                <c:ptCount val="1"/>
                <c:pt idx="0">
                  <c:v>빈도수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Sheet1!$B$44:$B$55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864000"/>
        <c:axId val="96852160"/>
      </c:barChart>
      <c:catAx>
        <c:axId val="100864000"/>
        <c:scaling>
          <c:orientation val="minMax"/>
        </c:scaling>
        <c:delete val="0"/>
        <c:axPos val="b"/>
        <c:majorTickMark val="out"/>
        <c:minorTickMark val="none"/>
        <c:tickLblPos val="nextTo"/>
        <c:crossAx val="96852160"/>
        <c:crosses val="autoZero"/>
        <c:auto val="1"/>
        <c:lblAlgn val="ctr"/>
        <c:lblOffset val="100"/>
        <c:noMultiLvlLbl val="0"/>
      </c:catAx>
      <c:valAx>
        <c:axId val="96852160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86400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chemeClr val="bg1">
        <a:lumMod val="95000"/>
      </a:schemeClr>
    </a:solidFill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effectLst>
              <a:outerShdw blurRad="152400" dist="317500" dir="19320000" sx="90000" sy="-19000" rotWithShape="0">
                <a:prstClr val="black">
                  <a:alpha val="15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effectLst>
                <a:outerShdw blurRad="152400" dist="317500" dir="19320000" sx="90000" sy="-19000" rotWithShape="0">
                  <a:prstClr val="black">
                    <a:alpha val="1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effectLst>
                <a:outerShdw blurRad="152400" dist="317500" dir="19320000" sx="90000" sy="-19000" rotWithShape="0">
                  <a:prstClr val="black">
                    <a:alpha val="1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effectLst>
              <a:outerShdw blurRad="152400" dist="317500" dir="19320000" sx="90000" sy="-19000" rotWithShape="0">
                <a:prstClr val="black">
                  <a:alpha val="15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effectLst>
                <a:outerShdw blurRad="152400" dist="317500" dir="19320000" sx="90000" sy="-19000" rotWithShape="0">
                  <a:prstClr val="black">
                    <a:alpha val="1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effectLst>
                <a:outerShdw blurRad="152400" dist="317500" dir="19320000" sx="90000" sy="-19000" rotWithShape="0">
                  <a:prstClr val="black">
                    <a:alpha val="1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</c:v>
                </c:pt>
                <c:pt idx="1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67</c:v>
                </c:pt>
                <c:pt idx="1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</c:v>
                </c:pt>
                <c:pt idx="1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effectLst>
              <a:outerShdw blurRad="152400" dist="317500" dir="19320000" sx="90000" sy="-19000" rotWithShape="0">
                <a:prstClr val="black">
                  <a:alpha val="15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effectLst>
                <a:outerShdw blurRad="152400" dist="317500" dir="19320000" sx="90000" sy="-19000" rotWithShape="0">
                  <a:prstClr val="black">
                    <a:alpha val="1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effectLst>
                <a:outerShdw blurRad="152400" dist="317500" dir="19320000" sx="90000" sy="-19000" rotWithShape="0">
                  <a:prstClr val="black">
                    <a:alpha val="1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effectLst>
              <a:outerShdw blurRad="152400" dist="317500" dir="19320000" sx="90000" sy="-19000" rotWithShape="0">
                <a:prstClr val="black">
                  <a:alpha val="15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effectLst>
                <a:outerShdw blurRad="152400" dist="317500" dir="19320000" sx="90000" sy="-19000" rotWithShape="0">
                  <a:prstClr val="black">
                    <a:alpha val="1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effectLst>
                <a:outerShdw blurRad="152400" dist="317500" dir="19320000" sx="90000" sy="-19000" rotWithShape="0">
                  <a:prstClr val="black">
                    <a:alpha val="1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</c:v>
                </c:pt>
                <c:pt idx="1">
                  <c:v>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빈도수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423168"/>
        <c:axId val="100779136"/>
      </c:barChart>
      <c:catAx>
        <c:axId val="100423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0779136"/>
        <c:crosses val="autoZero"/>
        <c:auto val="1"/>
        <c:lblAlgn val="ctr"/>
        <c:lblOffset val="100"/>
        <c:noMultiLvlLbl val="0"/>
      </c:catAx>
      <c:valAx>
        <c:axId val="100779136"/>
        <c:scaling>
          <c:orientation val="minMax"/>
          <c:max val="5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423168"/>
        <c:crosses val="autoZero"/>
        <c:crossBetween val="between"/>
        <c:majorUnit val="1"/>
        <c:minorUnit val="1"/>
      </c:valAx>
    </c:plotArea>
    <c:plotVisOnly val="1"/>
    <c:dispBlanksAs val="gap"/>
    <c:showDLblsOverMax val="0"/>
  </c:chart>
  <c:spPr>
    <a:solidFill>
      <a:schemeClr val="bg1">
        <a:lumMod val="95000"/>
      </a:schemeClr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빈도수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2</c:v>
                </c:pt>
                <c:pt idx="8">
                  <c:v>0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440768"/>
        <c:axId val="100780864"/>
      </c:barChart>
      <c:catAx>
        <c:axId val="97440768"/>
        <c:scaling>
          <c:orientation val="minMax"/>
        </c:scaling>
        <c:delete val="0"/>
        <c:axPos val="b"/>
        <c:majorTickMark val="out"/>
        <c:minorTickMark val="none"/>
        <c:tickLblPos val="nextTo"/>
        <c:crossAx val="100780864"/>
        <c:crosses val="autoZero"/>
        <c:auto val="1"/>
        <c:lblAlgn val="ctr"/>
        <c:lblOffset val="100"/>
        <c:noMultiLvlLbl val="0"/>
      </c:catAx>
      <c:valAx>
        <c:axId val="100780864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440768"/>
        <c:crosses val="autoZero"/>
        <c:crossBetween val="between"/>
        <c:majorUnit val="1"/>
        <c:minorUnit val="1"/>
      </c:valAx>
    </c:plotArea>
    <c:plotVisOnly val="1"/>
    <c:dispBlanksAs val="gap"/>
    <c:showDLblsOverMax val="0"/>
  </c:chart>
  <c:spPr>
    <a:solidFill>
      <a:schemeClr val="bg1">
        <a:lumMod val="95000"/>
      </a:schemeClr>
    </a:solidFill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빈도수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val>
            <c:numRef>
              <c:f>Sheet1!$B$16:$B$27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1</c:v>
                </c:pt>
                <c:pt idx="7">
                  <c:v>0</c:v>
                </c:pt>
                <c:pt idx="8">
                  <c:v>3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441280"/>
        <c:axId val="100782592"/>
      </c:barChart>
      <c:catAx>
        <c:axId val="97441280"/>
        <c:scaling>
          <c:orientation val="minMax"/>
        </c:scaling>
        <c:delete val="0"/>
        <c:axPos val="b"/>
        <c:majorTickMark val="out"/>
        <c:minorTickMark val="none"/>
        <c:tickLblPos val="nextTo"/>
        <c:crossAx val="100782592"/>
        <c:crosses val="autoZero"/>
        <c:auto val="1"/>
        <c:lblAlgn val="ctr"/>
        <c:lblOffset val="100"/>
        <c:noMultiLvlLbl val="0"/>
      </c:catAx>
      <c:valAx>
        <c:axId val="100782592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44128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chemeClr val="bg1">
        <a:lumMod val="95000"/>
      </a:schemeClr>
    </a:solidFill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effectLst>
              <a:outerShdw blurRad="152400" dist="317500" dir="19320000" sx="90000" sy="-19000" rotWithShape="0">
                <a:prstClr val="black">
                  <a:alpha val="15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effectLst>
                <a:outerShdw blurRad="152400" dist="317500" dir="19320000" sx="90000" sy="-19000" rotWithShape="0">
                  <a:prstClr val="black">
                    <a:alpha val="1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effectLst>
                <a:outerShdw blurRad="152400" dist="317500" dir="19320000" sx="90000" sy="-19000" rotWithShape="0">
                  <a:prstClr val="black">
                    <a:alpha val="1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B0E-4F0D-B368-09C0C319F79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B0E-4F0D-B368-09C0C319F79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B0E-4F0D-B368-09C0C319F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A3B04-A58F-4793-AF93-DAE205D41AD2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90FE1-C0CF-4BCE-B62A-E43E3087A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00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상황</a:t>
            </a:r>
            <a:r>
              <a:rPr lang="en-US" altLang="ko-KR" dirty="0" smtClean="0"/>
              <a:t>: 4</a:t>
            </a:r>
            <a:r>
              <a:rPr lang="ko-KR" altLang="en-US" dirty="0" smtClean="0"/>
              <a:t>개년 전국 도시 월 별 대기오염도를 분석하여 데기 상황이 비슷한 월 별 도시를 분류하고자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데이터</a:t>
            </a:r>
            <a:r>
              <a:rPr lang="en-US" altLang="ko-KR" dirty="0" smtClean="0"/>
              <a:t>: 2013~2016</a:t>
            </a:r>
            <a:r>
              <a:rPr lang="ko-KR" altLang="en-US" dirty="0" smtClean="0"/>
              <a:t>년 전국 도시 월 별</a:t>
            </a:r>
            <a:r>
              <a:rPr lang="ko-KR" altLang="en-US" baseline="0" dirty="0" smtClean="0"/>
              <a:t> 미세먼지 농도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오존 농도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아황산가스 농도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이산화질소 농도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일산화탄소 농도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자료 출처 </a:t>
            </a:r>
            <a:r>
              <a:rPr lang="en-US" altLang="ko-KR" baseline="0" dirty="0" err="1" smtClean="0"/>
              <a:t>kosis</a:t>
            </a:r>
            <a:endParaRPr lang="en-US" altLang="ko-KR" dirty="0" smtClean="0"/>
          </a:p>
          <a:p>
            <a:r>
              <a:rPr lang="ko-KR" altLang="en-US" dirty="0" smtClean="0"/>
              <a:t>분석 과정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준비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변수 지정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군집 분석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변수설정</a:t>
            </a:r>
            <a:endParaRPr lang="en-US" altLang="ko-KR" baseline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57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제주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3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경남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31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광주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31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09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09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09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09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09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0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서울이 군집</a:t>
            </a:r>
            <a:r>
              <a:rPr lang="en-US" altLang="ko-KR" smtClean="0"/>
              <a:t>1</a:t>
            </a:r>
            <a:r>
              <a:rPr lang="ko-KR" altLang="en-US" smtClean="0"/>
              <a:t>에 속했던</a:t>
            </a:r>
            <a:r>
              <a:rPr lang="ko-KR" altLang="en-US" baseline="0" smtClean="0"/>
              <a:t> 빈도수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0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3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36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8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2016 </a:t>
            </a:r>
            <a:r>
              <a:rPr lang="ko-KR" altLang="en-US" smtClean="0"/>
              <a:t>도시별 군집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8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서울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8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울산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31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인천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90FE1-C0CF-4BCE-B62A-E43E3087A66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3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996-FB47-4547-8673-975911ABE31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84A6-A96B-40D2-B4E7-0E172A147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3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996-FB47-4547-8673-975911ABE31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84A6-A96B-40D2-B4E7-0E172A147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996-FB47-4547-8673-975911ABE31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84A6-A96B-40D2-B4E7-0E172A147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996-FB47-4547-8673-975911ABE31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84A6-A96B-40D2-B4E7-0E172A147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5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996-FB47-4547-8673-975911ABE31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84A6-A96B-40D2-B4E7-0E172A147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5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996-FB47-4547-8673-975911ABE31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84A6-A96B-40D2-B4E7-0E172A147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0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996-FB47-4547-8673-975911ABE31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84A6-A96B-40D2-B4E7-0E172A147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2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996-FB47-4547-8673-975911ABE31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84A6-A96B-40D2-B4E7-0E172A147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8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996-FB47-4547-8673-975911ABE31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84A6-A96B-40D2-B4E7-0E172A147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95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996-FB47-4547-8673-975911ABE31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84A6-A96B-40D2-B4E7-0E172A147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9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4996-FB47-4547-8673-975911ABE31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84A6-A96B-40D2-B4E7-0E172A147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26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4996-FB47-4547-8673-975911ABE31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84A6-A96B-40D2-B4E7-0E172A147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jpe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image" Target="../media/image1.jpe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3.xml"/><Relationship Id="rId5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5.xml"/><Relationship Id="rId5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7.xml"/><Relationship Id="rId5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chart" Target="../charts/chart2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9.xml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chart" Target="../charts/chart2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1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chart" Target="../charts/chart2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3.xml"/><Relationship Id="rId5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" t="1512" r="168" b="14504"/>
          <a:stretch/>
        </p:blipFill>
        <p:spPr bwMode="auto">
          <a:xfrm>
            <a:off x="-112143" y="0"/>
            <a:ext cx="9256143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555526"/>
            <a:ext cx="3096344" cy="3744416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5974" y="915566"/>
            <a:ext cx="2791149" cy="1986249"/>
          </a:xfrm>
          <a:prstGeom prst="rect">
            <a:avLst/>
          </a:prstGeom>
          <a:noFill/>
        </p:spPr>
        <p:txBody>
          <a:bodyPr wrap="none" bIns="468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smtClean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2011~2015</a:t>
            </a:r>
            <a:endParaRPr lang="en-US" altLang="ko-KR" sz="2000" dirty="0" smtClean="0">
              <a:solidFill>
                <a:schemeClr val="bg1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800" b="1" dirty="0" smtClean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전국 도시</a:t>
            </a:r>
            <a:endParaRPr lang="en-US" altLang="ko-KR" sz="2800" b="1" dirty="0" smtClean="0">
              <a:solidFill>
                <a:schemeClr val="bg1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800" b="1" dirty="0" smtClean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월 별</a:t>
            </a:r>
            <a:r>
              <a:rPr lang="en-US" altLang="ko-KR" sz="2800" b="1" dirty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 </a:t>
            </a:r>
            <a:r>
              <a:rPr lang="ko-KR" altLang="en-US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대기 오염도</a:t>
            </a:r>
            <a:r>
              <a:rPr lang="en-US" altLang="ko-KR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 </a:t>
            </a:r>
            <a:endParaRPr lang="en-US" altLang="ko-KR" sz="28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800" b="1" dirty="0" smtClean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군집</a:t>
            </a:r>
            <a:r>
              <a:rPr lang="ko-KR" altLang="en-US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분석</a:t>
            </a:r>
            <a:endParaRPr lang="ko-KR" altLang="en-US" sz="2800" b="1" dirty="0">
              <a:solidFill>
                <a:schemeClr val="bg1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974" y="2757577"/>
            <a:ext cx="2576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Big Data Analytics Group Task with SPSS</a:t>
            </a:r>
            <a:endParaRPr lang="ko-KR" altLang="en-US" sz="1000" u="sng" dirty="0">
              <a:solidFill>
                <a:schemeClr val="accent5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974" y="3579862"/>
            <a:ext cx="203613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000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2018.04.16</a:t>
            </a:r>
          </a:p>
          <a:p>
            <a:pPr>
              <a:spcAft>
                <a:spcPts val="300"/>
              </a:spcAft>
            </a:pPr>
            <a:r>
              <a:rPr lang="ko-KR" altLang="en-US" sz="1000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박준규 </a:t>
            </a:r>
            <a:r>
              <a:rPr lang="en-US" altLang="ko-KR" sz="1000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/ </a:t>
            </a:r>
            <a:r>
              <a:rPr lang="ko-KR" altLang="en-US" sz="1000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장지웅</a:t>
            </a:r>
            <a:r>
              <a:rPr lang="en-US" altLang="ko-KR" sz="10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/ </a:t>
            </a:r>
            <a:r>
              <a:rPr lang="ko-KR" altLang="en-US" sz="1000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박지인</a:t>
            </a:r>
            <a:r>
              <a:rPr lang="en-US" altLang="ko-KR" sz="10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/ </a:t>
            </a:r>
            <a:r>
              <a:rPr lang="ko-KR" altLang="en-US" sz="1000" dirty="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송혜주</a:t>
            </a:r>
            <a:endParaRPr lang="ko-KR" altLang="en-US" sz="10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43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/>
              <a:t>01  SPSS</a:t>
            </a:r>
            <a:r>
              <a:rPr lang="ko-KR" altLang="en-US"/>
              <a:t>를 이용한 군집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3350" y="107527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변수 지정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09/35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160" y="1969430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변수 선정 및 역할 지정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" t="5003" r="5375" b="4006"/>
          <a:stretch/>
        </p:blipFill>
        <p:spPr bwMode="auto">
          <a:xfrm>
            <a:off x="899592" y="1059582"/>
            <a:ext cx="4941696" cy="349871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08026" y="3185228"/>
            <a:ext cx="494169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691680" y="555526"/>
            <a:ext cx="6096541" cy="360040"/>
            <a:chOff x="1907704" y="509649"/>
            <a:chExt cx="6096541" cy="360040"/>
          </a:xfrm>
        </p:grpSpPr>
        <p:sp>
          <p:nvSpPr>
            <p:cNvPr id="10" name="직사각형 9"/>
            <p:cNvSpPr/>
            <p:nvPr/>
          </p:nvSpPr>
          <p:spPr>
            <a:xfrm>
              <a:off x="1910337" y="509649"/>
              <a:ext cx="5974031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7704" y="535781"/>
              <a:ext cx="6096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오존값의 영향이 미미하여 예측자 중요도가 가장 낮은 오존을 제외하고 재분석</a:t>
              </a:r>
              <a:endParaRPr lang="ko-KR" altLang="en-US" sz="1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1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/>
              <a:t>01  SPSS</a:t>
            </a:r>
            <a:r>
              <a:rPr lang="ko-KR" altLang="en-US"/>
              <a:t>를 이용한 군집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3350" y="107527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군집 분석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10/35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0134" y="2099554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K-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평균 군집분석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" t="2589" r="3791" b="1954"/>
          <a:stretch/>
        </p:blipFill>
        <p:spPr bwMode="auto">
          <a:xfrm>
            <a:off x="722437" y="708333"/>
            <a:ext cx="5832648" cy="40621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4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/>
              <a:t>01  SPSS</a:t>
            </a:r>
            <a:r>
              <a:rPr lang="ko-KR" altLang="en-US"/>
              <a:t>를 이용한 군집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3350" y="107527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군집 분석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11/35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0605" y="1707652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K-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평균 군집분석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t="1974" r="2376" b="2281"/>
          <a:stretch/>
        </p:blipFill>
        <p:spPr bwMode="auto">
          <a:xfrm>
            <a:off x="683568" y="667515"/>
            <a:ext cx="5021666" cy="42261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90605" y="2338596"/>
            <a:ext cx="27190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군집</a:t>
            </a:r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1: 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대기오염 농도가</a:t>
            </a:r>
            <a:endParaRPr lang="en-US" altLang="ko-KR" sz="1400" smtClean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	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상대적으로 높은 군집</a:t>
            </a:r>
            <a:endParaRPr lang="en-US" altLang="ko-KR" sz="1400" smtClean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군집</a:t>
            </a:r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2: 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대기오염 농도가</a:t>
            </a:r>
            <a:endParaRPr lang="en-US" altLang="ko-KR" sz="1400" smtClean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DX경필명조B" panose="02010606000101010101" pitchFamily="2" charset="-127"/>
                <a:ea typeface="DX경필명조B" panose="02010606000101010101" pitchFamily="2" charset="-127"/>
              </a:rPr>
              <a:t>	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상대적으로 낮은 군집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 smtClean="0"/>
              <a:t>02  </a:t>
            </a:r>
            <a:r>
              <a:rPr lang="ko-KR" altLang="en-US" smtClean="0"/>
              <a:t>도시별 대기 오염 패턴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9068" y="10752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2011~2015 </a:t>
            </a:r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도시별 군집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12/35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" y="771550"/>
            <a:ext cx="9077691" cy="369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619672" y="2571751"/>
            <a:ext cx="792088" cy="10216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76056" y="2571751"/>
            <a:ext cx="576064" cy="102167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68144" y="2571751"/>
            <a:ext cx="720080" cy="102167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10788" y="1203598"/>
            <a:ext cx="1365068" cy="1080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20072" y="1203598"/>
            <a:ext cx="557291" cy="1080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744638" y="4118274"/>
            <a:ext cx="3630652" cy="700961"/>
            <a:chOff x="5261828" y="552358"/>
            <a:chExt cx="3630652" cy="700961"/>
          </a:xfrm>
        </p:grpSpPr>
        <p:sp>
          <p:nvSpPr>
            <p:cNvPr id="9" name="직사각형 8"/>
            <p:cNvSpPr/>
            <p:nvPr/>
          </p:nvSpPr>
          <p:spPr>
            <a:xfrm>
              <a:off x="5261828" y="598611"/>
              <a:ext cx="3559823" cy="65470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74182" y="552358"/>
              <a:ext cx="3618298" cy="700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</a:t>
              </a:r>
              <a:r>
                <a:rPr lang="en-US" altLang="ko-KR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1: </a:t>
              </a: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대기오염 농도가 상대적으로 높은 군집</a:t>
              </a:r>
              <a:endPara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</a:t>
              </a:r>
              <a:r>
                <a:rPr lang="en-US" altLang="ko-KR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2: </a:t>
              </a: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대기오염 농도가 상대적으로 낮은 군집</a:t>
              </a:r>
              <a:endParaRPr lang="ko-KR" altLang="en-US" sz="1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79712" y="1275606"/>
            <a:ext cx="60785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22F6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인천</a:t>
            </a:r>
            <a:endParaRPr lang="ko-KR" altLang="en-US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8081" y="1275606"/>
            <a:ext cx="60785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A6D2E2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ko-KR" altLang="en-US"/>
              <a:t>울산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4787" y="1275606"/>
            <a:ext cx="60785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C2F2C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ko-KR" altLang="en-US"/>
              <a:t>서울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31893" y="2644605"/>
            <a:ext cx="60785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B0BDF2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ko-KR" altLang="en-US"/>
              <a:t>제주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44261" y="2644605"/>
            <a:ext cx="60785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5C159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ko-KR" altLang="en-US"/>
              <a:t>광주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24254" y="2644605"/>
            <a:ext cx="60785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A3B82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ko-KR" altLang="en-US"/>
              <a:t>경남</a:t>
            </a:r>
          </a:p>
        </p:txBody>
      </p:sp>
    </p:spTree>
    <p:extLst>
      <p:ext uri="{BB962C8B-B14F-4D97-AF65-F5344CB8AC3E}">
        <p14:creationId xmlns:p14="http://schemas.microsoft.com/office/powerpoint/2010/main" val="14497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02347" y="107525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서울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13/35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53693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 smtClean="0"/>
              <a:t>02  </a:t>
            </a:r>
            <a:r>
              <a:rPr lang="ko-KR" altLang="en-US" smtClean="0"/>
              <a:t>도시별 대기 오염 패턴 분석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40" b="83007"/>
          <a:stretch/>
        </p:blipFill>
        <p:spPr bwMode="auto">
          <a:xfrm>
            <a:off x="294384" y="4371950"/>
            <a:ext cx="561632" cy="5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9542"/>
            <a:ext cx="6742152" cy="419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0" y="699542"/>
            <a:ext cx="1260935" cy="432048"/>
            <a:chOff x="0" y="699542"/>
            <a:chExt cx="1260935" cy="43204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0" y="699542"/>
              <a:ext cx="1259632" cy="432048"/>
            </a:xfrm>
            <a:custGeom>
              <a:avLst/>
              <a:gdLst/>
              <a:ahLst/>
              <a:cxnLst/>
              <a:rect l="l" t="t" r="r" b="b"/>
              <a:pathLst>
                <a:path w="809837" h="369332">
                  <a:moveTo>
                    <a:pt x="0" y="0"/>
                  </a:moveTo>
                  <a:lnTo>
                    <a:pt x="748280" y="0"/>
                  </a:lnTo>
                  <a:cubicBezTo>
                    <a:pt x="782277" y="0"/>
                    <a:pt x="809837" y="27560"/>
                    <a:pt x="809837" y="61557"/>
                  </a:cubicBezTo>
                  <a:lnTo>
                    <a:pt x="809837" y="307775"/>
                  </a:lnTo>
                  <a:cubicBezTo>
                    <a:pt x="809837" y="341772"/>
                    <a:pt x="782277" y="369332"/>
                    <a:pt x="748280" y="369332"/>
                  </a:cubicBezTo>
                  <a:lnTo>
                    <a:pt x="0" y="36933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1098" y="7309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1</a:t>
              </a:r>
              <a:endParaRPr lang="ko-KR" altLang="en-US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0" t="40792" r="49747" b="51529"/>
          <a:stretch/>
        </p:blipFill>
        <p:spPr bwMode="auto">
          <a:xfrm>
            <a:off x="856016" y="4675342"/>
            <a:ext cx="2061713" cy="25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95916" y="1258769"/>
            <a:ext cx="1387541" cy="1061829"/>
            <a:chOff x="122076" y="1131590"/>
            <a:chExt cx="1387541" cy="1061829"/>
          </a:xfrm>
        </p:grpSpPr>
        <p:sp>
          <p:nvSpPr>
            <p:cNvPr id="6" name="TextBox 5"/>
            <p:cNvSpPr txBox="1"/>
            <p:nvPr/>
          </p:nvSpPr>
          <p:spPr>
            <a:xfrm>
              <a:off x="209261" y="1131590"/>
              <a:ext cx="1300356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1</a:t>
              </a: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에 속한</a:t>
              </a:r>
              <a:endPara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서울의 년도 별</a:t>
              </a:r>
              <a:endPara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월 빈도수</a:t>
              </a:r>
              <a:endParaRPr lang="ko-KR" altLang="en-US" sz="1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2076" y="1275606"/>
              <a:ext cx="114872" cy="86409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57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02347" y="107525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울산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14/35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53693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 smtClean="0"/>
              <a:t>02  </a:t>
            </a:r>
            <a:r>
              <a:rPr lang="ko-KR" altLang="en-US" smtClean="0"/>
              <a:t>도시별 대기 오염 패턴 분석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9542"/>
            <a:ext cx="6569852" cy="422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0" y="699542"/>
            <a:ext cx="1260935" cy="432048"/>
            <a:chOff x="0" y="699542"/>
            <a:chExt cx="1260935" cy="432048"/>
          </a:xfrm>
        </p:grpSpPr>
        <p:sp>
          <p:nvSpPr>
            <p:cNvPr id="15" name="모서리가 둥근 직사각형 9"/>
            <p:cNvSpPr/>
            <p:nvPr/>
          </p:nvSpPr>
          <p:spPr>
            <a:xfrm>
              <a:off x="0" y="699542"/>
              <a:ext cx="1259632" cy="432048"/>
            </a:xfrm>
            <a:custGeom>
              <a:avLst/>
              <a:gdLst/>
              <a:ahLst/>
              <a:cxnLst/>
              <a:rect l="l" t="t" r="r" b="b"/>
              <a:pathLst>
                <a:path w="809837" h="369332">
                  <a:moveTo>
                    <a:pt x="0" y="0"/>
                  </a:moveTo>
                  <a:lnTo>
                    <a:pt x="748280" y="0"/>
                  </a:lnTo>
                  <a:cubicBezTo>
                    <a:pt x="782277" y="0"/>
                    <a:pt x="809837" y="27560"/>
                    <a:pt x="809837" y="61557"/>
                  </a:cubicBezTo>
                  <a:lnTo>
                    <a:pt x="809837" y="307775"/>
                  </a:lnTo>
                  <a:cubicBezTo>
                    <a:pt x="809837" y="341772"/>
                    <a:pt x="782277" y="369332"/>
                    <a:pt x="748280" y="369332"/>
                  </a:cubicBezTo>
                  <a:lnTo>
                    <a:pt x="0" y="36933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098" y="7309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1</a:t>
              </a:r>
              <a:endParaRPr lang="ko-KR" altLang="en-US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40" b="83007"/>
          <a:stretch/>
        </p:blipFill>
        <p:spPr bwMode="auto">
          <a:xfrm>
            <a:off x="294384" y="4371950"/>
            <a:ext cx="561632" cy="5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38634" r="50053" b="55077"/>
          <a:stretch/>
        </p:blipFill>
        <p:spPr bwMode="auto">
          <a:xfrm>
            <a:off x="856016" y="4709847"/>
            <a:ext cx="2027208" cy="21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95916" y="1258769"/>
            <a:ext cx="1387541" cy="1061829"/>
            <a:chOff x="122076" y="1131590"/>
            <a:chExt cx="1387541" cy="1061829"/>
          </a:xfrm>
        </p:grpSpPr>
        <p:sp>
          <p:nvSpPr>
            <p:cNvPr id="18" name="TextBox 17"/>
            <p:cNvSpPr txBox="1"/>
            <p:nvPr/>
          </p:nvSpPr>
          <p:spPr>
            <a:xfrm>
              <a:off x="209261" y="1131590"/>
              <a:ext cx="1300356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1</a:t>
              </a: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에 속한</a:t>
              </a:r>
              <a:endPara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울</a:t>
              </a:r>
              <a:r>
                <a:rPr lang="ko-KR" altLang="en-US" sz="1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산</a:t>
              </a: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의 년도 별</a:t>
              </a:r>
              <a:endPara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월 빈도수</a:t>
              </a:r>
              <a:endParaRPr lang="ko-KR" altLang="en-US" sz="1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2076" y="1275606"/>
              <a:ext cx="114872" cy="86409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29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02347" y="107525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인천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15/35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53693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 smtClean="0"/>
              <a:t>02  </a:t>
            </a:r>
            <a:r>
              <a:rPr lang="ko-KR" altLang="en-US" smtClean="0"/>
              <a:t>도시별 대기 오염 패턴 분석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29" y="697368"/>
            <a:ext cx="6696744" cy="422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0" y="699542"/>
            <a:ext cx="1260935" cy="432048"/>
            <a:chOff x="0" y="699542"/>
            <a:chExt cx="1260935" cy="432048"/>
          </a:xfrm>
        </p:grpSpPr>
        <p:sp>
          <p:nvSpPr>
            <p:cNvPr id="14" name="모서리가 둥근 직사각형 9"/>
            <p:cNvSpPr/>
            <p:nvPr/>
          </p:nvSpPr>
          <p:spPr>
            <a:xfrm>
              <a:off x="0" y="699542"/>
              <a:ext cx="1259632" cy="432048"/>
            </a:xfrm>
            <a:custGeom>
              <a:avLst/>
              <a:gdLst/>
              <a:ahLst/>
              <a:cxnLst/>
              <a:rect l="l" t="t" r="r" b="b"/>
              <a:pathLst>
                <a:path w="809837" h="369332">
                  <a:moveTo>
                    <a:pt x="0" y="0"/>
                  </a:moveTo>
                  <a:lnTo>
                    <a:pt x="748280" y="0"/>
                  </a:lnTo>
                  <a:cubicBezTo>
                    <a:pt x="782277" y="0"/>
                    <a:pt x="809837" y="27560"/>
                    <a:pt x="809837" y="61557"/>
                  </a:cubicBezTo>
                  <a:lnTo>
                    <a:pt x="809837" y="307775"/>
                  </a:lnTo>
                  <a:cubicBezTo>
                    <a:pt x="809837" y="341772"/>
                    <a:pt x="782277" y="369332"/>
                    <a:pt x="748280" y="369332"/>
                  </a:cubicBezTo>
                  <a:lnTo>
                    <a:pt x="0" y="36933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1098" y="7309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1</a:t>
              </a:r>
              <a:endParaRPr lang="ko-KR" altLang="en-US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40" b="83007"/>
          <a:stretch/>
        </p:blipFill>
        <p:spPr bwMode="auto">
          <a:xfrm>
            <a:off x="294384" y="4371950"/>
            <a:ext cx="561632" cy="5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38537" r="49826" b="55693"/>
          <a:stretch/>
        </p:blipFill>
        <p:spPr bwMode="auto">
          <a:xfrm>
            <a:off x="843841" y="4727100"/>
            <a:ext cx="2061714" cy="19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95916" y="1258769"/>
            <a:ext cx="1387541" cy="1061829"/>
            <a:chOff x="122076" y="1131590"/>
            <a:chExt cx="1387541" cy="1061829"/>
          </a:xfrm>
        </p:grpSpPr>
        <p:sp>
          <p:nvSpPr>
            <p:cNvPr id="18" name="TextBox 17"/>
            <p:cNvSpPr txBox="1"/>
            <p:nvPr/>
          </p:nvSpPr>
          <p:spPr>
            <a:xfrm>
              <a:off x="209261" y="1131590"/>
              <a:ext cx="1300356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1</a:t>
              </a: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에 속한</a:t>
              </a:r>
              <a:endPara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인</a:t>
              </a:r>
              <a:r>
                <a:rPr lang="ko-KR" altLang="en-US" sz="1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천</a:t>
              </a: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의 년도 별</a:t>
              </a:r>
              <a:endPara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월 빈도수</a:t>
              </a:r>
              <a:endParaRPr lang="ko-KR" altLang="en-US" sz="1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2076" y="1275606"/>
              <a:ext cx="114872" cy="86409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29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2859782"/>
            <a:ext cx="9144000" cy="228371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02  </a:t>
            </a:r>
            <a:r>
              <a:rPr lang="ko-KR" altLang="en-US" sz="140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도시별 대기 오염 패턴 </a:t>
            </a:r>
            <a:r>
              <a:rPr lang="ko-KR" altLang="en-US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분석</a:t>
            </a:r>
            <a:endParaRPr lang="ko-KR" altLang="en-US" sz="140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3867" y="10752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군집 </a:t>
            </a:r>
            <a:r>
              <a:rPr lang="en-US" altLang="ko-KR" sz="2400" smtClean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16/35</a:t>
            </a:r>
            <a:endParaRPr lang="ko-KR" altLang="en-US" sz="14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15616" y="1196774"/>
            <a:ext cx="1456611" cy="1509692"/>
            <a:chOff x="667113" y="1635646"/>
            <a:chExt cx="1456611" cy="1509692"/>
          </a:xfrm>
        </p:grpSpPr>
        <p:graphicFrame>
          <p:nvGraphicFramePr>
            <p:cNvPr id="8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45947380"/>
                </p:ext>
              </p:extLst>
            </p:nvPr>
          </p:nvGraphicFramePr>
          <p:xfrm>
            <a:off x="667113" y="1635646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994393" y="1975819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984874" y="2152836"/>
              <a:ext cx="821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65%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758412" y="1203598"/>
            <a:ext cx="1456611" cy="1509692"/>
            <a:chOff x="2699792" y="1613372"/>
            <a:chExt cx="1456611" cy="1509692"/>
          </a:xfrm>
        </p:grpSpPr>
        <p:graphicFrame>
          <p:nvGraphicFramePr>
            <p:cNvPr id="11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11122143"/>
                </p:ext>
              </p:extLst>
            </p:nvPr>
          </p:nvGraphicFramePr>
          <p:xfrm>
            <a:off x="2699792" y="1613372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2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3027072" y="1953545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3017553" y="2130562"/>
              <a:ext cx="821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78%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516216" y="1203598"/>
            <a:ext cx="1456611" cy="1509692"/>
            <a:chOff x="6869899" y="1620196"/>
            <a:chExt cx="1456611" cy="1509692"/>
          </a:xfrm>
        </p:grpSpPr>
        <p:graphicFrame>
          <p:nvGraphicFramePr>
            <p:cNvPr id="17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22007062"/>
                </p:ext>
              </p:extLst>
            </p:nvPr>
          </p:nvGraphicFramePr>
          <p:xfrm>
            <a:off x="6869899" y="1620196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8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7197179" y="1960369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7187660" y="2137386"/>
              <a:ext cx="821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82%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4174" y="3003798"/>
            <a:ext cx="1530464" cy="1477328"/>
            <a:chOff x="827584" y="3003798"/>
            <a:chExt cx="1530464" cy="1477328"/>
          </a:xfrm>
        </p:grpSpPr>
        <p:sp>
          <p:nvSpPr>
            <p:cNvPr id="23" name="TextBox 22"/>
            <p:cNvSpPr txBox="1"/>
            <p:nvPr/>
          </p:nvSpPr>
          <p:spPr>
            <a:xfrm>
              <a:off x="827584" y="3003798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서울</a:t>
              </a:r>
              <a:endParaRPr lang="ko-KR" altLang="en-US" sz="2400" dirty="0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7584" y="3465463"/>
              <a:ext cx="15304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1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월</a:t>
              </a:r>
              <a:r>
                <a:rPr lang="en-US" altLang="ko-KR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: 5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회</a:t>
              </a:r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, 2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월</a:t>
              </a:r>
              <a:r>
                <a:rPr lang="en-US" altLang="ko-KR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: 5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회</a:t>
              </a:r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,</a:t>
              </a:r>
            </a:p>
            <a:p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3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월</a:t>
              </a:r>
              <a:r>
                <a:rPr lang="en-US" altLang="ko-KR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: 5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회</a:t>
              </a:r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, 4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월</a:t>
              </a:r>
              <a:r>
                <a:rPr lang="en-US" altLang="ko-KR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: 5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회</a:t>
              </a:r>
              <a:r>
                <a:rPr lang="en-US" altLang="ko-KR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,</a:t>
              </a:r>
            </a:p>
            <a:p>
              <a:r>
                <a:rPr lang="en-US" altLang="ko-KR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5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월</a:t>
              </a:r>
              <a:r>
                <a:rPr lang="en-US" altLang="ko-KR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: 5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회</a:t>
              </a:r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, 6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월</a:t>
              </a:r>
              <a:r>
                <a:rPr lang="en-US" altLang="ko-KR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: 1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회</a:t>
              </a:r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,</a:t>
              </a:r>
            </a:p>
            <a:p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10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월</a:t>
              </a:r>
              <a:r>
                <a:rPr lang="en-US" altLang="ko-KR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: 3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회</a:t>
              </a:r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, 11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월</a:t>
              </a:r>
              <a:r>
                <a:rPr lang="en-US" altLang="ko-KR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: 5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회</a:t>
              </a:r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,</a:t>
              </a:r>
            </a:p>
            <a:p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12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월</a:t>
              </a:r>
              <a:r>
                <a:rPr lang="en-US" altLang="ko-KR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: 5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회</a:t>
              </a:r>
              <a:endParaRPr lang="ko-KR" altLang="en-US" sz="12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588224" y="3003798"/>
            <a:ext cx="1589022" cy="1661994"/>
            <a:chOff x="827584" y="3003798"/>
            <a:chExt cx="1589022" cy="1661994"/>
          </a:xfrm>
        </p:grpSpPr>
        <p:sp>
          <p:nvSpPr>
            <p:cNvPr id="27" name="TextBox 26"/>
            <p:cNvSpPr txBox="1"/>
            <p:nvPr/>
          </p:nvSpPr>
          <p:spPr>
            <a:xfrm>
              <a:off x="827584" y="3003798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인천</a:t>
              </a:r>
              <a:endParaRPr lang="ko-KR" altLang="en-US" sz="2400" dirty="0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7584" y="3465463"/>
              <a:ext cx="15890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DX경필명조B" panose="02010606000101010101" pitchFamily="2" charset="-127"/>
                  <a:ea typeface="DX경필명조B" panose="02010606000101010101" pitchFamily="2" charset="-127"/>
                </a:defRPr>
              </a:lvl1pPr>
            </a:lstStyle>
            <a:p>
              <a:r>
                <a:rPr lang="en-US" altLang="ko-KR"/>
                <a:t>1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/>
                <a:t>, 2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3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/>
                <a:t>, 4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5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/>
                <a:t>, 6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7</a:t>
              </a:r>
              <a:r>
                <a:rPr lang="ko-KR" altLang="en-US"/>
                <a:t>월</a:t>
              </a:r>
              <a:r>
                <a:rPr lang="en-US" altLang="ko-KR"/>
                <a:t>:</a:t>
              </a:r>
              <a:r>
                <a:rPr lang="ko-KR" altLang="en-US"/>
                <a:t> </a:t>
              </a:r>
              <a:r>
                <a:rPr lang="en-US" altLang="ko-KR"/>
                <a:t>1</a:t>
              </a:r>
              <a:r>
                <a:rPr lang="ko-KR" altLang="en-US"/>
                <a:t>회</a:t>
              </a:r>
              <a:r>
                <a:rPr lang="en-US" altLang="ko-KR"/>
                <a:t>, 9</a:t>
              </a:r>
              <a:r>
                <a:rPr lang="ko-KR" altLang="en-US"/>
                <a:t>월</a:t>
              </a:r>
              <a:r>
                <a:rPr lang="en-US" altLang="ko-KR"/>
                <a:t>: 3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10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/>
                <a:t>, 11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12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endParaRPr lang="en-US" altLang="ko-KR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779912" y="3003798"/>
            <a:ext cx="1558820" cy="1661994"/>
            <a:chOff x="827584" y="3003798"/>
            <a:chExt cx="1558820" cy="1661994"/>
          </a:xfrm>
        </p:grpSpPr>
        <p:sp>
          <p:nvSpPr>
            <p:cNvPr id="33" name="TextBox 32"/>
            <p:cNvSpPr txBox="1"/>
            <p:nvPr/>
          </p:nvSpPr>
          <p:spPr>
            <a:xfrm>
              <a:off x="827584" y="3003798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울산</a:t>
              </a:r>
              <a:endParaRPr lang="ko-KR" altLang="en-US" sz="2400" dirty="0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7584" y="3465463"/>
              <a:ext cx="1558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DX경필명조B" panose="02010606000101010101" pitchFamily="2" charset="-127"/>
                  <a:ea typeface="DX경필명조B" panose="02010606000101010101" pitchFamily="2" charset="-127"/>
                </a:defRPr>
              </a:lvl1pPr>
            </a:lstStyle>
            <a:p>
              <a:r>
                <a:rPr lang="en-US" altLang="ko-KR"/>
                <a:t>1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/>
                <a:t>, 2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3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/>
                <a:t>, 4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5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/>
                <a:t>, 6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7</a:t>
              </a:r>
              <a:r>
                <a:rPr lang="ko-KR" altLang="en-US"/>
                <a:t>월</a:t>
              </a:r>
              <a:r>
                <a:rPr lang="en-US" altLang="ko-KR"/>
                <a:t>: 4</a:t>
              </a:r>
              <a:r>
                <a:rPr lang="ko-KR" altLang="en-US"/>
                <a:t>회</a:t>
              </a:r>
              <a:r>
                <a:rPr lang="en-US" altLang="ko-KR"/>
                <a:t>, 8</a:t>
              </a:r>
              <a:r>
                <a:rPr lang="ko-KR" altLang="en-US"/>
                <a:t>월</a:t>
              </a:r>
              <a:r>
                <a:rPr lang="en-US" altLang="ko-KR"/>
                <a:t>:</a:t>
              </a:r>
              <a:r>
                <a:rPr lang="ko-KR" altLang="en-US"/>
                <a:t> </a:t>
              </a:r>
              <a:r>
                <a:rPr lang="en-US" altLang="ko-KR"/>
                <a:t>2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10</a:t>
              </a:r>
              <a:r>
                <a:rPr lang="ko-KR" altLang="en-US"/>
                <a:t>월</a:t>
              </a:r>
              <a:r>
                <a:rPr lang="en-US" altLang="ko-KR"/>
                <a:t>:</a:t>
              </a:r>
              <a:r>
                <a:rPr lang="ko-KR" altLang="en-US"/>
                <a:t> </a:t>
              </a:r>
              <a:r>
                <a:rPr lang="en-US" altLang="ko-KR"/>
                <a:t>3</a:t>
              </a:r>
              <a:r>
                <a:rPr lang="ko-KR" altLang="en-US"/>
                <a:t>회</a:t>
              </a:r>
              <a:r>
                <a:rPr lang="en-US" altLang="ko-KR"/>
                <a:t>, 11</a:t>
              </a:r>
              <a:r>
                <a:rPr lang="ko-KR" altLang="en-US"/>
                <a:t>월</a:t>
              </a:r>
              <a:r>
                <a:rPr lang="en-US" altLang="ko-KR"/>
                <a:t>:</a:t>
              </a:r>
              <a:r>
                <a:rPr lang="ko-KR" altLang="en-US"/>
                <a:t> </a:t>
              </a:r>
              <a:r>
                <a:rPr lang="en-US" altLang="ko-KR"/>
                <a:t>4</a:t>
              </a:r>
              <a:r>
                <a:rPr lang="ko-KR" altLang="en-US"/>
                <a:t>회</a:t>
              </a:r>
              <a:r>
                <a:rPr lang="en-US" altLang="ko-KR"/>
                <a:t>, 12</a:t>
              </a:r>
              <a:r>
                <a:rPr lang="ko-KR" altLang="en-US"/>
                <a:t>월 </a:t>
              </a:r>
              <a:r>
                <a:rPr lang="en-US" altLang="ko-KR"/>
                <a:t>5</a:t>
              </a:r>
              <a:r>
                <a:rPr lang="ko-KR" altLang="en-US"/>
                <a:t>회</a:t>
              </a:r>
              <a:endParaRPr lang="en-US" altLang="ko-KR"/>
            </a:p>
          </p:txBody>
        </p:sp>
      </p:grpSp>
      <p:graphicFrame>
        <p:nvGraphicFramePr>
          <p:cNvPr id="30" name="차트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68876"/>
              </p:ext>
            </p:extLst>
          </p:nvPr>
        </p:nvGraphicFramePr>
        <p:xfrm>
          <a:off x="742924" y="3465463"/>
          <a:ext cx="2421110" cy="1514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차트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80112"/>
              </p:ext>
            </p:extLst>
          </p:nvPr>
        </p:nvGraphicFramePr>
        <p:xfrm>
          <a:off x="3419872" y="3465463"/>
          <a:ext cx="2376264" cy="1524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8" name="차트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641830"/>
              </p:ext>
            </p:extLst>
          </p:nvPr>
        </p:nvGraphicFramePr>
        <p:xfrm>
          <a:off x="6056389" y="3465463"/>
          <a:ext cx="2376264" cy="1543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6460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02347" y="107527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제주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17/35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53693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 smtClean="0"/>
              <a:t>02  </a:t>
            </a:r>
            <a:r>
              <a:rPr lang="ko-KR" altLang="en-US" smtClean="0"/>
              <a:t>도시별 대기 오염 패턴 분석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696382"/>
            <a:ext cx="6713182" cy="422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0" y="699542"/>
            <a:ext cx="1260935" cy="432048"/>
            <a:chOff x="0" y="699542"/>
            <a:chExt cx="1260935" cy="432048"/>
          </a:xfrm>
        </p:grpSpPr>
        <p:sp>
          <p:nvSpPr>
            <p:cNvPr id="14" name="모서리가 둥근 직사각형 9"/>
            <p:cNvSpPr/>
            <p:nvPr/>
          </p:nvSpPr>
          <p:spPr>
            <a:xfrm>
              <a:off x="0" y="699542"/>
              <a:ext cx="1259632" cy="432048"/>
            </a:xfrm>
            <a:custGeom>
              <a:avLst/>
              <a:gdLst/>
              <a:ahLst/>
              <a:cxnLst/>
              <a:rect l="l" t="t" r="r" b="b"/>
              <a:pathLst>
                <a:path w="809837" h="369332">
                  <a:moveTo>
                    <a:pt x="0" y="0"/>
                  </a:moveTo>
                  <a:lnTo>
                    <a:pt x="748280" y="0"/>
                  </a:lnTo>
                  <a:cubicBezTo>
                    <a:pt x="782277" y="0"/>
                    <a:pt x="809837" y="27560"/>
                    <a:pt x="809837" y="61557"/>
                  </a:cubicBezTo>
                  <a:lnTo>
                    <a:pt x="809837" y="307775"/>
                  </a:lnTo>
                  <a:cubicBezTo>
                    <a:pt x="809837" y="341772"/>
                    <a:pt x="782277" y="369332"/>
                    <a:pt x="748280" y="369332"/>
                  </a:cubicBezTo>
                  <a:lnTo>
                    <a:pt x="0" y="36933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1098" y="7309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2</a:t>
              </a:r>
              <a:endParaRPr lang="ko-KR" altLang="en-US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40" b="83007"/>
          <a:stretch/>
        </p:blipFill>
        <p:spPr bwMode="auto">
          <a:xfrm>
            <a:off x="294384" y="4371950"/>
            <a:ext cx="561632" cy="5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" t="38389" r="50000" b="55322"/>
          <a:stretch/>
        </p:blipFill>
        <p:spPr bwMode="auto">
          <a:xfrm>
            <a:off x="844620" y="4709847"/>
            <a:ext cx="2054525" cy="21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95916" y="1258769"/>
            <a:ext cx="1387541" cy="1061829"/>
            <a:chOff x="122076" y="1131590"/>
            <a:chExt cx="1387541" cy="1061829"/>
          </a:xfrm>
        </p:grpSpPr>
        <p:sp>
          <p:nvSpPr>
            <p:cNvPr id="18" name="TextBox 17"/>
            <p:cNvSpPr txBox="1"/>
            <p:nvPr/>
          </p:nvSpPr>
          <p:spPr>
            <a:xfrm>
              <a:off x="209261" y="1131590"/>
              <a:ext cx="1300356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 sz="1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2</a:t>
              </a: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에 속한</a:t>
              </a:r>
              <a:endPara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제</a:t>
              </a:r>
              <a:r>
                <a:rPr lang="ko-KR" altLang="en-US" sz="1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주</a:t>
              </a: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의 년도 별</a:t>
              </a:r>
              <a:endPara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월 빈도수</a:t>
              </a:r>
              <a:endParaRPr lang="ko-KR" altLang="en-US" sz="1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2076" y="1275606"/>
              <a:ext cx="114872" cy="86409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2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02346" y="107527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경남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18/35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53693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 smtClean="0"/>
              <a:t>02  </a:t>
            </a:r>
            <a:r>
              <a:rPr lang="ko-KR" altLang="en-US" smtClean="0"/>
              <a:t>도시별 대기 오염 패턴 분석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699542"/>
            <a:ext cx="6637275" cy="421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0" y="699542"/>
            <a:ext cx="1260935" cy="432048"/>
            <a:chOff x="0" y="699542"/>
            <a:chExt cx="1260935" cy="432048"/>
          </a:xfrm>
        </p:grpSpPr>
        <p:sp>
          <p:nvSpPr>
            <p:cNvPr id="14" name="모서리가 둥근 직사각형 9"/>
            <p:cNvSpPr/>
            <p:nvPr/>
          </p:nvSpPr>
          <p:spPr>
            <a:xfrm>
              <a:off x="0" y="699542"/>
              <a:ext cx="1259632" cy="432048"/>
            </a:xfrm>
            <a:custGeom>
              <a:avLst/>
              <a:gdLst/>
              <a:ahLst/>
              <a:cxnLst/>
              <a:rect l="l" t="t" r="r" b="b"/>
              <a:pathLst>
                <a:path w="809837" h="369332">
                  <a:moveTo>
                    <a:pt x="0" y="0"/>
                  </a:moveTo>
                  <a:lnTo>
                    <a:pt x="748280" y="0"/>
                  </a:lnTo>
                  <a:cubicBezTo>
                    <a:pt x="782277" y="0"/>
                    <a:pt x="809837" y="27560"/>
                    <a:pt x="809837" y="61557"/>
                  </a:cubicBezTo>
                  <a:lnTo>
                    <a:pt x="809837" y="307775"/>
                  </a:lnTo>
                  <a:cubicBezTo>
                    <a:pt x="809837" y="341772"/>
                    <a:pt x="782277" y="369332"/>
                    <a:pt x="748280" y="369332"/>
                  </a:cubicBezTo>
                  <a:lnTo>
                    <a:pt x="0" y="36933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1098" y="7309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2</a:t>
              </a:r>
              <a:endParaRPr lang="ko-KR" altLang="en-US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40" b="83007"/>
          <a:stretch/>
        </p:blipFill>
        <p:spPr bwMode="auto">
          <a:xfrm>
            <a:off x="294384" y="4371950"/>
            <a:ext cx="561632" cy="5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0" t="38133" r="51190" b="55949"/>
          <a:stretch/>
        </p:blipFill>
        <p:spPr bwMode="auto">
          <a:xfrm>
            <a:off x="843841" y="4727100"/>
            <a:ext cx="2018581" cy="19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95916" y="1258769"/>
            <a:ext cx="1387541" cy="1061829"/>
            <a:chOff x="122076" y="1131590"/>
            <a:chExt cx="1387541" cy="1061829"/>
          </a:xfrm>
        </p:grpSpPr>
        <p:sp>
          <p:nvSpPr>
            <p:cNvPr id="18" name="TextBox 17"/>
            <p:cNvSpPr txBox="1"/>
            <p:nvPr/>
          </p:nvSpPr>
          <p:spPr>
            <a:xfrm>
              <a:off x="209261" y="1131590"/>
              <a:ext cx="1300356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 sz="1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2</a:t>
              </a: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에 속한</a:t>
              </a:r>
              <a:endPara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경</a:t>
              </a:r>
              <a:r>
                <a:rPr lang="ko-KR" altLang="en-US" sz="1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남</a:t>
              </a: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의 년도 별</a:t>
              </a:r>
              <a:endPara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월 빈도수</a:t>
              </a:r>
              <a:endParaRPr lang="ko-KR" altLang="en-US" sz="1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2076" y="1275606"/>
              <a:ext cx="114872" cy="86409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2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01  </a:t>
            </a:r>
            <a:r>
              <a:rPr lang="en-US" altLang="ko-KR" sz="1400">
                <a:latin typeface="DX경필명조B" panose="02010606000101010101" pitchFamily="2" charset="-127"/>
                <a:ea typeface="DX경필명조B" panose="02010606000101010101" pitchFamily="2" charset="-127"/>
              </a:rPr>
              <a:t>SPSS</a:t>
            </a:r>
            <a:r>
              <a:rPr lang="ko-KR" altLang="en-US" sz="1400">
                <a:latin typeface="DX경필명조B" panose="02010606000101010101" pitchFamily="2" charset="-127"/>
                <a:ea typeface="DX경필명조B" panose="02010606000101010101" pitchFamily="2" charset="-127"/>
              </a:rPr>
              <a:t>를 이용한 군집 분석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7033" y="107527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프로젝트 진행 개요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01/35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12686" y="1059581"/>
            <a:ext cx="7142049" cy="503186"/>
            <a:chOff x="1042890" y="1059581"/>
            <a:chExt cx="7142049" cy="503186"/>
          </a:xfrm>
        </p:grpSpPr>
        <p:sp>
          <p:nvSpPr>
            <p:cNvPr id="6" name="직사각형 5"/>
            <p:cNvSpPr/>
            <p:nvPr/>
          </p:nvSpPr>
          <p:spPr>
            <a:xfrm>
              <a:off x="1143131" y="1059581"/>
              <a:ext cx="7041808" cy="503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042890" y="1059582"/>
              <a:ext cx="715370" cy="36004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3131" y="1085713"/>
              <a:ext cx="514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상황</a:t>
              </a:r>
              <a:endParaRPr lang="ko-KR" altLang="en-US" sz="1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89129" y="1101102"/>
              <a:ext cx="5912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5</a:t>
              </a:r>
              <a:r>
                <a:rPr lang="ko-KR" altLang="en-US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개년 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전국 도시 월 별 대기오염도를 분석하여 </a:t>
              </a:r>
              <a:r>
                <a:rPr lang="ko-KR" altLang="en-US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대기 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상황이 비슷한 월 별 도시를 </a:t>
              </a:r>
              <a:r>
                <a:rPr lang="ko-KR" altLang="en-US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분류하고</a:t>
              </a:r>
              <a:endParaRPr lang="en-US" altLang="ko-KR" sz="1200" smtClean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r>
                <a:rPr lang="ko-KR" altLang="en-US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패턴을 찾고자 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한다</a:t>
              </a:r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.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12686" y="1815666"/>
            <a:ext cx="7142049" cy="503186"/>
            <a:chOff x="1042890" y="1059581"/>
            <a:chExt cx="7142049" cy="503186"/>
          </a:xfrm>
        </p:grpSpPr>
        <p:sp>
          <p:nvSpPr>
            <p:cNvPr id="16" name="직사각형 15"/>
            <p:cNvSpPr/>
            <p:nvPr/>
          </p:nvSpPr>
          <p:spPr>
            <a:xfrm>
              <a:off x="1143131" y="1059581"/>
              <a:ext cx="7041808" cy="503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42890" y="1059582"/>
              <a:ext cx="715370" cy="36004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68380" y="1085713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데이</a:t>
              </a:r>
              <a:r>
                <a:rPr lang="ko-KR" altLang="en-US" sz="1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터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89129" y="1101102"/>
              <a:ext cx="50289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2011~2016</a:t>
              </a:r>
              <a:r>
                <a:rPr lang="ko-KR" altLang="en-US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년 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전국 도시 월 별 미세먼지 농도</a:t>
              </a:r>
              <a:r>
                <a:rPr lang="en-US" altLang="ko-KR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, 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오존 농도</a:t>
              </a:r>
              <a:r>
                <a:rPr lang="en-US" altLang="ko-KR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, 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아황산가스 농도</a:t>
              </a:r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,</a:t>
              </a:r>
            </a:p>
            <a:p>
              <a:r>
                <a:rPr lang="ko-KR" altLang="en-US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이산화질소 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농도</a:t>
              </a:r>
              <a:r>
                <a:rPr lang="en-US" altLang="ko-KR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, 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일산화탄소 농도</a:t>
              </a:r>
              <a:r>
                <a:rPr lang="en-US" altLang="ko-KR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. </a:t>
              </a:r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-</a:t>
              </a:r>
              <a:r>
                <a:rPr lang="ko-KR" altLang="en-US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자료 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출처 </a:t>
              </a:r>
              <a:r>
                <a:rPr lang="en-US" altLang="ko-KR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kosis</a:t>
              </a:r>
              <a:endParaRPr lang="ko-KR" altLang="en-US" sz="12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12686" y="2571750"/>
            <a:ext cx="6778853" cy="360040"/>
            <a:chOff x="1042891" y="1059582"/>
            <a:chExt cx="6778853" cy="360040"/>
          </a:xfrm>
        </p:grpSpPr>
        <p:sp>
          <p:nvSpPr>
            <p:cNvPr id="21" name="직사각형 20"/>
            <p:cNvSpPr/>
            <p:nvPr/>
          </p:nvSpPr>
          <p:spPr>
            <a:xfrm>
              <a:off x="1143130" y="1059582"/>
              <a:ext cx="667861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1042891" y="1059582"/>
              <a:ext cx="876042" cy="36004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3829" y="1085713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분석과정</a:t>
              </a:r>
              <a:endParaRPr lang="ko-KR" altLang="en-US" sz="1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68860" y="1101102"/>
              <a:ext cx="5852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데이터 </a:t>
              </a:r>
              <a:r>
                <a:rPr lang="ko-KR" altLang="en-US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수집 </a:t>
              </a:r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▶ </a:t>
              </a:r>
              <a:r>
                <a:rPr lang="ko-KR" altLang="en-US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데이터 재구성</a:t>
              </a:r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 ▶ 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변수 지정 </a:t>
              </a:r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▶ </a:t>
              </a:r>
              <a:r>
                <a:rPr lang="ko-KR" altLang="en-US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전처리 </a:t>
              </a:r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▶ </a:t>
              </a:r>
              <a:r>
                <a:rPr lang="ko-KR" altLang="en-US" sz="12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ko-KR" altLang="en-US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분석 </a:t>
              </a:r>
              <a:r>
                <a:rPr lang="en-US" altLang="ko-KR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▶ </a:t>
              </a:r>
              <a:r>
                <a:rPr lang="ko-KR" altLang="en-US" sz="12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도시별 패턴 파악</a:t>
              </a:r>
              <a:endParaRPr lang="ko-KR" altLang="en-US" sz="12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3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02347" y="107527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광주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19/35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53693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 smtClean="0"/>
              <a:t>02  </a:t>
            </a:r>
            <a:r>
              <a:rPr lang="ko-KR" altLang="en-US" smtClean="0"/>
              <a:t>도시별 대기 오염 패턴 분석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9542"/>
            <a:ext cx="6738938" cy="422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0" y="699542"/>
            <a:ext cx="1260935" cy="432048"/>
            <a:chOff x="0" y="699542"/>
            <a:chExt cx="1260935" cy="432048"/>
          </a:xfrm>
        </p:grpSpPr>
        <p:sp>
          <p:nvSpPr>
            <p:cNvPr id="14" name="모서리가 둥근 직사각형 9"/>
            <p:cNvSpPr/>
            <p:nvPr/>
          </p:nvSpPr>
          <p:spPr>
            <a:xfrm>
              <a:off x="0" y="699542"/>
              <a:ext cx="1259632" cy="432048"/>
            </a:xfrm>
            <a:custGeom>
              <a:avLst/>
              <a:gdLst/>
              <a:ahLst/>
              <a:cxnLst/>
              <a:rect l="l" t="t" r="r" b="b"/>
              <a:pathLst>
                <a:path w="809837" h="369332">
                  <a:moveTo>
                    <a:pt x="0" y="0"/>
                  </a:moveTo>
                  <a:lnTo>
                    <a:pt x="748280" y="0"/>
                  </a:lnTo>
                  <a:cubicBezTo>
                    <a:pt x="782277" y="0"/>
                    <a:pt x="809837" y="27560"/>
                    <a:pt x="809837" y="61557"/>
                  </a:cubicBezTo>
                  <a:lnTo>
                    <a:pt x="809837" y="307775"/>
                  </a:lnTo>
                  <a:cubicBezTo>
                    <a:pt x="809837" y="341772"/>
                    <a:pt x="782277" y="369332"/>
                    <a:pt x="748280" y="369332"/>
                  </a:cubicBezTo>
                  <a:lnTo>
                    <a:pt x="0" y="36933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1098" y="7309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2</a:t>
              </a:r>
              <a:endParaRPr lang="ko-KR" altLang="en-US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40" b="83007"/>
          <a:stretch/>
        </p:blipFill>
        <p:spPr bwMode="auto">
          <a:xfrm>
            <a:off x="294384" y="4371950"/>
            <a:ext cx="561632" cy="5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1" t="38647" r="50000" b="55692"/>
          <a:stretch/>
        </p:blipFill>
        <p:spPr bwMode="auto">
          <a:xfrm>
            <a:off x="856016" y="4735725"/>
            <a:ext cx="2078966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95916" y="1258769"/>
            <a:ext cx="1387541" cy="1061829"/>
            <a:chOff x="122076" y="1131590"/>
            <a:chExt cx="1387541" cy="1061829"/>
          </a:xfrm>
        </p:grpSpPr>
        <p:sp>
          <p:nvSpPr>
            <p:cNvPr id="18" name="TextBox 17"/>
            <p:cNvSpPr txBox="1"/>
            <p:nvPr/>
          </p:nvSpPr>
          <p:spPr>
            <a:xfrm>
              <a:off x="209261" y="1131590"/>
              <a:ext cx="1300356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 sz="1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2</a:t>
              </a: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에 속한</a:t>
              </a:r>
              <a:endParaRPr lang="en-US" altLang="ko-KR" sz="1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광주의 년도 별</a:t>
              </a:r>
              <a:endPara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월 빈도수</a:t>
              </a:r>
              <a:endParaRPr lang="ko-KR" altLang="en-US" sz="1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2076" y="1275606"/>
              <a:ext cx="114872" cy="86409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2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2859782"/>
            <a:ext cx="9144000" cy="228371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02  </a:t>
            </a:r>
            <a:r>
              <a:rPr lang="ko-KR" altLang="en-US" sz="140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도시별 대기 오염 패턴 </a:t>
            </a:r>
            <a:r>
              <a:rPr lang="ko-KR" altLang="en-US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분석</a:t>
            </a:r>
            <a:endParaRPr lang="ko-KR" altLang="en-US" sz="140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3867" y="107527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군집 </a:t>
            </a:r>
            <a:r>
              <a:rPr lang="en-US" altLang="ko-KR" sz="240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20/35</a:t>
            </a:r>
            <a:endParaRPr lang="ko-KR" altLang="en-US" sz="14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15616" y="1196774"/>
            <a:ext cx="1456611" cy="1509692"/>
            <a:chOff x="667113" y="1635646"/>
            <a:chExt cx="1456611" cy="1509692"/>
          </a:xfrm>
        </p:grpSpPr>
        <p:graphicFrame>
          <p:nvGraphicFramePr>
            <p:cNvPr id="8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39657730"/>
                </p:ext>
              </p:extLst>
            </p:nvPr>
          </p:nvGraphicFramePr>
          <p:xfrm>
            <a:off x="667113" y="1635646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994393" y="1975819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984874" y="2199002"/>
              <a:ext cx="82108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chemeClr val="bg1"/>
                  </a:solidFill>
                  <a:cs typeface="Arial" pitchFamily="34" charset="0"/>
                </a:rPr>
                <a:t>100%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758412" y="1203598"/>
            <a:ext cx="1456611" cy="1509692"/>
            <a:chOff x="2699792" y="1613372"/>
            <a:chExt cx="1456611" cy="1509692"/>
          </a:xfrm>
        </p:grpSpPr>
        <p:graphicFrame>
          <p:nvGraphicFramePr>
            <p:cNvPr id="11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4393826"/>
                </p:ext>
              </p:extLst>
            </p:nvPr>
          </p:nvGraphicFramePr>
          <p:xfrm>
            <a:off x="2699792" y="1613372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2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3027072" y="1953545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3017553" y="2130562"/>
              <a:ext cx="821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73%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516216" y="1203598"/>
            <a:ext cx="1456611" cy="1509692"/>
            <a:chOff x="6869899" y="1620196"/>
            <a:chExt cx="1456611" cy="1509692"/>
          </a:xfrm>
        </p:grpSpPr>
        <p:graphicFrame>
          <p:nvGraphicFramePr>
            <p:cNvPr id="17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50062884"/>
                </p:ext>
              </p:extLst>
            </p:nvPr>
          </p:nvGraphicFramePr>
          <p:xfrm>
            <a:off x="6869899" y="1620196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8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7197179" y="1960369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7187660" y="2137386"/>
              <a:ext cx="821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70%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4174" y="3003798"/>
            <a:ext cx="1530464" cy="1661994"/>
            <a:chOff x="827584" y="3003798"/>
            <a:chExt cx="1530464" cy="1661994"/>
          </a:xfrm>
        </p:grpSpPr>
        <p:sp>
          <p:nvSpPr>
            <p:cNvPr id="23" name="TextBox 22"/>
            <p:cNvSpPr txBox="1"/>
            <p:nvPr/>
          </p:nvSpPr>
          <p:spPr>
            <a:xfrm>
              <a:off x="827584" y="3003798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제</a:t>
              </a:r>
              <a:r>
                <a:rPr lang="ko-KR" altLang="en-US" sz="240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주</a:t>
              </a:r>
              <a:endParaRPr lang="ko-KR" altLang="en-US" sz="2400" dirty="0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7584" y="3465463"/>
              <a:ext cx="15304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DX경필명조B" panose="02010606000101010101" pitchFamily="2" charset="-127"/>
                  <a:ea typeface="DX경필명조B" panose="02010606000101010101" pitchFamily="2" charset="-127"/>
                </a:defRPr>
              </a:lvl1pPr>
            </a:lstStyle>
            <a:p>
              <a:r>
                <a:rPr lang="en-US" altLang="ko-KR"/>
                <a:t>1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/>
                <a:t>, 2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3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/>
                <a:t>, 4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5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 6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7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/>
                <a:t>, 8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9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/>
                <a:t>, 10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11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/>
                <a:t>, 12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588224" y="3003798"/>
            <a:ext cx="1589022" cy="1477328"/>
            <a:chOff x="827584" y="3003798"/>
            <a:chExt cx="1589022" cy="1477328"/>
          </a:xfrm>
        </p:grpSpPr>
        <p:sp>
          <p:nvSpPr>
            <p:cNvPr id="27" name="TextBox 26"/>
            <p:cNvSpPr txBox="1"/>
            <p:nvPr/>
          </p:nvSpPr>
          <p:spPr>
            <a:xfrm>
              <a:off x="827584" y="3003798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광</a:t>
              </a:r>
              <a:r>
                <a:rPr lang="ko-KR" altLang="en-US" sz="240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주</a:t>
              </a:r>
              <a:endParaRPr lang="ko-KR" altLang="en-US" sz="2400" dirty="0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7584" y="3465463"/>
              <a:ext cx="15890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DX경필명조B" panose="02010606000101010101" pitchFamily="2" charset="-127"/>
                  <a:ea typeface="DX경필명조B" panose="02010606000101010101" pitchFamily="2" charset="-127"/>
                </a:defRPr>
              </a:lvl1pPr>
            </a:lstStyle>
            <a:p>
              <a:r>
                <a:rPr lang="en-US" altLang="ko-KR"/>
                <a:t>3</a:t>
              </a:r>
              <a:r>
                <a:rPr lang="ko-KR" altLang="en-US"/>
                <a:t>월</a:t>
              </a:r>
              <a:r>
                <a:rPr lang="en-US" altLang="ko-KR"/>
                <a:t>: 2</a:t>
              </a:r>
              <a:r>
                <a:rPr lang="ko-KR" altLang="en-US"/>
                <a:t>회</a:t>
              </a:r>
              <a:r>
                <a:rPr lang="en-US" altLang="ko-KR"/>
                <a:t>, 4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5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/>
                <a:t>, 6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7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 8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9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/>
                <a:t>, 10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11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/>
                <a:t>, 12</a:t>
              </a:r>
              <a:r>
                <a:rPr lang="ko-KR" altLang="en-US"/>
                <a:t>월</a:t>
              </a:r>
              <a:r>
                <a:rPr lang="en-US" altLang="ko-KR"/>
                <a:t>: 4</a:t>
              </a:r>
              <a:r>
                <a:rPr lang="ko-KR" altLang="en-US"/>
                <a:t>회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851920" y="3003798"/>
            <a:ext cx="1558820" cy="1661994"/>
            <a:chOff x="827584" y="3003798"/>
            <a:chExt cx="1558820" cy="1661994"/>
          </a:xfrm>
        </p:grpSpPr>
        <p:sp>
          <p:nvSpPr>
            <p:cNvPr id="33" name="TextBox 32"/>
            <p:cNvSpPr txBox="1"/>
            <p:nvPr/>
          </p:nvSpPr>
          <p:spPr>
            <a:xfrm>
              <a:off x="827584" y="3003798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경</a:t>
              </a:r>
              <a:r>
                <a:rPr lang="ko-KR" altLang="en-US" sz="240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남</a:t>
              </a:r>
              <a:endParaRPr lang="ko-KR" altLang="en-US" sz="2400" dirty="0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7584" y="3465463"/>
              <a:ext cx="1558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>
                  <a:latin typeface="DX경필명조B" panose="02010606000101010101" pitchFamily="2" charset="-127"/>
                  <a:ea typeface="DX경필명조B" panose="02010606000101010101" pitchFamily="2" charset="-127"/>
                </a:defRPr>
              </a:lvl1pPr>
            </a:lstStyle>
            <a:p>
              <a:r>
                <a:rPr lang="en-US" altLang="ko-KR"/>
                <a:t>1</a:t>
              </a:r>
              <a:r>
                <a:rPr lang="ko-KR" altLang="en-US"/>
                <a:t>월</a:t>
              </a:r>
              <a:r>
                <a:rPr lang="en-US" altLang="ko-KR"/>
                <a:t>: 1</a:t>
              </a:r>
              <a:r>
                <a:rPr lang="ko-KR" altLang="en-US"/>
                <a:t>회</a:t>
              </a:r>
              <a:r>
                <a:rPr lang="en-US" altLang="ko-KR"/>
                <a:t>, 2</a:t>
              </a:r>
              <a:r>
                <a:rPr lang="ko-KR" altLang="en-US"/>
                <a:t>월</a:t>
              </a:r>
              <a:r>
                <a:rPr lang="en-US" altLang="ko-KR"/>
                <a:t>: 1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3</a:t>
              </a:r>
              <a:r>
                <a:rPr lang="ko-KR" altLang="en-US"/>
                <a:t>월</a:t>
              </a:r>
              <a:r>
                <a:rPr lang="en-US" altLang="ko-KR"/>
                <a:t>: 2</a:t>
              </a:r>
              <a:r>
                <a:rPr lang="ko-KR" altLang="en-US"/>
                <a:t>회</a:t>
              </a:r>
              <a:r>
                <a:rPr lang="en-US" altLang="ko-KR"/>
                <a:t>, 4</a:t>
              </a:r>
              <a:r>
                <a:rPr lang="ko-KR" altLang="en-US"/>
                <a:t>월</a:t>
              </a:r>
              <a:r>
                <a:rPr lang="en-US" altLang="ko-KR"/>
                <a:t>: 4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5</a:t>
              </a:r>
              <a:r>
                <a:rPr lang="ko-KR" altLang="en-US"/>
                <a:t>월</a:t>
              </a:r>
              <a:r>
                <a:rPr lang="en-US" altLang="ko-KR"/>
                <a:t>: 2</a:t>
              </a:r>
              <a:r>
                <a:rPr lang="ko-KR" altLang="en-US"/>
                <a:t>회</a:t>
              </a:r>
              <a:r>
                <a:rPr lang="en-US" altLang="ko-KR"/>
                <a:t>, 6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7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/>
                <a:t>, 8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9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/>
                <a:t>, 10</a:t>
              </a:r>
              <a:r>
                <a:rPr lang="ko-KR" altLang="en-US"/>
                <a:t>월</a:t>
              </a:r>
              <a:r>
                <a:rPr lang="en-US" altLang="ko-KR"/>
                <a:t>: 5</a:t>
              </a:r>
              <a:r>
                <a:rPr lang="ko-KR" altLang="en-US"/>
                <a:t>회</a:t>
              </a:r>
              <a:r>
                <a:rPr lang="en-US" altLang="ko-KR" smtClean="0"/>
                <a:t>,</a:t>
              </a:r>
            </a:p>
            <a:p>
              <a:r>
                <a:rPr lang="en-US" altLang="ko-KR" smtClean="0"/>
                <a:t>11</a:t>
              </a:r>
              <a:r>
                <a:rPr lang="ko-KR" altLang="en-US"/>
                <a:t>월</a:t>
              </a:r>
              <a:r>
                <a:rPr lang="en-US" altLang="ko-KR"/>
                <a:t>:</a:t>
              </a:r>
              <a:r>
                <a:rPr lang="ko-KR" altLang="en-US"/>
                <a:t> </a:t>
              </a:r>
              <a:r>
                <a:rPr lang="en-US" altLang="ko-KR"/>
                <a:t>5</a:t>
              </a:r>
              <a:r>
                <a:rPr lang="ko-KR" altLang="en-US"/>
                <a:t>회</a:t>
              </a:r>
              <a:r>
                <a:rPr lang="en-US" altLang="ko-KR"/>
                <a:t>, 12</a:t>
              </a:r>
              <a:r>
                <a:rPr lang="ko-KR" altLang="en-US"/>
                <a:t>월</a:t>
              </a:r>
              <a:r>
                <a:rPr lang="en-US" altLang="ko-KR"/>
                <a:t>: 4</a:t>
              </a:r>
              <a:r>
                <a:rPr lang="ko-KR" altLang="en-US"/>
                <a:t>회</a:t>
              </a:r>
            </a:p>
          </p:txBody>
        </p:sp>
      </p:grpSp>
      <p:graphicFrame>
        <p:nvGraphicFramePr>
          <p:cNvPr id="31" name="차트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102698"/>
              </p:ext>
            </p:extLst>
          </p:nvPr>
        </p:nvGraphicFramePr>
        <p:xfrm>
          <a:off x="6172180" y="3465463"/>
          <a:ext cx="2421110" cy="1514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5" name="차트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936980"/>
              </p:ext>
            </p:extLst>
          </p:nvPr>
        </p:nvGraphicFramePr>
        <p:xfrm>
          <a:off x="619785" y="3465463"/>
          <a:ext cx="2448272" cy="1554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6" name="차트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76448"/>
              </p:ext>
            </p:extLst>
          </p:nvPr>
        </p:nvGraphicFramePr>
        <p:xfrm>
          <a:off x="3407194" y="3465463"/>
          <a:ext cx="2448272" cy="1554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6277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81422" y="107525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SPSS </a:t>
            </a:r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전체 스트림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21/35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53693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 smtClean="0"/>
              <a:t>03  </a:t>
            </a:r>
            <a:r>
              <a:rPr lang="ko-KR" altLang="en-US" smtClean="0"/>
              <a:t>대기 오염 패턴 검증</a:t>
            </a:r>
            <a:endParaRPr lang="ko-KR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186" y="569192"/>
            <a:ext cx="5811627" cy="447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40733" y="107525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2016 </a:t>
            </a:r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도시별 군집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22/35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53693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 smtClean="0"/>
              <a:t>03  </a:t>
            </a:r>
            <a:r>
              <a:rPr lang="ko-KR" altLang="en-US" smtClean="0"/>
              <a:t>대기 오염 패턴 검증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5526"/>
            <a:ext cx="8712968" cy="4210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691679" y="2891487"/>
            <a:ext cx="864097" cy="10216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35996" y="2891487"/>
            <a:ext cx="475208" cy="102167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48064" y="2896704"/>
            <a:ext cx="432048" cy="102167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198819" y="1104851"/>
            <a:ext cx="1775425" cy="1080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5011204" y="4460026"/>
            <a:ext cx="3630652" cy="700961"/>
            <a:chOff x="5261828" y="552358"/>
            <a:chExt cx="3630652" cy="700961"/>
          </a:xfrm>
        </p:grpSpPr>
        <p:sp>
          <p:nvSpPr>
            <p:cNvPr id="28" name="직사각형 27"/>
            <p:cNvSpPr/>
            <p:nvPr/>
          </p:nvSpPr>
          <p:spPr>
            <a:xfrm>
              <a:off x="5261828" y="598611"/>
              <a:ext cx="3559823" cy="65470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74182" y="552358"/>
              <a:ext cx="3618298" cy="700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</a:t>
              </a:r>
              <a:r>
                <a:rPr lang="en-US" altLang="ko-KR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1: </a:t>
              </a: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대기오염 농도가 상대적으로 높은 군집</a:t>
              </a:r>
              <a:endPara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</a:t>
              </a:r>
              <a:r>
                <a:rPr lang="en-US" altLang="ko-KR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2: </a:t>
              </a: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대기오염 농도가 상대적으로 낮은 군집</a:t>
              </a:r>
              <a:endParaRPr lang="ko-KR" altLang="en-US" sz="1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251846" y="1194306"/>
            <a:ext cx="60785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22F6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인천</a:t>
            </a:r>
            <a:endParaRPr lang="ko-KR" altLang="en-US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72247" y="1751643"/>
            <a:ext cx="60785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A6D2E2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ko-KR" altLang="en-US"/>
              <a:t>울산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75856" y="1219280"/>
            <a:ext cx="607859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C21C73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ko-KR" altLang="en-US"/>
              <a:t>서울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9797" y="2951037"/>
            <a:ext cx="60785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B0BDF2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ko-KR" altLang="en-US"/>
              <a:t>제주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69670" y="2951037"/>
            <a:ext cx="60785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5C159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ko-KR" altLang="en-US"/>
              <a:t>광주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77529" y="2951037"/>
            <a:ext cx="60785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A3B82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ko-KR" altLang="en-US"/>
              <a:t>경남</a:t>
            </a:r>
          </a:p>
        </p:txBody>
      </p:sp>
    </p:spTree>
    <p:extLst>
      <p:ext uri="{BB962C8B-B14F-4D97-AF65-F5344CB8AC3E}">
        <p14:creationId xmlns:p14="http://schemas.microsoft.com/office/powerpoint/2010/main" val="17251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59731" y="107527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2016</a:t>
            </a:r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년 서울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23/35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53693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 smtClean="0"/>
              <a:t>03  </a:t>
            </a:r>
            <a:r>
              <a:rPr lang="ko-KR" altLang="en-US" smtClean="0"/>
              <a:t>대기 오염 패턴 검증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882" y="587473"/>
            <a:ext cx="4645001" cy="26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60" y="587473"/>
            <a:ext cx="4246922" cy="26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1562115" y="3363838"/>
            <a:ext cx="1456611" cy="1509692"/>
            <a:chOff x="667113" y="1635646"/>
            <a:chExt cx="1456611" cy="1509692"/>
          </a:xfrm>
        </p:grpSpPr>
        <p:graphicFrame>
          <p:nvGraphicFramePr>
            <p:cNvPr id="24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02874477"/>
                </p:ext>
              </p:extLst>
            </p:nvPr>
          </p:nvGraphicFramePr>
          <p:xfrm>
            <a:off x="667113" y="1635646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5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994393" y="1975819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984874" y="2152836"/>
              <a:ext cx="821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65%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008076" y="3357014"/>
            <a:ext cx="1456611" cy="1509692"/>
            <a:chOff x="667113" y="1635646"/>
            <a:chExt cx="1456611" cy="1509692"/>
          </a:xfrm>
        </p:grpSpPr>
        <p:graphicFrame>
          <p:nvGraphicFramePr>
            <p:cNvPr id="15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79813559"/>
                </p:ext>
              </p:extLst>
            </p:nvPr>
          </p:nvGraphicFramePr>
          <p:xfrm>
            <a:off x="667113" y="1635646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6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994393" y="1975819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984874" y="2152836"/>
              <a:ext cx="821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83%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659732" y="4111862"/>
            <a:ext cx="1824538" cy="1031638"/>
            <a:chOff x="3659732" y="4111862"/>
            <a:chExt cx="1824538" cy="103163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3659732" y="4111862"/>
              <a:ext cx="1824538" cy="1031638"/>
            </a:xfrm>
            <a:custGeom>
              <a:avLst/>
              <a:gdLst/>
              <a:ahLst/>
              <a:cxnLst/>
              <a:rect l="l" t="t" r="r" b="b"/>
              <a:pathLst>
                <a:path w="1489491" h="800805">
                  <a:moveTo>
                    <a:pt x="171445" y="0"/>
                  </a:moveTo>
                  <a:lnTo>
                    <a:pt x="1318046" y="0"/>
                  </a:lnTo>
                  <a:cubicBezTo>
                    <a:pt x="1412732" y="0"/>
                    <a:pt x="1489491" y="76759"/>
                    <a:pt x="1489491" y="171445"/>
                  </a:cubicBezTo>
                  <a:lnTo>
                    <a:pt x="1489491" y="800805"/>
                  </a:lnTo>
                  <a:lnTo>
                    <a:pt x="0" y="800805"/>
                  </a:lnTo>
                  <a:lnTo>
                    <a:pt x="0" y="171445"/>
                  </a:lnTo>
                  <a:cubicBezTo>
                    <a:pt x="0" y="76759"/>
                    <a:pt x="76759" y="0"/>
                    <a:pt x="171445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60483" y="4227933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 sz="2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1</a:t>
              </a:r>
              <a:endParaRPr lang="ko-KR" altLang="en-US" sz="2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8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59731" y="107527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2016</a:t>
            </a:r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년 울산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24/35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679797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K-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평균 군집분석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53693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 smtClean="0"/>
              <a:t>03  </a:t>
            </a:r>
            <a:r>
              <a:rPr lang="ko-KR" altLang="en-US" smtClean="0"/>
              <a:t>대기 오염 패턴 검증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69191"/>
            <a:ext cx="4702907" cy="268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69192"/>
            <a:ext cx="4248472" cy="268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1575442" y="3363838"/>
            <a:ext cx="1456611" cy="1509692"/>
            <a:chOff x="2699792" y="1613372"/>
            <a:chExt cx="1456611" cy="1509692"/>
          </a:xfrm>
        </p:grpSpPr>
        <p:graphicFrame>
          <p:nvGraphicFramePr>
            <p:cNvPr id="14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47981766"/>
                </p:ext>
              </p:extLst>
            </p:nvPr>
          </p:nvGraphicFramePr>
          <p:xfrm>
            <a:off x="2699792" y="1613372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3027072" y="1953545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3017553" y="2130562"/>
              <a:ext cx="821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78%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979123" y="3357014"/>
            <a:ext cx="1456611" cy="1509692"/>
            <a:chOff x="2699792" y="1613372"/>
            <a:chExt cx="1456611" cy="1509692"/>
          </a:xfrm>
        </p:grpSpPr>
        <p:graphicFrame>
          <p:nvGraphicFramePr>
            <p:cNvPr id="18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12210796"/>
                </p:ext>
              </p:extLst>
            </p:nvPr>
          </p:nvGraphicFramePr>
          <p:xfrm>
            <a:off x="2699792" y="1613372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9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3027072" y="1953545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3017553" y="2130562"/>
              <a:ext cx="821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67%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659732" y="4111862"/>
            <a:ext cx="1824538" cy="1031638"/>
            <a:chOff x="3659732" y="4111862"/>
            <a:chExt cx="1824538" cy="1031638"/>
          </a:xfrm>
        </p:grpSpPr>
        <p:sp>
          <p:nvSpPr>
            <p:cNvPr id="22" name="모서리가 둥근 직사각형 2"/>
            <p:cNvSpPr/>
            <p:nvPr/>
          </p:nvSpPr>
          <p:spPr>
            <a:xfrm>
              <a:off x="3659732" y="4111862"/>
              <a:ext cx="1824538" cy="1031638"/>
            </a:xfrm>
            <a:custGeom>
              <a:avLst/>
              <a:gdLst/>
              <a:ahLst/>
              <a:cxnLst/>
              <a:rect l="l" t="t" r="r" b="b"/>
              <a:pathLst>
                <a:path w="1489491" h="800805">
                  <a:moveTo>
                    <a:pt x="171445" y="0"/>
                  </a:moveTo>
                  <a:lnTo>
                    <a:pt x="1318046" y="0"/>
                  </a:lnTo>
                  <a:cubicBezTo>
                    <a:pt x="1412732" y="0"/>
                    <a:pt x="1489491" y="76759"/>
                    <a:pt x="1489491" y="171445"/>
                  </a:cubicBezTo>
                  <a:lnTo>
                    <a:pt x="1489491" y="800805"/>
                  </a:lnTo>
                  <a:lnTo>
                    <a:pt x="0" y="800805"/>
                  </a:lnTo>
                  <a:lnTo>
                    <a:pt x="0" y="171445"/>
                  </a:lnTo>
                  <a:cubicBezTo>
                    <a:pt x="0" y="76759"/>
                    <a:pt x="76759" y="0"/>
                    <a:pt x="171445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60483" y="4227933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 sz="2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1</a:t>
              </a:r>
              <a:endParaRPr lang="ko-KR" altLang="en-US" sz="2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5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59731" y="107527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2016</a:t>
            </a:r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년 인천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25/35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679797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K-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평균 군집분석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53693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 smtClean="0"/>
              <a:t>03  </a:t>
            </a:r>
            <a:r>
              <a:rPr lang="ko-KR" altLang="en-US" smtClean="0"/>
              <a:t>대기 오염 패턴 검증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569192"/>
            <a:ext cx="4596467" cy="269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0" y="577576"/>
            <a:ext cx="4333653" cy="269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532850" y="3435846"/>
            <a:ext cx="1456611" cy="1509692"/>
            <a:chOff x="6869899" y="1620196"/>
            <a:chExt cx="1456611" cy="1509692"/>
          </a:xfrm>
        </p:grpSpPr>
        <p:graphicFrame>
          <p:nvGraphicFramePr>
            <p:cNvPr id="13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62533513"/>
                </p:ext>
              </p:extLst>
            </p:nvPr>
          </p:nvGraphicFramePr>
          <p:xfrm>
            <a:off x="6869899" y="1620196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4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7197179" y="1960369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7187660" y="2137386"/>
              <a:ext cx="821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82%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997910" y="3429022"/>
            <a:ext cx="1456611" cy="1509692"/>
            <a:chOff x="6869899" y="1620196"/>
            <a:chExt cx="1456611" cy="1509692"/>
          </a:xfrm>
        </p:grpSpPr>
        <p:graphicFrame>
          <p:nvGraphicFramePr>
            <p:cNvPr id="17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89873563"/>
                </p:ext>
              </p:extLst>
            </p:nvPr>
          </p:nvGraphicFramePr>
          <p:xfrm>
            <a:off x="6869899" y="1620196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8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7197179" y="1960369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7187660" y="2137386"/>
              <a:ext cx="821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83%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659732" y="4111862"/>
            <a:ext cx="1824538" cy="1031638"/>
            <a:chOff x="3659732" y="4111862"/>
            <a:chExt cx="1824538" cy="1031638"/>
          </a:xfrm>
        </p:grpSpPr>
        <p:sp>
          <p:nvSpPr>
            <p:cNvPr id="21" name="모서리가 둥근 직사각형 2"/>
            <p:cNvSpPr/>
            <p:nvPr/>
          </p:nvSpPr>
          <p:spPr>
            <a:xfrm>
              <a:off x="3659732" y="4111862"/>
              <a:ext cx="1824538" cy="1031638"/>
            </a:xfrm>
            <a:custGeom>
              <a:avLst/>
              <a:gdLst/>
              <a:ahLst/>
              <a:cxnLst/>
              <a:rect l="l" t="t" r="r" b="b"/>
              <a:pathLst>
                <a:path w="1489491" h="800805">
                  <a:moveTo>
                    <a:pt x="171445" y="0"/>
                  </a:moveTo>
                  <a:lnTo>
                    <a:pt x="1318046" y="0"/>
                  </a:lnTo>
                  <a:cubicBezTo>
                    <a:pt x="1412732" y="0"/>
                    <a:pt x="1489491" y="76759"/>
                    <a:pt x="1489491" y="171445"/>
                  </a:cubicBezTo>
                  <a:lnTo>
                    <a:pt x="1489491" y="800805"/>
                  </a:lnTo>
                  <a:lnTo>
                    <a:pt x="0" y="800805"/>
                  </a:lnTo>
                  <a:lnTo>
                    <a:pt x="0" y="171445"/>
                  </a:lnTo>
                  <a:cubicBezTo>
                    <a:pt x="0" y="76759"/>
                    <a:pt x="76759" y="0"/>
                    <a:pt x="171445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0483" y="4227933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 sz="2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1</a:t>
              </a:r>
              <a:endParaRPr lang="ko-KR" altLang="en-US" sz="2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2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59731" y="107527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2016</a:t>
            </a:r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년 제주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26/35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679797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K-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평균 군집분석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53693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 smtClean="0"/>
              <a:t>03  </a:t>
            </a:r>
            <a:r>
              <a:rPr lang="ko-KR" altLang="en-US" smtClean="0"/>
              <a:t>대기 오염 패턴 검증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61972"/>
            <a:ext cx="4622330" cy="26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5009"/>
            <a:ext cx="4248472" cy="26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575442" y="3435846"/>
            <a:ext cx="1456611" cy="1509692"/>
            <a:chOff x="667113" y="1635646"/>
            <a:chExt cx="1456611" cy="1509692"/>
          </a:xfrm>
        </p:grpSpPr>
        <p:graphicFrame>
          <p:nvGraphicFramePr>
            <p:cNvPr id="13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5919764"/>
                </p:ext>
              </p:extLst>
            </p:nvPr>
          </p:nvGraphicFramePr>
          <p:xfrm>
            <a:off x="667113" y="1635646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4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994393" y="1975819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984874" y="2199002"/>
              <a:ext cx="82108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chemeClr val="bg1"/>
                  </a:solidFill>
                  <a:cs typeface="Arial" pitchFamily="34" charset="0"/>
                </a:rPr>
                <a:t>100%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010843" y="3429022"/>
            <a:ext cx="1456611" cy="1509692"/>
            <a:chOff x="667113" y="1635646"/>
            <a:chExt cx="1456611" cy="1509692"/>
          </a:xfrm>
        </p:grpSpPr>
        <p:graphicFrame>
          <p:nvGraphicFramePr>
            <p:cNvPr id="17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8091972"/>
                </p:ext>
              </p:extLst>
            </p:nvPr>
          </p:nvGraphicFramePr>
          <p:xfrm>
            <a:off x="667113" y="1635646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8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994393" y="1975819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984874" y="2199002"/>
              <a:ext cx="82108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chemeClr val="bg1"/>
                  </a:solidFill>
                  <a:cs typeface="Arial" pitchFamily="34" charset="0"/>
                </a:rPr>
                <a:t>100%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659732" y="4111862"/>
            <a:ext cx="1824538" cy="1031638"/>
            <a:chOff x="3659732" y="4111862"/>
            <a:chExt cx="1824538" cy="1031638"/>
          </a:xfrm>
        </p:grpSpPr>
        <p:sp>
          <p:nvSpPr>
            <p:cNvPr id="21" name="모서리가 둥근 직사각형 2"/>
            <p:cNvSpPr/>
            <p:nvPr/>
          </p:nvSpPr>
          <p:spPr>
            <a:xfrm>
              <a:off x="3659732" y="4111862"/>
              <a:ext cx="1824538" cy="1031638"/>
            </a:xfrm>
            <a:custGeom>
              <a:avLst/>
              <a:gdLst/>
              <a:ahLst/>
              <a:cxnLst/>
              <a:rect l="l" t="t" r="r" b="b"/>
              <a:pathLst>
                <a:path w="1489491" h="800805">
                  <a:moveTo>
                    <a:pt x="171445" y="0"/>
                  </a:moveTo>
                  <a:lnTo>
                    <a:pt x="1318046" y="0"/>
                  </a:lnTo>
                  <a:cubicBezTo>
                    <a:pt x="1412732" y="0"/>
                    <a:pt x="1489491" y="76759"/>
                    <a:pt x="1489491" y="171445"/>
                  </a:cubicBezTo>
                  <a:lnTo>
                    <a:pt x="1489491" y="800805"/>
                  </a:lnTo>
                  <a:lnTo>
                    <a:pt x="0" y="800805"/>
                  </a:lnTo>
                  <a:lnTo>
                    <a:pt x="0" y="171445"/>
                  </a:lnTo>
                  <a:cubicBezTo>
                    <a:pt x="0" y="76759"/>
                    <a:pt x="76759" y="0"/>
                    <a:pt x="171445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0483" y="4227933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 sz="2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2</a:t>
              </a:r>
              <a:endParaRPr lang="ko-KR" altLang="en-US" sz="2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3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59731" y="107525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2016</a:t>
            </a:r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년 경남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27/35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679797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K-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평균 군집분석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53693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 smtClean="0"/>
              <a:t>03  </a:t>
            </a:r>
            <a:r>
              <a:rPr lang="ko-KR" altLang="en-US" smtClean="0"/>
              <a:t>대기 오염 패턴 검증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3779"/>
            <a:ext cx="4490864" cy="265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3779"/>
            <a:ext cx="4392488" cy="265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647450" y="3435846"/>
            <a:ext cx="1456611" cy="1509692"/>
            <a:chOff x="2699792" y="1613372"/>
            <a:chExt cx="1456611" cy="1509692"/>
          </a:xfrm>
        </p:grpSpPr>
        <p:graphicFrame>
          <p:nvGraphicFramePr>
            <p:cNvPr id="13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43729383"/>
                </p:ext>
              </p:extLst>
            </p:nvPr>
          </p:nvGraphicFramePr>
          <p:xfrm>
            <a:off x="2699792" y="1613372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4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3027072" y="1953545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3017553" y="2130562"/>
              <a:ext cx="821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73%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089126" y="3429022"/>
            <a:ext cx="1456611" cy="1509692"/>
            <a:chOff x="2699792" y="1613372"/>
            <a:chExt cx="1456611" cy="1509692"/>
          </a:xfrm>
        </p:grpSpPr>
        <p:graphicFrame>
          <p:nvGraphicFramePr>
            <p:cNvPr id="17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5102717"/>
                </p:ext>
              </p:extLst>
            </p:nvPr>
          </p:nvGraphicFramePr>
          <p:xfrm>
            <a:off x="2699792" y="1613372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8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3027072" y="1953545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3017553" y="2130562"/>
              <a:ext cx="821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42%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659732" y="4111862"/>
            <a:ext cx="1824538" cy="1031638"/>
            <a:chOff x="3659732" y="4111862"/>
            <a:chExt cx="1824538" cy="1031638"/>
          </a:xfrm>
        </p:grpSpPr>
        <p:sp>
          <p:nvSpPr>
            <p:cNvPr id="21" name="모서리가 둥근 직사각형 2"/>
            <p:cNvSpPr/>
            <p:nvPr/>
          </p:nvSpPr>
          <p:spPr>
            <a:xfrm>
              <a:off x="3659732" y="4111862"/>
              <a:ext cx="1824538" cy="1031638"/>
            </a:xfrm>
            <a:custGeom>
              <a:avLst/>
              <a:gdLst/>
              <a:ahLst/>
              <a:cxnLst/>
              <a:rect l="l" t="t" r="r" b="b"/>
              <a:pathLst>
                <a:path w="1489491" h="800805">
                  <a:moveTo>
                    <a:pt x="171445" y="0"/>
                  </a:moveTo>
                  <a:lnTo>
                    <a:pt x="1318046" y="0"/>
                  </a:lnTo>
                  <a:cubicBezTo>
                    <a:pt x="1412732" y="0"/>
                    <a:pt x="1489491" y="76759"/>
                    <a:pt x="1489491" y="171445"/>
                  </a:cubicBezTo>
                  <a:lnTo>
                    <a:pt x="1489491" y="800805"/>
                  </a:lnTo>
                  <a:lnTo>
                    <a:pt x="0" y="800805"/>
                  </a:lnTo>
                  <a:lnTo>
                    <a:pt x="0" y="171445"/>
                  </a:lnTo>
                  <a:cubicBezTo>
                    <a:pt x="0" y="76759"/>
                    <a:pt x="76759" y="0"/>
                    <a:pt x="171445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0483" y="4227933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 sz="2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2</a:t>
              </a:r>
              <a:endParaRPr lang="ko-KR" altLang="en-US" sz="2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6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59731" y="107527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2016</a:t>
            </a:r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년 광주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28/35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679797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K-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평균 군집분석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53693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 smtClean="0"/>
              <a:t>03  </a:t>
            </a:r>
            <a:r>
              <a:rPr lang="ko-KR" altLang="en-US" smtClean="0"/>
              <a:t>대기 오염 패턴 검증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95113"/>
            <a:ext cx="4459263" cy="262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5113"/>
            <a:ext cx="4320480" cy="262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1611446" y="3435846"/>
            <a:ext cx="1456611" cy="1509692"/>
            <a:chOff x="6869899" y="1620196"/>
            <a:chExt cx="1456611" cy="1509692"/>
          </a:xfrm>
        </p:grpSpPr>
        <p:graphicFrame>
          <p:nvGraphicFramePr>
            <p:cNvPr id="14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41390700"/>
                </p:ext>
              </p:extLst>
            </p:nvPr>
          </p:nvGraphicFramePr>
          <p:xfrm>
            <a:off x="6869899" y="1620196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7197179" y="1960369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7187660" y="2137386"/>
              <a:ext cx="821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70%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001317" y="3429022"/>
            <a:ext cx="1456611" cy="1509692"/>
            <a:chOff x="6869899" y="1620196"/>
            <a:chExt cx="1456611" cy="1509692"/>
          </a:xfrm>
        </p:grpSpPr>
        <p:graphicFrame>
          <p:nvGraphicFramePr>
            <p:cNvPr id="18" name="Chart 7">
              <a:extLst>
                <a:ext uri="{FF2B5EF4-FFF2-40B4-BE49-F238E27FC236}">
                  <a16:creationId xmlns="" xmlns:a16="http://schemas.microsoft.com/office/drawing/2014/main" id="{A352C73E-9561-45C9-A7D2-A9D6F4D17F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51404433"/>
                </p:ext>
              </p:extLst>
            </p:nvPr>
          </p:nvGraphicFramePr>
          <p:xfrm>
            <a:off x="6869899" y="1620196"/>
            <a:ext cx="1456611" cy="1509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9" name="Oval 14">
              <a:extLst>
                <a:ext uri="{FF2B5EF4-FFF2-40B4-BE49-F238E27FC236}">
                  <a16:creationId xmlns="" xmlns:a16="http://schemas.microsoft.com/office/drawing/2014/main" id="{9EB26174-ACBD-4A3B-A821-5F2F39DAB9C9}"/>
                </a:ext>
              </a:extLst>
            </p:cNvPr>
            <p:cNvSpPr/>
            <p:nvPr/>
          </p:nvSpPr>
          <p:spPr>
            <a:xfrm>
              <a:off x="7197179" y="1960369"/>
              <a:ext cx="802051" cy="8020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47A5DD45-F1C4-4C09-AD76-6C8A650FD2FB}"/>
                </a:ext>
              </a:extLst>
            </p:cNvPr>
            <p:cNvSpPr txBox="1"/>
            <p:nvPr/>
          </p:nvSpPr>
          <p:spPr>
            <a:xfrm>
              <a:off x="7187660" y="2137386"/>
              <a:ext cx="82108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5</a:t>
              </a:r>
              <a:r>
                <a:rPr lang="en-US" altLang="ko-KR" sz="2400" b="1" smtClean="0">
                  <a:solidFill>
                    <a:schemeClr val="bg1"/>
                  </a:solidFill>
                  <a:cs typeface="Arial" pitchFamily="34" charset="0"/>
                </a:rPr>
                <a:t>0%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659732" y="4111862"/>
            <a:ext cx="1824538" cy="1031638"/>
            <a:chOff x="3659732" y="4111862"/>
            <a:chExt cx="1824538" cy="1031638"/>
          </a:xfrm>
        </p:grpSpPr>
        <p:sp>
          <p:nvSpPr>
            <p:cNvPr id="22" name="모서리가 둥근 직사각형 2"/>
            <p:cNvSpPr/>
            <p:nvPr/>
          </p:nvSpPr>
          <p:spPr>
            <a:xfrm>
              <a:off x="3659732" y="4111862"/>
              <a:ext cx="1824538" cy="1031638"/>
            </a:xfrm>
            <a:custGeom>
              <a:avLst/>
              <a:gdLst/>
              <a:ahLst/>
              <a:cxnLst/>
              <a:rect l="l" t="t" r="r" b="b"/>
              <a:pathLst>
                <a:path w="1489491" h="800805">
                  <a:moveTo>
                    <a:pt x="171445" y="0"/>
                  </a:moveTo>
                  <a:lnTo>
                    <a:pt x="1318046" y="0"/>
                  </a:lnTo>
                  <a:cubicBezTo>
                    <a:pt x="1412732" y="0"/>
                    <a:pt x="1489491" y="76759"/>
                    <a:pt x="1489491" y="171445"/>
                  </a:cubicBezTo>
                  <a:lnTo>
                    <a:pt x="1489491" y="800805"/>
                  </a:lnTo>
                  <a:lnTo>
                    <a:pt x="0" y="800805"/>
                  </a:lnTo>
                  <a:lnTo>
                    <a:pt x="0" y="171445"/>
                  </a:lnTo>
                  <a:cubicBezTo>
                    <a:pt x="0" y="76759"/>
                    <a:pt x="76759" y="0"/>
                    <a:pt x="171445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60483" y="4227933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군집 </a:t>
              </a:r>
              <a:r>
                <a:rPr lang="en-US" altLang="ko-KR" sz="2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2</a:t>
              </a:r>
              <a:endParaRPr lang="ko-KR" altLang="en-US" sz="24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1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/>
              <a:t>01  SPSS</a:t>
            </a:r>
            <a:r>
              <a:rPr lang="ko-KR" altLang="en-US"/>
              <a:t>를 이용한 군집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81422" y="10752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SPSS </a:t>
            </a:r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전체 스트림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02/35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98055"/>
            <a:ext cx="6804492" cy="4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3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72000" y="659030"/>
            <a:ext cx="4104456" cy="41449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04  </a:t>
            </a:r>
            <a:r>
              <a:rPr lang="ko-KR" altLang="en-US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결론</a:t>
            </a:r>
            <a:endParaRPr lang="ko-KR" altLang="en-US" sz="14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2347" y="107525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서울</a:t>
            </a:r>
            <a:endParaRPr lang="ko-KR" altLang="en-US" sz="2400" dirty="0">
              <a:solidFill>
                <a:schemeClr val="bg1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29/35</a:t>
            </a:r>
            <a:endParaRPr lang="ko-KR" altLang="en-US" sz="14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785200" y="852277"/>
            <a:ext cx="3218518" cy="1006187"/>
            <a:chOff x="3606031" y="675962"/>
            <a:chExt cx="3218518" cy="1006187"/>
          </a:xfrm>
        </p:grpSpPr>
        <p:sp>
          <p:nvSpPr>
            <p:cNvPr id="8" name="TextBox 7"/>
            <p:cNvSpPr txBox="1"/>
            <p:nvPr/>
          </p:nvSpPr>
          <p:spPr>
            <a:xfrm>
              <a:off x="3606031" y="1223562"/>
              <a:ext cx="1858201" cy="458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서울</a:t>
              </a:r>
              <a:r>
                <a:rPr lang="en-US" altLang="ko-KR" sz="1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: 1 2 3 4 5 11 </a:t>
              </a:r>
              <a:r>
                <a:rPr lang="en-US" altLang="ko-KR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12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606031" y="675962"/>
              <a:ext cx="3218518" cy="461665"/>
              <a:chOff x="3606031" y="675962"/>
              <a:chExt cx="3218518" cy="4616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663106" y="675962"/>
                <a:ext cx="3161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mtClean="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군집 </a:t>
                </a:r>
                <a:r>
                  <a:rPr lang="en-US" altLang="ko-KR" sz="2400" smtClean="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1</a:t>
                </a:r>
                <a:r>
                  <a:rPr lang="ko-KR" altLang="en-US" sz="2400" smtClean="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에 매년 속하는 월</a:t>
                </a:r>
                <a:endParaRPr lang="ko-KR" altLang="en-US" sz="2400" dirty="0">
                  <a:latin typeface="210 청춘시대 R" panose="02020603020101020101" pitchFamily="18" charset="-127"/>
                  <a:ea typeface="210 청춘시대 R" panose="02020603020101020101" pitchFamily="18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606031" y="675962"/>
                <a:ext cx="57075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직사각형 12"/>
          <p:cNvSpPr/>
          <p:nvPr/>
        </p:nvSpPr>
        <p:spPr>
          <a:xfrm>
            <a:off x="395536" y="659030"/>
            <a:ext cx="4104456" cy="41449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249350" y="1203597"/>
            <a:ext cx="576065" cy="576065"/>
            <a:chOff x="755575" y="2858070"/>
            <a:chExt cx="576065" cy="576065"/>
          </a:xfrm>
        </p:grpSpPr>
        <p:sp>
          <p:nvSpPr>
            <p:cNvPr id="24" name="타원 23"/>
            <p:cNvSpPr/>
            <p:nvPr/>
          </p:nvSpPr>
          <p:spPr>
            <a:xfrm>
              <a:off x="755575" y="2858070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5970" y="296143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1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23727" y="1203597"/>
            <a:ext cx="576065" cy="576065"/>
            <a:chOff x="1635614" y="2858069"/>
            <a:chExt cx="576065" cy="576065"/>
          </a:xfrm>
        </p:grpSpPr>
        <p:sp>
          <p:nvSpPr>
            <p:cNvPr id="27" name="타원 26"/>
            <p:cNvSpPr/>
            <p:nvPr/>
          </p:nvSpPr>
          <p:spPr>
            <a:xfrm>
              <a:off x="1635614" y="2858069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59178" y="296143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2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965283" y="1203597"/>
            <a:ext cx="576065" cy="576065"/>
            <a:chOff x="2342719" y="2858070"/>
            <a:chExt cx="576065" cy="576065"/>
          </a:xfrm>
        </p:grpSpPr>
        <p:sp>
          <p:nvSpPr>
            <p:cNvPr id="30" name="타원 29"/>
            <p:cNvSpPr/>
            <p:nvPr/>
          </p:nvSpPr>
          <p:spPr>
            <a:xfrm>
              <a:off x="2342719" y="2858070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63077" y="2961436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3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249350" y="2049567"/>
            <a:ext cx="576065" cy="576065"/>
            <a:chOff x="3068380" y="2900431"/>
            <a:chExt cx="576065" cy="576065"/>
          </a:xfrm>
        </p:grpSpPr>
        <p:sp>
          <p:nvSpPr>
            <p:cNvPr id="33" name="타원 32"/>
            <p:cNvSpPr/>
            <p:nvPr/>
          </p:nvSpPr>
          <p:spPr>
            <a:xfrm>
              <a:off x="3068380" y="2900431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91944" y="300379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4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123727" y="2049567"/>
            <a:ext cx="576065" cy="576065"/>
            <a:chOff x="3824089" y="2868875"/>
            <a:chExt cx="576065" cy="576065"/>
          </a:xfrm>
        </p:grpSpPr>
        <p:sp>
          <p:nvSpPr>
            <p:cNvPr id="36" name="타원 35"/>
            <p:cNvSpPr/>
            <p:nvPr/>
          </p:nvSpPr>
          <p:spPr>
            <a:xfrm>
              <a:off x="3824089" y="2868875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46050" y="2972241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5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088847" y="215293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6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2914" y="299450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7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44085" y="299450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8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88847" y="299450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9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18412" y="38242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10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123727" y="3720870"/>
            <a:ext cx="576065" cy="576065"/>
            <a:chOff x="4531192" y="3897515"/>
            <a:chExt cx="576065" cy="576065"/>
          </a:xfrm>
        </p:grpSpPr>
        <p:sp>
          <p:nvSpPr>
            <p:cNvPr id="44" name="타원 43"/>
            <p:cNvSpPr/>
            <p:nvPr/>
          </p:nvSpPr>
          <p:spPr>
            <a:xfrm>
              <a:off x="4531192" y="3897515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16284" y="4000881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11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965283" y="3720870"/>
            <a:ext cx="576065" cy="576065"/>
            <a:chOff x="5713052" y="4079096"/>
            <a:chExt cx="576065" cy="576065"/>
          </a:xfrm>
        </p:grpSpPr>
        <p:sp>
          <p:nvSpPr>
            <p:cNvPr id="47" name="타원 46"/>
            <p:cNvSpPr/>
            <p:nvPr/>
          </p:nvSpPr>
          <p:spPr>
            <a:xfrm>
              <a:off x="5713052" y="4079096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82114" y="41824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12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42275" y="3513970"/>
            <a:ext cx="279114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= 6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년치의 자료를 비교해보았을 때</a:t>
            </a:r>
            <a:endParaRPr lang="en-US" altLang="ko-KR" sz="1400" smtClean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서울의 </a:t>
            </a:r>
            <a:r>
              <a:rPr lang="en-US" altLang="ko-KR" sz="1400" b="1" smtClean="0">
                <a:solidFill>
                  <a:srgbClr val="FF0000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1, 2, 3, 4, 5, 11, 12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월은</a:t>
            </a:r>
            <a:endParaRPr lang="en-US" altLang="ko-KR" sz="1400" smtClean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상대적으로 대기오염도가 높다</a:t>
            </a:r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3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72000" y="659030"/>
            <a:ext cx="4104456" cy="41449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04  </a:t>
            </a:r>
            <a:r>
              <a:rPr lang="ko-KR" altLang="en-US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결론</a:t>
            </a:r>
            <a:endParaRPr lang="ko-KR" altLang="en-US" sz="14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2347" y="107527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울산</a:t>
            </a:r>
            <a:endParaRPr lang="ko-KR" altLang="en-US" sz="2400" dirty="0">
              <a:solidFill>
                <a:schemeClr val="bg1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30/35</a:t>
            </a:r>
            <a:endParaRPr lang="ko-KR" altLang="en-US" sz="14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785200" y="852277"/>
            <a:ext cx="3218518" cy="1006187"/>
            <a:chOff x="3606031" y="675962"/>
            <a:chExt cx="3218518" cy="1006187"/>
          </a:xfrm>
        </p:grpSpPr>
        <p:sp>
          <p:nvSpPr>
            <p:cNvPr id="8" name="TextBox 7"/>
            <p:cNvSpPr txBox="1"/>
            <p:nvPr/>
          </p:nvSpPr>
          <p:spPr>
            <a:xfrm>
              <a:off x="3606031" y="1223562"/>
              <a:ext cx="1763624" cy="458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울산</a:t>
              </a:r>
              <a:r>
                <a:rPr lang="en-US" altLang="ko-KR" sz="1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: 1 2 3 4 5 6 12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606031" y="675962"/>
              <a:ext cx="3218518" cy="461665"/>
              <a:chOff x="3606031" y="675962"/>
              <a:chExt cx="3218518" cy="4616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663106" y="675962"/>
                <a:ext cx="3161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mtClean="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군집 </a:t>
                </a:r>
                <a:r>
                  <a:rPr lang="en-US" altLang="ko-KR" sz="2400" smtClean="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1</a:t>
                </a:r>
                <a:r>
                  <a:rPr lang="ko-KR" altLang="en-US" sz="2400" smtClean="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에 매년 속하는 월</a:t>
                </a:r>
                <a:endParaRPr lang="ko-KR" altLang="en-US" sz="2400" dirty="0">
                  <a:latin typeface="210 청춘시대 R" panose="02020603020101020101" pitchFamily="18" charset="-127"/>
                  <a:ea typeface="210 청춘시대 R" panose="02020603020101020101" pitchFamily="18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606031" y="675962"/>
                <a:ext cx="57075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직사각형 12"/>
          <p:cNvSpPr/>
          <p:nvPr/>
        </p:nvSpPr>
        <p:spPr>
          <a:xfrm>
            <a:off x="395536" y="659030"/>
            <a:ext cx="4104456" cy="41449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249350" y="1203597"/>
            <a:ext cx="576065" cy="576065"/>
            <a:chOff x="755575" y="2858070"/>
            <a:chExt cx="576065" cy="576065"/>
          </a:xfrm>
        </p:grpSpPr>
        <p:sp>
          <p:nvSpPr>
            <p:cNvPr id="24" name="타원 23"/>
            <p:cNvSpPr/>
            <p:nvPr/>
          </p:nvSpPr>
          <p:spPr>
            <a:xfrm>
              <a:off x="755575" y="2858070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5970" y="296143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1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23727" y="1203597"/>
            <a:ext cx="576065" cy="576065"/>
            <a:chOff x="1635614" y="2858069"/>
            <a:chExt cx="576065" cy="576065"/>
          </a:xfrm>
        </p:grpSpPr>
        <p:sp>
          <p:nvSpPr>
            <p:cNvPr id="27" name="타원 26"/>
            <p:cNvSpPr/>
            <p:nvPr/>
          </p:nvSpPr>
          <p:spPr>
            <a:xfrm>
              <a:off x="1635614" y="2858069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59178" y="296143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2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965283" y="1203597"/>
            <a:ext cx="576065" cy="576065"/>
            <a:chOff x="2342719" y="2858070"/>
            <a:chExt cx="576065" cy="576065"/>
          </a:xfrm>
        </p:grpSpPr>
        <p:sp>
          <p:nvSpPr>
            <p:cNvPr id="30" name="타원 29"/>
            <p:cNvSpPr/>
            <p:nvPr/>
          </p:nvSpPr>
          <p:spPr>
            <a:xfrm>
              <a:off x="2342719" y="2858070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63077" y="2961436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3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249350" y="2049567"/>
            <a:ext cx="576065" cy="576065"/>
            <a:chOff x="3068380" y="2900431"/>
            <a:chExt cx="576065" cy="576065"/>
          </a:xfrm>
        </p:grpSpPr>
        <p:sp>
          <p:nvSpPr>
            <p:cNvPr id="33" name="타원 32"/>
            <p:cNvSpPr/>
            <p:nvPr/>
          </p:nvSpPr>
          <p:spPr>
            <a:xfrm>
              <a:off x="3068380" y="2900431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91944" y="300379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4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245688" y="215293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5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88847" y="215293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6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2914" y="299450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7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44085" y="299450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8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88847" y="299450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9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18412" y="38242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10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08819" y="382423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11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965283" y="3720870"/>
            <a:ext cx="576065" cy="576065"/>
            <a:chOff x="5713052" y="4079096"/>
            <a:chExt cx="576065" cy="576065"/>
          </a:xfrm>
        </p:grpSpPr>
        <p:sp>
          <p:nvSpPr>
            <p:cNvPr id="47" name="타원 46"/>
            <p:cNvSpPr/>
            <p:nvPr/>
          </p:nvSpPr>
          <p:spPr>
            <a:xfrm>
              <a:off x="5713052" y="4079096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82114" y="41824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12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842275" y="3513970"/>
            <a:ext cx="279114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= 6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년치의 자료를 비교해보았을 때</a:t>
            </a:r>
            <a:endParaRPr lang="en-US" altLang="ko-KR" sz="1400" smtClean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울</a:t>
            </a:r>
            <a:r>
              <a:rPr lang="ko-KR" altLang="en-US" sz="1400">
                <a:latin typeface="DX경필명조B" panose="02010606000101010101" pitchFamily="2" charset="-127"/>
                <a:ea typeface="DX경필명조B" panose="02010606000101010101" pitchFamily="2" charset="-127"/>
              </a:rPr>
              <a:t>산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의 </a:t>
            </a:r>
            <a:r>
              <a:rPr lang="en-US" altLang="ko-KR" sz="1400" b="1" smtClean="0">
                <a:solidFill>
                  <a:srgbClr val="FF0000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1, 2, 3, 4, 5, 6, 12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월은</a:t>
            </a:r>
            <a:endParaRPr lang="en-US" altLang="ko-KR" sz="1400" smtClean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상대적으로 대기오염도가 높다</a:t>
            </a:r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72000" y="659030"/>
            <a:ext cx="4104456" cy="41449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04  </a:t>
            </a:r>
            <a:r>
              <a:rPr lang="ko-KR" altLang="en-US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결론</a:t>
            </a:r>
            <a:endParaRPr lang="ko-KR" altLang="en-US" sz="14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2347" y="107527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인천</a:t>
            </a:r>
            <a:endParaRPr lang="ko-KR" altLang="en-US" sz="2400" dirty="0">
              <a:solidFill>
                <a:schemeClr val="bg1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31/35</a:t>
            </a:r>
            <a:endParaRPr lang="ko-KR" altLang="en-US" sz="14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785200" y="852277"/>
            <a:ext cx="3218518" cy="1006187"/>
            <a:chOff x="3606031" y="675962"/>
            <a:chExt cx="3218518" cy="1006187"/>
          </a:xfrm>
        </p:grpSpPr>
        <p:sp>
          <p:nvSpPr>
            <p:cNvPr id="8" name="TextBox 7"/>
            <p:cNvSpPr txBox="1"/>
            <p:nvPr/>
          </p:nvSpPr>
          <p:spPr>
            <a:xfrm>
              <a:off x="3606031" y="1223562"/>
              <a:ext cx="2266967" cy="458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인천</a:t>
              </a:r>
              <a:r>
                <a:rPr lang="en-US" altLang="ko-KR" sz="1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: 1 2 3 4 5 6 10 11 12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606031" y="675962"/>
              <a:ext cx="3218518" cy="461665"/>
              <a:chOff x="3606031" y="675962"/>
              <a:chExt cx="3218518" cy="4616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663106" y="675962"/>
                <a:ext cx="3161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mtClean="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군집 </a:t>
                </a:r>
                <a:r>
                  <a:rPr lang="en-US" altLang="ko-KR" sz="2400" smtClean="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1</a:t>
                </a:r>
                <a:r>
                  <a:rPr lang="ko-KR" altLang="en-US" sz="2400" smtClean="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에 매년 속하는 월</a:t>
                </a:r>
                <a:endParaRPr lang="ko-KR" altLang="en-US" sz="2400" dirty="0">
                  <a:latin typeface="210 청춘시대 R" panose="02020603020101020101" pitchFamily="18" charset="-127"/>
                  <a:ea typeface="210 청춘시대 R" panose="02020603020101020101" pitchFamily="18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606031" y="675962"/>
                <a:ext cx="57075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직사각형 12"/>
          <p:cNvSpPr/>
          <p:nvPr/>
        </p:nvSpPr>
        <p:spPr>
          <a:xfrm>
            <a:off x="395536" y="659030"/>
            <a:ext cx="4104456" cy="41449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249350" y="1203597"/>
            <a:ext cx="576065" cy="576065"/>
            <a:chOff x="755575" y="2858070"/>
            <a:chExt cx="576065" cy="576065"/>
          </a:xfrm>
        </p:grpSpPr>
        <p:sp>
          <p:nvSpPr>
            <p:cNvPr id="24" name="타원 23"/>
            <p:cNvSpPr/>
            <p:nvPr/>
          </p:nvSpPr>
          <p:spPr>
            <a:xfrm>
              <a:off x="755575" y="2858070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5970" y="296143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1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23727" y="1203597"/>
            <a:ext cx="576065" cy="576065"/>
            <a:chOff x="1635614" y="2858069"/>
            <a:chExt cx="576065" cy="576065"/>
          </a:xfrm>
        </p:grpSpPr>
        <p:sp>
          <p:nvSpPr>
            <p:cNvPr id="27" name="타원 26"/>
            <p:cNvSpPr/>
            <p:nvPr/>
          </p:nvSpPr>
          <p:spPr>
            <a:xfrm>
              <a:off x="1635614" y="2858069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59178" y="296143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2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965283" y="1203597"/>
            <a:ext cx="576065" cy="576065"/>
            <a:chOff x="2342719" y="2858070"/>
            <a:chExt cx="576065" cy="576065"/>
          </a:xfrm>
        </p:grpSpPr>
        <p:sp>
          <p:nvSpPr>
            <p:cNvPr id="30" name="타원 29"/>
            <p:cNvSpPr/>
            <p:nvPr/>
          </p:nvSpPr>
          <p:spPr>
            <a:xfrm>
              <a:off x="2342719" y="2858070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63077" y="2961436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3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249350" y="2049567"/>
            <a:ext cx="576065" cy="576065"/>
            <a:chOff x="3068380" y="2900431"/>
            <a:chExt cx="576065" cy="576065"/>
          </a:xfrm>
        </p:grpSpPr>
        <p:sp>
          <p:nvSpPr>
            <p:cNvPr id="33" name="타원 32"/>
            <p:cNvSpPr/>
            <p:nvPr/>
          </p:nvSpPr>
          <p:spPr>
            <a:xfrm>
              <a:off x="3068380" y="2900431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91944" y="300379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4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123727" y="2049567"/>
            <a:ext cx="576065" cy="576065"/>
            <a:chOff x="3824089" y="2868875"/>
            <a:chExt cx="576065" cy="576065"/>
          </a:xfrm>
        </p:grpSpPr>
        <p:sp>
          <p:nvSpPr>
            <p:cNvPr id="36" name="타원 35"/>
            <p:cNvSpPr/>
            <p:nvPr/>
          </p:nvSpPr>
          <p:spPr>
            <a:xfrm>
              <a:off x="3824089" y="2868875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46050" y="2972241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5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372914" y="299450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7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44085" y="299450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8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88847" y="299450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9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123727" y="3720870"/>
            <a:ext cx="576065" cy="576065"/>
            <a:chOff x="4531192" y="3897515"/>
            <a:chExt cx="576065" cy="576065"/>
          </a:xfrm>
        </p:grpSpPr>
        <p:sp>
          <p:nvSpPr>
            <p:cNvPr id="44" name="타원 43"/>
            <p:cNvSpPr/>
            <p:nvPr/>
          </p:nvSpPr>
          <p:spPr>
            <a:xfrm>
              <a:off x="4531192" y="3897515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16284" y="4000881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11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965283" y="3720870"/>
            <a:ext cx="576065" cy="576065"/>
            <a:chOff x="5713052" y="4079096"/>
            <a:chExt cx="576065" cy="576065"/>
          </a:xfrm>
        </p:grpSpPr>
        <p:sp>
          <p:nvSpPr>
            <p:cNvPr id="47" name="타원 46"/>
            <p:cNvSpPr/>
            <p:nvPr/>
          </p:nvSpPr>
          <p:spPr>
            <a:xfrm>
              <a:off x="5713052" y="4079096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82114" y="41824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12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965282" y="2049567"/>
            <a:ext cx="576065" cy="576065"/>
            <a:chOff x="4552872" y="2913379"/>
            <a:chExt cx="576065" cy="576065"/>
          </a:xfrm>
        </p:grpSpPr>
        <p:sp>
          <p:nvSpPr>
            <p:cNvPr id="50" name="타원 49"/>
            <p:cNvSpPr/>
            <p:nvPr/>
          </p:nvSpPr>
          <p:spPr>
            <a:xfrm>
              <a:off x="4552872" y="2913379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76436" y="301674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6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249349" y="3720870"/>
            <a:ext cx="576065" cy="576065"/>
            <a:chOff x="3630551" y="3980551"/>
            <a:chExt cx="576065" cy="576065"/>
          </a:xfrm>
        </p:grpSpPr>
        <p:sp>
          <p:nvSpPr>
            <p:cNvPr id="53" name="타원 52"/>
            <p:cNvSpPr/>
            <p:nvPr/>
          </p:nvSpPr>
          <p:spPr>
            <a:xfrm>
              <a:off x="3630551" y="3980551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99613" y="408391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10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842275" y="3513970"/>
            <a:ext cx="314380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= 6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년치의 자료를 비교해보았을 때</a:t>
            </a:r>
            <a:endParaRPr lang="en-US" altLang="ko-KR" sz="1400" smtClean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인천의 </a:t>
            </a:r>
            <a:r>
              <a:rPr lang="en-US" altLang="ko-KR" sz="1400" b="1" smtClean="0">
                <a:solidFill>
                  <a:srgbClr val="FF0000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1, 2, 3, 4, 5, 6, 10, 11, 12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월은</a:t>
            </a:r>
            <a:endParaRPr lang="en-US" altLang="ko-KR" sz="1400" smtClean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상대적으로 대기오염도가 높다</a:t>
            </a:r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72000" y="659030"/>
            <a:ext cx="4104456" cy="41449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04  </a:t>
            </a:r>
            <a:r>
              <a:rPr lang="ko-KR" altLang="en-US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결론</a:t>
            </a:r>
            <a:endParaRPr lang="ko-KR" altLang="en-US" sz="14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2347" y="107527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제주</a:t>
            </a:r>
            <a:endParaRPr lang="ko-KR" altLang="en-US" sz="2400" dirty="0">
              <a:solidFill>
                <a:schemeClr val="bg1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32/35</a:t>
            </a:r>
            <a:endParaRPr lang="ko-KR" altLang="en-US" sz="14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785200" y="852277"/>
            <a:ext cx="3263402" cy="1070820"/>
            <a:chOff x="3606031" y="675962"/>
            <a:chExt cx="3263402" cy="1070820"/>
          </a:xfrm>
        </p:grpSpPr>
        <p:sp>
          <p:nvSpPr>
            <p:cNvPr id="8" name="TextBox 7"/>
            <p:cNvSpPr txBox="1"/>
            <p:nvPr/>
          </p:nvSpPr>
          <p:spPr>
            <a:xfrm>
              <a:off x="3606031" y="1223562"/>
              <a:ext cx="27382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제주</a:t>
              </a:r>
              <a:r>
                <a:rPr lang="en-US" altLang="ko-KR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: 1 2 3 4 5 6 7 8 9 10 11 12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606031" y="675962"/>
              <a:ext cx="3263402" cy="461665"/>
              <a:chOff x="3606031" y="675962"/>
              <a:chExt cx="3263402" cy="4616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663106" y="675962"/>
                <a:ext cx="3206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mtClean="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군집 </a:t>
                </a:r>
                <a:r>
                  <a:rPr lang="en-US" altLang="ko-KR" sz="240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2</a:t>
                </a:r>
                <a:r>
                  <a:rPr lang="ko-KR" altLang="en-US" sz="2400" smtClean="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에 매년 속하는 월</a:t>
                </a:r>
                <a:endParaRPr lang="ko-KR" altLang="en-US" sz="2400" dirty="0">
                  <a:latin typeface="210 청춘시대 R" panose="02020603020101020101" pitchFamily="18" charset="-127"/>
                  <a:ea typeface="210 청춘시대 R" panose="02020603020101020101" pitchFamily="18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606031" y="675962"/>
                <a:ext cx="57075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직사각형 12"/>
          <p:cNvSpPr/>
          <p:nvPr/>
        </p:nvSpPr>
        <p:spPr>
          <a:xfrm>
            <a:off x="395536" y="659030"/>
            <a:ext cx="4104456" cy="41449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249350" y="1203597"/>
            <a:ext cx="576065" cy="576065"/>
            <a:chOff x="755575" y="2858070"/>
            <a:chExt cx="576065" cy="576065"/>
          </a:xfrm>
        </p:grpSpPr>
        <p:sp>
          <p:nvSpPr>
            <p:cNvPr id="24" name="타원 23"/>
            <p:cNvSpPr/>
            <p:nvPr/>
          </p:nvSpPr>
          <p:spPr>
            <a:xfrm>
              <a:off x="755575" y="2858070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5970" y="296143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1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23727" y="1203597"/>
            <a:ext cx="576065" cy="576065"/>
            <a:chOff x="1635614" y="2858069"/>
            <a:chExt cx="576065" cy="576065"/>
          </a:xfrm>
        </p:grpSpPr>
        <p:sp>
          <p:nvSpPr>
            <p:cNvPr id="27" name="타원 26"/>
            <p:cNvSpPr/>
            <p:nvPr/>
          </p:nvSpPr>
          <p:spPr>
            <a:xfrm>
              <a:off x="1635614" y="2858069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59178" y="296143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2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965283" y="1203597"/>
            <a:ext cx="576065" cy="576065"/>
            <a:chOff x="2342719" y="2858070"/>
            <a:chExt cx="576065" cy="576065"/>
          </a:xfrm>
        </p:grpSpPr>
        <p:sp>
          <p:nvSpPr>
            <p:cNvPr id="30" name="타원 29"/>
            <p:cNvSpPr/>
            <p:nvPr/>
          </p:nvSpPr>
          <p:spPr>
            <a:xfrm>
              <a:off x="2342719" y="2858070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63077" y="2961436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3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249350" y="2049567"/>
            <a:ext cx="576065" cy="576065"/>
            <a:chOff x="3068380" y="2900431"/>
            <a:chExt cx="576065" cy="576065"/>
          </a:xfrm>
        </p:grpSpPr>
        <p:sp>
          <p:nvSpPr>
            <p:cNvPr id="33" name="타원 32"/>
            <p:cNvSpPr/>
            <p:nvPr/>
          </p:nvSpPr>
          <p:spPr>
            <a:xfrm>
              <a:off x="3068380" y="2900431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91944" y="300379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4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123727" y="2049567"/>
            <a:ext cx="576065" cy="576065"/>
            <a:chOff x="3824089" y="2868875"/>
            <a:chExt cx="576065" cy="576065"/>
          </a:xfrm>
        </p:grpSpPr>
        <p:sp>
          <p:nvSpPr>
            <p:cNvPr id="36" name="타원 35"/>
            <p:cNvSpPr/>
            <p:nvPr/>
          </p:nvSpPr>
          <p:spPr>
            <a:xfrm>
              <a:off x="3824089" y="2868875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46050" y="2972241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5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23727" y="3720870"/>
            <a:ext cx="576065" cy="576065"/>
            <a:chOff x="4531192" y="3897515"/>
            <a:chExt cx="576065" cy="576065"/>
          </a:xfrm>
        </p:grpSpPr>
        <p:sp>
          <p:nvSpPr>
            <p:cNvPr id="44" name="타원 43"/>
            <p:cNvSpPr/>
            <p:nvPr/>
          </p:nvSpPr>
          <p:spPr>
            <a:xfrm>
              <a:off x="4531192" y="3897515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16284" y="4000881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11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965283" y="3720870"/>
            <a:ext cx="576065" cy="576065"/>
            <a:chOff x="5713052" y="4079096"/>
            <a:chExt cx="576065" cy="576065"/>
          </a:xfrm>
        </p:grpSpPr>
        <p:sp>
          <p:nvSpPr>
            <p:cNvPr id="47" name="타원 46"/>
            <p:cNvSpPr/>
            <p:nvPr/>
          </p:nvSpPr>
          <p:spPr>
            <a:xfrm>
              <a:off x="5713052" y="4079096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82114" y="41824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12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965282" y="2049567"/>
            <a:ext cx="576065" cy="576065"/>
            <a:chOff x="4552872" y="2913379"/>
            <a:chExt cx="576065" cy="576065"/>
          </a:xfrm>
        </p:grpSpPr>
        <p:sp>
          <p:nvSpPr>
            <p:cNvPr id="50" name="타원 49"/>
            <p:cNvSpPr/>
            <p:nvPr/>
          </p:nvSpPr>
          <p:spPr>
            <a:xfrm>
              <a:off x="4552872" y="2913379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76436" y="301674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6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249350" y="2892005"/>
            <a:ext cx="576065" cy="576065"/>
            <a:chOff x="5300567" y="2873578"/>
            <a:chExt cx="576065" cy="576065"/>
          </a:xfrm>
        </p:grpSpPr>
        <p:sp>
          <p:nvSpPr>
            <p:cNvPr id="53" name="타원 52"/>
            <p:cNvSpPr/>
            <p:nvPr/>
          </p:nvSpPr>
          <p:spPr>
            <a:xfrm>
              <a:off x="5300567" y="2873578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24131" y="297694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7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123726" y="2891139"/>
            <a:ext cx="576065" cy="576065"/>
            <a:chOff x="6163376" y="2889205"/>
            <a:chExt cx="576065" cy="576065"/>
          </a:xfrm>
        </p:grpSpPr>
        <p:sp>
          <p:nvSpPr>
            <p:cNvPr id="56" name="타원 55"/>
            <p:cNvSpPr/>
            <p:nvPr/>
          </p:nvSpPr>
          <p:spPr>
            <a:xfrm>
              <a:off x="6163376" y="2889205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83734" y="2992571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8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965283" y="2892005"/>
            <a:ext cx="576065" cy="576065"/>
            <a:chOff x="2742025" y="3980551"/>
            <a:chExt cx="576065" cy="576065"/>
          </a:xfrm>
        </p:grpSpPr>
        <p:sp>
          <p:nvSpPr>
            <p:cNvPr id="59" name="타원 58"/>
            <p:cNvSpPr/>
            <p:nvPr/>
          </p:nvSpPr>
          <p:spPr>
            <a:xfrm>
              <a:off x="2742025" y="3980551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65589" y="408391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9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249350" y="3720869"/>
            <a:ext cx="576065" cy="576065"/>
            <a:chOff x="3630551" y="3980551"/>
            <a:chExt cx="576065" cy="576065"/>
          </a:xfrm>
        </p:grpSpPr>
        <p:sp>
          <p:nvSpPr>
            <p:cNvPr id="62" name="타원 61"/>
            <p:cNvSpPr/>
            <p:nvPr/>
          </p:nvSpPr>
          <p:spPr>
            <a:xfrm>
              <a:off x="3630551" y="3980551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699613" y="408391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10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842275" y="3513970"/>
            <a:ext cx="279114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= 6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년치의 자료를 비교해보았을 때</a:t>
            </a:r>
            <a:endParaRPr lang="en-US" altLang="ko-KR" sz="1400" smtClean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제주는 </a:t>
            </a:r>
            <a:r>
              <a:rPr lang="en-US" altLang="ko-KR" sz="1400" b="1" smtClean="0">
                <a:solidFill>
                  <a:srgbClr val="FF0000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1</a:t>
            </a:r>
            <a:r>
              <a:rPr lang="ko-KR" altLang="en-US" sz="1400" b="1" smtClean="0">
                <a:solidFill>
                  <a:srgbClr val="FF0000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년 내내</a:t>
            </a:r>
            <a:endParaRPr lang="en-US" altLang="ko-KR" sz="1400" b="1" smtClean="0">
              <a:solidFill>
                <a:srgbClr val="FF0000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상대적으로 대기오염도가 낮다</a:t>
            </a:r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72000" y="659030"/>
            <a:ext cx="4104456" cy="41449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04  </a:t>
            </a:r>
            <a:r>
              <a:rPr lang="ko-KR" altLang="en-US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결</a:t>
            </a:r>
            <a:r>
              <a:rPr lang="ko-KR" altLang="en-US" sz="140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론</a:t>
            </a:r>
            <a:endParaRPr lang="ko-KR" altLang="en-US" sz="14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2347" y="107525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경남</a:t>
            </a:r>
            <a:endParaRPr lang="ko-KR" altLang="en-US" sz="2400" dirty="0">
              <a:solidFill>
                <a:schemeClr val="bg1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33/35</a:t>
            </a:r>
            <a:endParaRPr lang="ko-KR" altLang="en-US" sz="14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785200" y="852277"/>
            <a:ext cx="3263402" cy="1070820"/>
            <a:chOff x="3606031" y="675962"/>
            <a:chExt cx="3263402" cy="1070820"/>
          </a:xfrm>
        </p:grpSpPr>
        <p:sp>
          <p:nvSpPr>
            <p:cNvPr id="8" name="TextBox 7"/>
            <p:cNvSpPr txBox="1"/>
            <p:nvPr/>
          </p:nvSpPr>
          <p:spPr>
            <a:xfrm>
              <a:off x="3606031" y="1223562"/>
              <a:ext cx="14494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경남</a:t>
              </a:r>
              <a:r>
                <a:rPr lang="en-US" altLang="ko-KR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:</a:t>
              </a: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 </a:t>
              </a:r>
              <a:r>
                <a:rPr lang="en-US" altLang="ko-KR" sz="1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6 7 8 9 10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606031" y="675962"/>
              <a:ext cx="3263402" cy="461665"/>
              <a:chOff x="3606031" y="675962"/>
              <a:chExt cx="3263402" cy="4616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663106" y="675962"/>
                <a:ext cx="3206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mtClean="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군집 </a:t>
                </a:r>
                <a:r>
                  <a:rPr lang="en-US" altLang="ko-KR" sz="240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2</a:t>
                </a:r>
                <a:r>
                  <a:rPr lang="ko-KR" altLang="en-US" sz="2400" smtClean="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에 매년 속하는 월</a:t>
                </a:r>
                <a:endParaRPr lang="ko-KR" altLang="en-US" sz="2400" dirty="0">
                  <a:latin typeface="210 청춘시대 R" panose="02020603020101020101" pitchFamily="18" charset="-127"/>
                  <a:ea typeface="210 청춘시대 R" panose="02020603020101020101" pitchFamily="18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606031" y="675962"/>
                <a:ext cx="57075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직사각형 12"/>
          <p:cNvSpPr/>
          <p:nvPr/>
        </p:nvSpPr>
        <p:spPr>
          <a:xfrm>
            <a:off x="395536" y="659030"/>
            <a:ext cx="4104456" cy="41449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89745" y="12663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1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47291" y="126631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85641" y="126631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3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2914" y="216431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4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45688" y="216431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5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08819" y="382423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11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34345" y="38242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12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965283" y="2060950"/>
            <a:ext cx="576065" cy="576065"/>
            <a:chOff x="4552872" y="2913379"/>
            <a:chExt cx="576065" cy="576065"/>
          </a:xfrm>
        </p:grpSpPr>
        <p:sp>
          <p:nvSpPr>
            <p:cNvPr id="50" name="타원 49"/>
            <p:cNvSpPr/>
            <p:nvPr/>
          </p:nvSpPr>
          <p:spPr>
            <a:xfrm>
              <a:off x="4552872" y="2913379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76436" y="301674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6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249350" y="2930926"/>
            <a:ext cx="576065" cy="576065"/>
            <a:chOff x="5300567" y="2873578"/>
            <a:chExt cx="576065" cy="576065"/>
          </a:xfrm>
        </p:grpSpPr>
        <p:sp>
          <p:nvSpPr>
            <p:cNvPr id="53" name="타원 52"/>
            <p:cNvSpPr/>
            <p:nvPr/>
          </p:nvSpPr>
          <p:spPr>
            <a:xfrm>
              <a:off x="5300567" y="2873578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24131" y="297694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7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123727" y="2930926"/>
            <a:ext cx="576065" cy="576065"/>
            <a:chOff x="6163376" y="2889205"/>
            <a:chExt cx="576065" cy="576065"/>
          </a:xfrm>
        </p:grpSpPr>
        <p:sp>
          <p:nvSpPr>
            <p:cNvPr id="56" name="타원 55"/>
            <p:cNvSpPr/>
            <p:nvPr/>
          </p:nvSpPr>
          <p:spPr>
            <a:xfrm>
              <a:off x="6163376" y="2889205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83734" y="2992571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8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965282" y="2930925"/>
            <a:ext cx="576065" cy="576065"/>
            <a:chOff x="2742025" y="3980551"/>
            <a:chExt cx="576065" cy="576065"/>
          </a:xfrm>
        </p:grpSpPr>
        <p:sp>
          <p:nvSpPr>
            <p:cNvPr id="59" name="타원 58"/>
            <p:cNvSpPr/>
            <p:nvPr/>
          </p:nvSpPr>
          <p:spPr>
            <a:xfrm>
              <a:off x="2742025" y="3980551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65589" y="408391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9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249350" y="3720869"/>
            <a:ext cx="576065" cy="576065"/>
            <a:chOff x="3630551" y="3980551"/>
            <a:chExt cx="576065" cy="576065"/>
          </a:xfrm>
        </p:grpSpPr>
        <p:sp>
          <p:nvSpPr>
            <p:cNvPr id="62" name="타원 61"/>
            <p:cNvSpPr/>
            <p:nvPr/>
          </p:nvSpPr>
          <p:spPr>
            <a:xfrm>
              <a:off x="3630551" y="3980551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699613" y="408391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10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842275" y="3513970"/>
            <a:ext cx="279114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= 6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년치의 자료를 비교해보았을 때</a:t>
            </a:r>
            <a:endParaRPr lang="en-US" altLang="ko-KR" sz="1400" smtClean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경</a:t>
            </a:r>
            <a:r>
              <a:rPr lang="ko-KR" altLang="en-US" sz="1400">
                <a:latin typeface="DX경필명조B" panose="02010606000101010101" pitchFamily="2" charset="-127"/>
                <a:ea typeface="DX경필명조B" panose="02010606000101010101" pitchFamily="2" charset="-127"/>
              </a:rPr>
              <a:t>남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의 </a:t>
            </a:r>
            <a:r>
              <a:rPr lang="en-US" altLang="ko-KR" sz="1400" b="1" smtClean="0">
                <a:solidFill>
                  <a:srgbClr val="FF0000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6, 7, 8, 9, 10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월은</a:t>
            </a:r>
            <a:endParaRPr lang="en-US" altLang="ko-KR" sz="1400" smtClean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상대적으로 대기오염도가 낮다</a:t>
            </a:r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72000" y="659030"/>
            <a:ext cx="4104456" cy="41449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04  </a:t>
            </a:r>
            <a:r>
              <a:rPr lang="ko-KR" altLang="en-US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결론</a:t>
            </a:r>
            <a:endParaRPr lang="ko-KR" altLang="en-US" sz="14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2347" y="107525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광주</a:t>
            </a:r>
            <a:endParaRPr lang="ko-KR" altLang="en-US" sz="2400" dirty="0">
              <a:solidFill>
                <a:schemeClr val="bg1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34/35</a:t>
            </a:r>
            <a:endParaRPr lang="ko-KR" altLang="en-US" sz="14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785200" y="852277"/>
            <a:ext cx="3263402" cy="1070820"/>
            <a:chOff x="3606031" y="675962"/>
            <a:chExt cx="3263402" cy="1070820"/>
          </a:xfrm>
        </p:grpSpPr>
        <p:sp>
          <p:nvSpPr>
            <p:cNvPr id="8" name="TextBox 7"/>
            <p:cNvSpPr txBox="1"/>
            <p:nvPr/>
          </p:nvSpPr>
          <p:spPr>
            <a:xfrm>
              <a:off x="3606031" y="1223562"/>
              <a:ext cx="1606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광주</a:t>
              </a:r>
              <a:r>
                <a:rPr lang="en-US" altLang="ko-KR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:</a:t>
              </a:r>
              <a:r>
                <a:rPr lang="ko-KR" altLang="en-US" sz="1400" smtClean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 </a:t>
              </a:r>
              <a:r>
                <a:rPr lang="en-US" altLang="ko-KR" sz="140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5 6 7 8 9 10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606031" y="675962"/>
              <a:ext cx="3263402" cy="461665"/>
              <a:chOff x="3606031" y="675962"/>
              <a:chExt cx="3263402" cy="4616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663106" y="675962"/>
                <a:ext cx="3206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mtClean="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군집 </a:t>
                </a:r>
                <a:r>
                  <a:rPr lang="en-US" altLang="ko-KR" sz="240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2</a:t>
                </a:r>
                <a:r>
                  <a:rPr lang="ko-KR" altLang="en-US" sz="2400" smtClean="0">
                    <a:latin typeface="210 청춘시대 R" panose="02020603020101020101" pitchFamily="18" charset="-127"/>
                    <a:ea typeface="210 청춘시대 R" panose="02020603020101020101" pitchFamily="18" charset="-127"/>
                  </a:rPr>
                  <a:t>에 매년 속하는 월</a:t>
                </a:r>
                <a:endParaRPr lang="ko-KR" altLang="en-US" sz="2400" dirty="0">
                  <a:latin typeface="210 청춘시대 R" panose="02020603020101020101" pitchFamily="18" charset="-127"/>
                  <a:ea typeface="210 청춘시대 R" panose="02020603020101020101" pitchFamily="18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606031" y="675962"/>
                <a:ext cx="57075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직사각형 12"/>
          <p:cNvSpPr/>
          <p:nvPr/>
        </p:nvSpPr>
        <p:spPr>
          <a:xfrm>
            <a:off x="395536" y="659030"/>
            <a:ext cx="4104456" cy="41449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89745" y="12663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1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47291" y="126631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85641" y="126631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3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08819" y="382423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11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34345" y="38242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12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72914" y="216431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4</a:t>
            </a:r>
            <a:endParaRPr lang="ko-KR" altLang="en-US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123727" y="2060950"/>
            <a:ext cx="576065" cy="576065"/>
            <a:chOff x="3824089" y="2868875"/>
            <a:chExt cx="576065" cy="576065"/>
          </a:xfrm>
        </p:grpSpPr>
        <p:sp>
          <p:nvSpPr>
            <p:cNvPr id="53" name="타원 52"/>
            <p:cNvSpPr/>
            <p:nvPr/>
          </p:nvSpPr>
          <p:spPr>
            <a:xfrm>
              <a:off x="3824089" y="2868875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46050" y="2972241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5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5283" y="2060950"/>
            <a:ext cx="576065" cy="576065"/>
            <a:chOff x="4552872" y="2913379"/>
            <a:chExt cx="576065" cy="576065"/>
          </a:xfrm>
        </p:grpSpPr>
        <p:sp>
          <p:nvSpPr>
            <p:cNvPr id="56" name="타원 55"/>
            <p:cNvSpPr/>
            <p:nvPr/>
          </p:nvSpPr>
          <p:spPr>
            <a:xfrm>
              <a:off x="4552872" y="2913379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76436" y="301674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6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249350" y="2930926"/>
            <a:ext cx="576065" cy="576065"/>
            <a:chOff x="5300567" y="2873578"/>
            <a:chExt cx="576065" cy="576065"/>
          </a:xfrm>
        </p:grpSpPr>
        <p:sp>
          <p:nvSpPr>
            <p:cNvPr id="59" name="타원 58"/>
            <p:cNvSpPr/>
            <p:nvPr/>
          </p:nvSpPr>
          <p:spPr>
            <a:xfrm>
              <a:off x="5300567" y="2873578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4131" y="297694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7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123727" y="2930926"/>
            <a:ext cx="576065" cy="576065"/>
            <a:chOff x="6163376" y="2889205"/>
            <a:chExt cx="576065" cy="576065"/>
          </a:xfrm>
        </p:grpSpPr>
        <p:sp>
          <p:nvSpPr>
            <p:cNvPr id="62" name="타원 61"/>
            <p:cNvSpPr/>
            <p:nvPr/>
          </p:nvSpPr>
          <p:spPr>
            <a:xfrm>
              <a:off x="6163376" y="2889205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83734" y="2992571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8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965282" y="2930925"/>
            <a:ext cx="576065" cy="576065"/>
            <a:chOff x="2742025" y="3980551"/>
            <a:chExt cx="576065" cy="576065"/>
          </a:xfrm>
        </p:grpSpPr>
        <p:sp>
          <p:nvSpPr>
            <p:cNvPr id="65" name="타원 64"/>
            <p:cNvSpPr/>
            <p:nvPr/>
          </p:nvSpPr>
          <p:spPr>
            <a:xfrm>
              <a:off x="2742025" y="3980551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65589" y="408391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9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249350" y="3720869"/>
            <a:ext cx="576065" cy="576065"/>
            <a:chOff x="3630551" y="3980551"/>
            <a:chExt cx="576065" cy="576065"/>
          </a:xfrm>
        </p:grpSpPr>
        <p:sp>
          <p:nvSpPr>
            <p:cNvPr id="68" name="타원 67"/>
            <p:cNvSpPr/>
            <p:nvPr/>
          </p:nvSpPr>
          <p:spPr>
            <a:xfrm>
              <a:off x="3630551" y="3980551"/>
              <a:ext cx="576065" cy="576065"/>
            </a:xfrm>
            <a:prstGeom prst="ellipse">
              <a:avLst/>
            </a:prstGeom>
            <a:solidFill>
              <a:srgbClr val="E33D94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99613" y="408391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청춘시대 R" panose="02020603020101020101" pitchFamily="18" charset="-127"/>
                  <a:ea typeface="210 청춘시대 R" panose="02020603020101020101" pitchFamily="18" charset="-127"/>
                </a:rPr>
                <a:t>10</a:t>
              </a:r>
              <a:endParaRPr lang="ko-KR" altLang="en-US">
                <a:latin typeface="210 청춘시대 R" panose="02020603020101020101" pitchFamily="18" charset="-127"/>
                <a:ea typeface="210 청춘시대 R" panose="02020603020101020101" pitchFamily="18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842275" y="3513970"/>
            <a:ext cx="279114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= 6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년치의 자료를 비교해보았을 때</a:t>
            </a:r>
            <a:endParaRPr lang="en-US" altLang="ko-KR" sz="1400" smtClean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광</a:t>
            </a:r>
            <a:r>
              <a:rPr lang="ko-KR" altLang="en-US" sz="1400">
                <a:latin typeface="DX경필명조B" panose="02010606000101010101" pitchFamily="2" charset="-127"/>
                <a:ea typeface="DX경필명조B" panose="02010606000101010101" pitchFamily="2" charset="-127"/>
              </a:rPr>
              <a:t>주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의 </a:t>
            </a:r>
            <a:r>
              <a:rPr lang="en-US" altLang="ko-KR" sz="1400" b="1" smtClean="0">
                <a:solidFill>
                  <a:srgbClr val="FF0000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5, 6, 7, 8, 9, 10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월은</a:t>
            </a:r>
            <a:endParaRPr lang="en-US" altLang="ko-KR" sz="1400" smtClean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상대적으로 대기오염도가 낮다</a:t>
            </a:r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2987824" y="1959681"/>
            <a:ext cx="3168352" cy="1224136"/>
          </a:xfrm>
          <a:prstGeom prst="roundRect">
            <a:avLst>
              <a:gd name="adj" fmla="val 0"/>
            </a:avLst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01944" y="2283718"/>
            <a:ext cx="2740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Th</a:t>
            </a:r>
            <a:r>
              <a:rPr lang="en-US" altLang="ko-KR" sz="3600" dirty="0" smtClean="0">
                <a:solidFill>
                  <a:schemeClr val="accent5">
                    <a:lumMod val="75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a</a:t>
            </a:r>
            <a:r>
              <a:rPr lang="en-US" altLang="ko-KR" sz="3600" dirty="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nk Y</a:t>
            </a:r>
            <a:r>
              <a:rPr lang="en-US" altLang="ko-KR" sz="3600" dirty="0" smtClean="0">
                <a:solidFill>
                  <a:schemeClr val="accent5">
                    <a:lumMod val="75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ou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43809" y="1851670"/>
            <a:ext cx="3456384" cy="144016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/>
              <a:t>01  SPSS</a:t>
            </a:r>
            <a:r>
              <a:rPr lang="ko-KR" altLang="en-US"/>
              <a:t>를 이용한 군집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6030" y="107527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데이터 재구성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03/35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1851670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수집한 자료들을 모아 재구성한 데이터</a:t>
            </a:r>
            <a:endParaRPr lang="en-US" altLang="ko-KR" sz="1400" smtClean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‘2011~2015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대기오염</a:t>
            </a:r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.csv’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" t="949" r="2697" b="2659"/>
          <a:stretch/>
        </p:blipFill>
        <p:spPr bwMode="auto">
          <a:xfrm>
            <a:off x="971600" y="829653"/>
            <a:ext cx="3771955" cy="39568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6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/>
              <a:t>01  SPSS</a:t>
            </a:r>
            <a:r>
              <a:rPr lang="ko-KR" altLang="en-US"/>
              <a:t>를 이용한 군집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3350" y="107525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변수 지정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04/35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4653" y="2459608"/>
            <a:ext cx="231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변수 유형 설정 및 역할 지정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" t="3154" r="3044" b="3213"/>
          <a:stretch/>
        </p:blipFill>
        <p:spPr bwMode="auto">
          <a:xfrm>
            <a:off x="755576" y="1095585"/>
            <a:ext cx="4708781" cy="33435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95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/>
              <a:t>01  SPSS</a:t>
            </a:r>
            <a:r>
              <a:rPr lang="ko-KR" altLang="en-US"/>
              <a:t>를 이용한 군집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3688" y="107527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전처</a:t>
            </a:r>
            <a:r>
              <a:rPr lang="ko-KR" altLang="en-US" sz="240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리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05/35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2033840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이상치 제거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t="1978" r="1129" b="3444"/>
          <a:stretch/>
        </p:blipFill>
        <p:spPr bwMode="auto">
          <a:xfrm>
            <a:off x="755576" y="1108015"/>
            <a:ext cx="5587567" cy="29761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3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/>
              <a:t>01  SPSS</a:t>
            </a:r>
            <a:r>
              <a:rPr lang="ko-KR" altLang="en-US"/>
              <a:t>를 이용한 군집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3350" y="107527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군집 분석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06/35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738391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K-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평균 군집분석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3300" r="4337" b="4188"/>
          <a:stretch/>
        </p:blipFill>
        <p:spPr bwMode="auto">
          <a:xfrm>
            <a:off x="1044134" y="699542"/>
            <a:ext cx="4048651" cy="40192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9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/>
              <a:t>01  SPSS</a:t>
            </a:r>
            <a:r>
              <a:rPr lang="ko-KR" altLang="en-US"/>
              <a:t>를 이용한 군집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3350" y="107527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군집 분석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07/35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2598" y="3075806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K-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평균 군집분석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1966" r="1730" b="5453"/>
          <a:stretch/>
        </p:blipFill>
        <p:spPr bwMode="auto">
          <a:xfrm>
            <a:off x="755576" y="699542"/>
            <a:ext cx="6480720" cy="4032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5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notone nature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1512" r="168" b="14504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53693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atin typeface="DX경필명조B" panose="02010606000101010101" pitchFamily="2" charset="-127"/>
                <a:ea typeface="DX경필명조B" panose="02010606000101010101" pitchFamily="2" charset="-127"/>
              </a:defRPr>
            </a:lvl1pPr>
          </a:lstStyle>
          <a:p>
            <a:r>
              <a:rPr lang="en-US" altLang="ko-KR"/>
              <a:t>01  SPSS</a:t>
            </a:r>
            <a:r>
              <a:rPr lang="ko-KR" altLang="en-US"/>
              <a:t>를 이용한 군집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3350" y="107527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군집 분석</a:t>
            </a:r>
            <a:endParaRPr lang="ko-KR" altLang="en-US" sz="2400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939" y="18447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08/35</a:t>
            </a:r>
            <a:endParaRPr lang="ko-KR" altLang="en-US" sz="1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5885" y="1806629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K-</a:t>
            </a:r>
            <a:r>
              <a:rPr lang="ko-KR" altLang="en-US" sz="1400" smtClean="0">
                <a:latin typeface="DX경필명조B" panose="02010606000101010101" pitchFamily="2" charset="-127"/>
                <a:ea typeface="DX경필명조B" panose="02010606000101010101" pitchFamily="2" charset="-127"/>
              </a:rPr>
              <a:t>평균 군집분석</a:t>
            </a:r>
            <a:endParaRPr lang="ko-KR" altLang="en-US" sz="14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" t="1646" r="2603" b="3039"/>
          <a:stretch/>
        </p:blipFill>
        <p:spPr bwMode="auto">
          <a:xfrm>
            <a:off x="755576" y="636628"/>
            <a:ext cx="5688632" cy="41764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3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1371</Words>
  <Application>Microsoft Office PowerPoint</Application>
  <PresentationFormat>화면 슬라이드 쇼(16:9)</PresentationFormat>
  <Paragraphs>374</Paragraphs>
  <Slides>36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굴림</vt:lpstr>
      <vt:lpstr>Arial</vt:lpstr>
      <vt:lpstr>210 청춘시대 R</vt:lpstr>
      <vt:lpstr>맑은 고딕</vt:lpstr>
      <vt:lpstr>DX경필명조B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gt-2-p-008</dc:creator>
  <cp:lastModifiedBy>gt-2-p-008</cp:lastModifiedBy>
  <cp:revision>104</cp:revision>
  <dcterms:created xsi:type="dcterms:W3CDTF">2018-04-05T06:23:19Z</dcterms:created>
  <dcterms:modified xsi:type="dcterms:W3CDTF">2018-05-02T07:41:49Z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