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5" r:id="rId2"/>
    <p:sldId id="358" r:id="rId3"/>
    <p:sldId id="389" r:id="rId4"/>
    <p:sldId id="390" r:id="rId5"/>
    <p:sldId id="414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12" r:id="rId1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11485"/>
    <a:srgbClr val="42B049"/>
    <a:srgbClr val="41B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9847" autoAdjust="0"/>
  </p:normalViewPr>
  <p:slideViewPr>
    <p:cSldViewPr>
      <p:cViewPr>
        <p:scale>
          <a:sx n="85" d="100"/>
          <a:sy n="85" d="100"/>
        </p:scale>
        <p:origin x="-738" y="204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35B1-D3D8-458C-A5AC-93D34BFAE2E4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9A4C8-C509-42CF-985A-130B9FD478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34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39B77-D8B8-45C7-9D44-AAF4F0C5F141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5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5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6BFF3-F96D-4EB0-B751-C5B43D4E6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BFF3-F96D-4EB0-B751-C5B43D4E6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8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(윗 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620688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156353" y="234797"/>
            <a:ext cx="751415" cy="36124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120000"/>
              </a:lnSpc>
            </a:pPr>
            <a:fld id="{789F98DD-1705-48BF-AC1C-C05ACB24440F}" type="slidenum">
              <a:rPr lang="ko-KR" altLang="en-US" sz="1800" b="1" spc="-20" smtClean="0">
                <a:solidFill>
                  <a:srgbClr val="42B049"/>
                </a:solidFill>
                <a:latin typeface="나눔고딕" pitchFamily="50" charset="-127"/>
                <a:ea typeface="나눔고딕" pitchFamily="50" charset="-127"/>
              </a:rPr>
              <a:pPr algn="ctr">
                <a:lnSpc>
                  <a:spcPct val="120000"/>
                </a:lnSpc>
              </a:pPr>
              <a:t>‹#›</a:t>
            </a:fld>
            <a:r>
              <a:rPr lang="en-US" altLang="ko-KR" sz="1800" b="1" spc="-20" dirty="0" smtClean="0">
                <a:solidFill>
                  <a:srgbClr val="42B049"/>
                </a:solidFill>
                <a:latin typeface="나눔고딕" pitchFamily="50" charset="-127"/>
                <a:ea typeface="나눔고딕" pitchFamily="50" charset="-127"/>
              </a:rPr>
              <a:t>/12</a:t>
            </a:r>
            <a:endParaRPr lang="ko-KR" altLang="en-US" sz="1800" b="1" spc="-20" dirty="0" smtClean="0">
              <a:solidFill>
                <a:srgbClr val="42B049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B1CD-FD94-4DE5-8465-4BEFB5BA95DD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116" y="2636912"/>
            <a:ext cx="878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spc="-50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R - </a:t>
            </a:r>
            <a:r>
              <a:rPr lang="ko-KR" altLang="en-US" sz="3600" b="1" spc="-50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통계분석</a:t>
            </a:r>
            <a:endParaRPr lang="en-US" altLang="ko-KR" sz="3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03848" y="3283243"/>
            <a:ext cx="5760640" cy="12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4976" y="620688"/>
            <a:ext cx="60212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추정을 위한 회귀모형에 따른 유의성 검증과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잔차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분석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1306" t="38122" r="63069" b="4332"/>
          <a:stretch>
            <a:fillRect/>
          </a:stretch>
        </p:blipFill>
        <p:spPr bwMode="auto">
          <a:xfrm>
            <a:off x="107504" y="990020"/>
            <a:ext cx="4464496" cy="39684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 l="50000" t="42691" r="1801" b="4056"/>
          <a:stretch>
            <a:fillRect/>
          </a:stretch>
        </p:blipFill>
        <p:spPr bwMode="auto">
          <a:xfrm>
            <a:off x="4788024" y="990020"/>
            <a:ext cx="4104456" cy="23762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 l="50069" t="42691" r="1801" b="4282"/>
          <a:stretch>
            <a:fillRect/>
          </a:stretch>
        </p:blipFill>
        <p:spPr bwMode="auto">
          <a:xfrm>
            <a:off x="4788024" y="3510300"/>
            <a:ext cx="4094931" cy="28654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11560" y="5310500"/>
            <a:ext cx="3853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분석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4:</a:t>
            </a:r>
          </a:p>
          <a:p>
            <a:pPr algn="ctr"/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추정을 위해 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ANOVA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분석을 통해 유의 인자확인과 </a:t>
            </a:r>
            <a:endParaRPr lang="en-US" altLang="ko-KR" sz="11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11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잔차분석에서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개정도 이상치 존재하지만 크게 영향을 </a:t>
            </a:r>
            <a:endParaRPr lang="en-US" altLang="ko-KR" sz="11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주지 않는 것으로 판단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4]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예측모형 검증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6683" y="692696"/>
            <a:ext cx="50545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회귀모형에 따른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Simulation For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탄산음료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219" y="1213302"/>
            <a:ext cx="5331909" cy="415498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탄산음료판매량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3568+68.63(t)-73.25(ITEM_CNT)-2.439(PRICE)+93.84(MAXTEMP)+0.02232(SALEDAY)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5813299" y="2051556"/>
            <a:ext cx="2791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기존데이터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50198" t="21670" r="12396"/>
          <a:stretch>
            <a:fillRect/>
          </a:stretch>
        </p:blipFill>
        <p:spPr bwMode="auto">
          <a:xfrm>
            <a:off x="467543" y="1844824"/>
            <a:ext cx="5035673" cy="259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67544" y="4293096"/>
            <a:ext cx="129614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03216" y="2564904"/>
            <a:ext cx="32452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평균 약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93%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 l="3605" t="21670" r="11740" b="29704"/>
          <a:stretch>
            <a:fillRect/>
          </a:stretch>
        </p:blipFill>
        <p:spPr bwMode="auto">
          <a:xfrm>
            <a:off x="395536" y="4653136"/>
            <a:ext cx="5112568" cy="20162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401641" y="6093296"/>
            <a:ext cx="27707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약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85%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5507940"/>
            <a:ext cx="3853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미래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(2014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6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4]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예측모형 검증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692696"/>
            <a:ext cx="50545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회귀모형에 따른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Simulation For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과즙음료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72200" y="2051556"/>
            <a:ext cx="2791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기존데이터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34157" y="2564904"/>
            <a:ext cx="29183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평균 약</a:t>
            </a:r>
            <a:r>
              <a:rPr lang="en-US" altLang="ko-KR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92% </a:t>
            </a:r>
            <a:r>
              <a:rPr lang="en-US" altLang="ko-KR" sz="1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sz="1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81761" y="5877272"/>
            <a:ext cx="27707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약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85%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56944" y="5157192"/>
            <a:ext cx="2579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미래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(2014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</a:t>
            </a:r>
          </a:p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196752"/>
            <a:ext cx="6534161" cy="4154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과즙음료판매량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-1854+18.47(t)+16.46(ITEM_CNT)+0.4013(PRICE)+52.37(MAXTEMP)-0.0127(RAINDAY)+46.87(HOLIDAY)</a:t>
            </a:r>
            <a:endParaRPr lang="ko-KR" altLang="en-US" sz="105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3488" t="24423" r="21221" b="1263"/>
          <a:stretch>
            <a:fillRect/>
          </a:stretch>
        </p:blipFill>
        <p:spPr bwMode="auto">
          <a:xfrm>
            <a:off x="251520" y="1740917"/>
            <a:ext cx="612068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 l="3295" t="24423" r="20271" b="43466"/>
          <a:stretch>
            <a:fillRect/>
          </a:stretch>
        </p:blipFill>
        <p:spPr bwMode="auto">
          <a:xfrm>
            <a:off x="251520" y="4221088"/>
            <a:ext cx="6065687" cy="25202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046678" y="4005064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57855" y="2967335"/>
            <a:ext cx="3828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감사합니다</a:t>
            </a:r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분석과제 선정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276" y="2574975"/>
            <a:ext cx="4114281" cy="3230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직사각형 23"/>
          <p:cNvSpPr/>
          <p:nvPr/>
        </p:nvSpPr>
        <p:spPr>
          <a:xfrm>
            <a:off x="0" y="764704"/>
            <a:ext cx="9144000" cy="1132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-7938" y="774229"/>
            <a:ext cx="9151937" cy="11182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800" b="1" spc="-20" dirty="0" smtClean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■ </a:t>
            </a:r>
            <a:r>
              <a:rPr lang="ko-KR" altLang="en-US" sz="2000" b="1" dirty="0" smtClean="0">
                <a:latin typeface="나눔고딕 ExtraBold" pitchFamily="50" charset="-127"/>
                <a:ea typeface="나눔고딕 ExtraBold" pitchFamily="50" charset="-127"/>
              </a:rPr>
              <a:t>편의점 탄산</a:t>
            </a:r>
            <a:r>
              <a:rPr lang="en-US" altLang="ko-KR" sz="2000" b="1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000" b="1" dirty="0" smtClean="0">
                <a:latin typeface="나눔고딕 ExtraBold" pitchFamily="50" charset="-127"/>
                <a:ea typeface="나눔고딕 ExtraBold" pitchFamily="50" charset="-127"/>
              </a:rPr>
              <a:t>과즙음료 월 판매량에 영향을 주는 요소는 무엇인가</a:t>
            </a:r>
            <a:r>
              <a:rPr lang="en-US" altLang="ko-KR" sz="2000" b="1" dirty="0" smtClean="0"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en-US" altLang="ko-KR" sz="2400" b="1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ts val="4000"/>
              </a:lnSpc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       </a:t>
            </a:r>
            <a:r>
              <a:rPr lang="ko-KR" altLang="en-US" sz="2400" b="1" dirty="0" smtClean="0">
                <a:solidFill>
                  <a:srgbClr val="7030A0"/>
                </a:solidFill>
                <a:latin typeface="나눔고딕"/>
                <a:ea typeface="나눔고딕"/>
              </a:rPr>
              <a:t>⇒ ‘탄산</a:t>
            </a:r>
            <a:r>
              <a:rPr lang="en-US" altLang="ko-KR" sz="2400" b="1" dirty="0" smtClean="0">
                <a:solidFill>
                  <a:srgbClr val="7030A0"/>
                </a:solidFill>
                <a:latin typeface="나눔고딕"/>
                <a:ea typeface="나눔고딕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나눔고딕"/>
                <a:ea typeface="나눔고딕"/>
              </a:rPr>
              <a:t>과즙음료 월 판매량 예측 모형’ 도출</a:t>
            </a:r>
            <a:endParaRPr lang="en-US" altLang="ko-KR" sz="2400" b="1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1645" y="2372811"/>
            <a:ext cx="2654771" cy="3720252"/>
          </a:xfrm>
          <a:prstGeom prst="rect">
            <a:avLst/>
          </a:prstGeom>
          <a:noFill/>
          <a:ln w="0">
            <a:solidFill>
              <a:srgbClr val="75148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69868" y="2780695"/>
            <a:ext cx="2063465" cy="936104"/>
          </a:xfrm>
          <a:prstGeom prst="rect">
            <a:avLst/>
          </a:prstGeom>
          <a:solidFill>
            <a:srgbClr val="42B04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과즙음료 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판매정보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최근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년 실적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70451" y="2204864"/>
            <a:ext cx="1882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분석 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DATA </a:t>
            </a:r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수집</a:t>
            </a:r>
            <a:endParaRPr lang="ko-KR" altLang="en-US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69868" y="5012943"/>
            <a:ext cx="2063465" cy="936104"/>
          </a:xfrm>
          <a:prstGeom prst="rect">
            <a:avLst/>
          </a:prstGeom>
          <a:solidFill>
            <a:srgbClr val="42B04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기상청 날씨정보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온도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날씨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강우량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등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969868" y="3898915"/>
            <a:ext cx="2063465" cy="936104"/>
          </a:xfrm>
          <a:prstGeom prst="rect">
            <a:avLst/>
          </a:prstGeom>
          <a:solidFill>
            <a:srgbClr val="42B04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과즙음료 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상품정보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상품종류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가격 등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32" name="이등변 삼각형 31"/>
          <p:cNvSpPr/>
          <p:nvPr>
            <p:custDataLst>
              <p:tags r:id="rId1"/>
            </p:custDataLst>
          </p:nvPr>
        </p:nvSpPr>
        <p:spPr bwMode="auto">
          <a:xfrm rot="16200000">
            <a:off x="3774359" y="4113811"/>
            <a:ext cx="2808312" cy="286561"/>
          </a:xfrm>
          <a:prstGeom prst="triangle">
            <a:avLst/>
          </a:prstGeom>
          <a:gradFill flip="none" rotWithShape="1">
            <a:gsLst>
              <a:gs pos="0">
                <a:srgbClr val="751485">
                  <a:tint val="66000"/>
                  <a:satMod val="160000"/>
                </a:srgbClr>
              </a:gs>
              <a:gs pos="50000">
                <a:srgbClr val="751485">
                  <a:tint val="44500"/>
                  <a:satMod val="160000"/>
                </a:srgbClr>
              </a:gs>
              <a:gs pos="100000">
                <a:srgbClr val="751485">
                  <a:tint val="23500"/>
                  <a:satMod val="160000"/>
                </a:srgbClr>
              </a:gs>
            </a:gsLst>
            <a:lin ang="10800000" scaled="1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1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gray">
          <a:xfrm>
            <a:off x="2123728" y="1816669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lnSpc>
                <a:spcPts val="3000"/>
              </a:lnSpc>
              <a:buClr>
                <a:srgbClr val="7D0900"/>
              </a:buClr>
              <a:defRPr/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</a:t>
            </a: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음료 판매량에 영향력이 있는 </a:t>
            </a:r>
            <a:r>
              <a:rPr lang="ko-KR" altLang="en-US" sz="1900" b="1" spc="-20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후보 변수 선정</a:t>
            </a:r>
            <a:endParaRPr kumimoji="0" lang="ko-KR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분석과제 수행 방법론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856714"/>
            <a:ext cx="9144000" cy="77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9492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■ </a:t>
            </a:r>
            <a:r>
              <a:rPr lang="ko-KR" altLang="en-US" sz="2000" b="1" spc="-20" smtClean="0"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sz="2000" b="1" spc="-20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과즙음료 월 판매량에 대한 </a:t>
            </a:r>
            <a:r>
              <a:rPr lang="ko-KR" altLang="en-US" sz="20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예측모형 도출 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및 </a:t>
            </a:r>
            <a:r>
              <a:rPr lang="ko-KR" altLang="en-US" sz="2000" b="1" spc="-20" dirty="0" err="1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예측값과</a:t>
            </a:r>
            <a:r>
              <a:rPr lang="ko-KR" altLang="en-US" sz="20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spc="-20" dirty="0" err="1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실제값</a:t>
            </a:r>
            <a:r>
              <a:rPr lang="ko-KR" altLang="en-US" sz="20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 비교</a:t>
            </a:r>
            <a:endParaRPr lang="en-US" altLang="ko-KR" sz="20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gray">
          <a:xfrm>
            <a:off x="2129907" y="2940642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lnSpc>
                <a:spcPts val="3000"/>
              </a:lnSpc>
              <a:buClr>
                <a:srgbClr val="7D0900"/>
              </a:buClr>
              <a:defRPr/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</a:t>
            </a: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통계 분석 방법론을 이용한 </a:t>
            </a:r>
            <a:r>
              <a:rPr lang="ko-KR" altLang="en-US" sz="1900" b="1" spc="-20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영향 변수 선정</a:t>
            </a:r>
            <a:endParaRPr lang="en-US" altLang="ko-KR" sz="1900" b="1" spc="-20" dirty="0" smtClean="0">
              <a:solidFill>
                <a:srgbClr val="42B049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84150" lvl="0" latinLnBrk="0">
              <a:lnSpc>
                <a:spcPts val="3000"/>
              </a:lnSpc>
              <a:buClr>
                <a:srgbClr val="7D0900"/>
              </a:buClr>
              <a:defRPr/>
            </a:pPr>
            <a:r>
              <a:rPr kumimoji="0" lang="en-US" altLang="ko-KR" sz="1900" b="1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                (</a:t>
            </a:r>
            <a:r>
              <a:rPr lang="en-US" altLang="ko-KR" sz="1900" b="1" dirty="0" smtClean="0">
                <a:latin typeface="나눔고딕" pitchFamily="50" charset="-127"/>
                <a:ea typeface="나눔고딕" pitchFamily="50" charset="-127"/>
              </a:rPr>
              <a:t>Two-sample T-test, </a:t>
            </a:r>
            <a:r>
              <a:rPr lang="ko-KR" altLang="en-US" sz="1900" b="1" dirty="0" smtClean="0">
                <a:latin typeface="나눔고딕" pitchFamily="50" charset="-127"/>
                <a:ea typeface="나눔고딕" pitchFamily="50" charset="-127"/>
              </a:rPr>
              <a:t>상관분석 등</a:t>
            </a:r>
            <a:r>
              <a:rPr lang="en-US" altLang="ko-KR" sz="19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gray">
          <a:xfrm>
            <a:off x="395536" y="2940642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[Step2]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영향 변수 선정</a:t>
            </a: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gray">
          <a:xfrm>
            <a:off x="2129906" y="4048917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buClr>
                <a:srgbClr val="7D0900"/>
              </a:buClr>
              <a:defRPr/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</a:t>
            </a: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다중 회귀분석 을 통한 </a:t>
            </a:r>
            <a:r>
              <a:rPr lang="ko-KR" altLang="en-US" sz="1900" b="1" spc="-20" dirty="0" smtClean="0">
                <a:solidFill>
                  <a:srgbClr val="41B049"/>
                </a:solidFill>
                <a:latin typeface="나눔고딕 ExtraBold" pitchFamily="50" charset="-127"/>
                <a:ea typeface="나눔고딕 ExtraBold" pitchFamily="50" charset="-127"/>
              </a:rPr>
              <a:t>예측 모형 도출</a:t>
            </a:r>
            <a:endParaRPr kumimoji="0" lang="ko-KR" altLang="en-US" sz="1900" b="0" i="0" u="none" strike="noStrike" kern="0" cap="none" spc="0" normalizeH="0" baseline="0" noProof="0" dirty="0">
              <a:ln>
                <a:noFill/>
              </a:ln>
              <a:solidFill>
                <a:srgbClr val="41B049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gray">
          <a:xfrm>
            <a:off x="395536" y="4048917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[Step3]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다중 회귀 분석</a:t>
            </a: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gray">
          <a:xfrm>
            <a:off x="2129906" y="5201045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buClr>
                <a:srgbClr val="7D0900"/>
              </a:buClr>
              <a:defRPr/>
            </a:pP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월별 탄산음료 </a:t>
            </a:r>
            <a:r>
              <a:rPr lang="ko-KR" altLang="en-US" sz="1900" b="1" spc="-20" dirty="0" smtClean="0">
                <a:solidFill>
                  <a:srgbClr val="41B049"/>
                </a:solidFill>
                <a:latin typeface="나눔고딕 ExtraBold" pitchFamily="50" charset="-127"/>
                <a:ea typeface="나눔고딕 ExtraBold" pitchFamily="50" charset="-127"/>
              </a:rPr>
              <a:t>실제 판매량과 예측판매량 비교</a:t>
            </a:r>
            <a:endParaRPr kumimoji="0" lang="ko-KR" altLang="en-US" sz="1900" b="0" i="0" u="none" strike="noStrike" kern="0" cap="none" spc="0" normalizeH="0" baseline="0" noProof="0" dirty="0">
              <a:ln>
                <a:noFill/>
              </a:ln>
              <a:solidFill>
                <a:srgbClr val="41B049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gray">
          <a:xfrm>
            <a:off x="395536" y="5201045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[Step4]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예측 모형 검증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395536" y="1816669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[Step1] </a:t>
            </a:r>
            <a:r>
              <a:rPr lang="ko-KR" altLang="en-US" sz="2000" b="1" kern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후보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변수 선정</a:t>
            </a: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1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[Step1]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후보 변수 선정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왼쪽 화살표 24"/>
          <p:cNvSpPr/>
          <p:nvPr/>
        </p:nvSpPr>
        <p:spPr bwMode="auto">
          <a:xfrm>
            <a:off x="2555776" y="2009318"/>
            <a:ext cx="5832648" cy="2643818"/>
          </a:xfrm>
          <a:prstGeom prst="leftArrow">
            <a:avLst>
              <a:gd name="adj1" fmla="val 71616"/>
              <a:gd name="adj2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8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endParaRPr lang="ko-KR" altLang="en-US" sz="14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043608" y="2323481"/>
            <a:ext cx="1872208" cy="1872208"/>
          </a:xfrm>
          <a:prstGeom prst="ellipse">
            <a:avLst/>
          </a:prstGeom>
          <a:pattFill prst="pct5">
            <a:fgClr>
              <a:srgbClr val="42B049"/>
            </a:fgClr>
            <a:bgClr>
              <a:schemeClr val="bg1"/>
            </a:bgClr>
          </a:pattFill>
          <a:ln w="19050">
            <a:solidFill>
              <a:srgbClr val="42B049"/>
            </a:solidFill>
            <a:prstDash val="dash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>
              <a:lnSpc>
                <a:spcPts val="3000"/>
              </a:lnSpc>
            </a:pPr>
            <a:r>
              <a:rPr lang="ko-KR" altLang="en-US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과즙음료</a:t>
            </a:r>
            <a:endParaRPr lang="en-US" altLang="ko-KR" sz="2400" b="1" dirty="0" smtClean="0">
              <a:solidFill>
                <a:srgbClr val="42B049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판매수량</a:t>
            </a:r>
            <a:endParaRPr lang="ko-KR" altLang="en-US" sz="2400" b="1" dirty="0">
              <a:solidFill>
                <a:srgbClr val="42B04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211" y="49534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알고자 하는 값 </a:t>
            </a:r>
            <a:r>
              <a:rPr lang="en-US" altLang="ko-KR" sz="2000" b="1" spc="-2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종속변수</a:t>
            </a:r>
            <a:r>
              <a:rPr lang="en-US" altLang="ko-KR" sz="2000" b="1" spc="-2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cxnSp>
        <p:nvCxnSpPr>
          <p:cNvPr id="31" name="직선 화살표 연결선 30"/>
          <p:cNvCxnSpPr>
            <a:stCxn id="28" idx="4"/>
            <a:endCxn id="30" idx="0"/>
          </p:cNvCxnSpPr>
          <p:nvPr/>
        </p:nvCxnSpPr>
        <p:spPr>
          <a:xfrm>
            <a:off x="1979712" y="4195689"/>
            <a:ext cx="30671" cy="757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 bwMode="auto">
          <a:xfrm>
            <a:off x="5076056" y="2924944"/>
            <a:ext cx="1152128" cy="11521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err="1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점포수</a:t>
            </a:r>
            <a:endParaRPr lang="ko-KR" altLang="en-US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4666084" y="3800006"/>
            <a:ext cx="864096" cy="864096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400" b="1" dirty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판매일수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3996" y="5014337"/>
            <a:ext cx="509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판매수량에 영향을 미치는 변수 </a:t>
            </a:r>
            <a:r>
              <a:rPr lang="en-US" altLang="ko-KR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독립변수</a:t>
            </a:r>
            <a:r>
              <a:rPr lang="en-US" altLang="ko-KR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4599384" y="1988840"/>
            <a:ext cx="1152128" cy="1152128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기온</a:t>
            </a:r>
            <a:endParaRPr lang="en-US" altLang="ko-KR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5643856" y="2060848"/>
            <a:ext cx="894436" cy="894436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강우일수</a:t>
            </a:r>
            <a:endParaRPr lang="en-US" altLang="ko-KR" sz="1600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017790" y="2858566"/>
            <a:ext cx="930474" cy="930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구매</a:t>
            </a:r>
            <a:endParaRPr lang="en-US" altLang="ko-KR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b="1" dirty="0" err="1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고객수</a:t>
            </a:r>
            <a:endParaRPr lang="ko-KR" altLang="en-US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6516216" y="2132856"/>
            <a:ext cx="1080120" cy="1008112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날씨</a:t>
            </a:r>
            <a:endParaRPr lang="ko-KR" altLang="en-US" sz="14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8035627" y="1943890"/>
            <a:ext cx="196974" cy="196974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endParaRPr lang="ko-KR" altLang="en-US" sz="7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7160" y="1890932"/>
            <a:ext cx="11353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pc="-20" dirty="0" smtClean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1200" b="1" spc="-20" dirty="0" smtClean="0">
                <a:latin typeface="나눔고딕 ExtraBold" pitchFamily="50" charset="-127"/>
                <a:ea typeface="나눔고딕 ExtraBold" pitchFamily="50" charset="-127"/>
              </a:rPr>
              <a:t>:  </a:t>
            </a:r>
            <a:r>
              <a:rPr lang="ko-KR" altLang="en-US" sz="1200" b="1" spc="-20" dirty="0" smtClean="0">
                <a:latin typeface="나눔고딕 ExtraBold" pitchFamily="50" charset="-127"/>
                <a:ea typeface="나눔고딕 ExtraBold" pitchFamily="50" charset="-127"/>
              </a:rPr>
              <a:t>선택 변수</a:t>
            </a:r>
            <a:endParaRPr lang="en-US" altLang="ko-KR" sz="1200" b="1" spc="-2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59832" y="2859663"/>
            <a:ext cx="18002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총 </a:t>
            </a:r>
            <a:r>
              <a:rPr lang="en-US" altLang="ko-KR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가지 </a:t>
            </a:r>
            <a:endParaRPr lang="en-US" altLang="ko-KR" sz="24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변수 선택</a:t>
            </a:r>
            <a:endParaRPr lang="en-US" altLang="ko-KR" sz="24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2327" y="5382741"/>
            <a:ext cx="468052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* 판매일수  ≒</a:t>
            </a: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spc="-20" dirty="0" err="1" smtClean="0">
                <a:latin typeface="나눔고딕" pitchFamily="50" charset="-127"/>
                <a:ea typeface="나눔고딕" pitchFamily="50" charset="-127"/>
              </a:rPr>
              <a:t>점포수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spc="-20" dirty="0">
                <a:latin typeface="나눔고딕" pitchFamily="50" charset="-127"/>
                <a:ea typeface="나눔고딕" pitchFamily="50" charset="-127"/>
              </a:rPr>
              <a:t>≒ 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latin typeface="나눔고딕" pitchFamily="50" charset="-127"/>
                <a:ea typeface="나눔고딕" pitchFamily="50" charset="-127"/>
              </a:rPr>
              <a:t>구매고객수와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같이 동일한 </a:t>
            </a:r>
            <a:endParaRPr lang="en-US" altLang="ko-KR" sz="1400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  성격의</a:t>
            </a: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변수는 한가지만 선택함</a:t>
            </a:r>
            <a:endParaRPr lang="en-US" altLang="ko-KR" sz="1600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856714"/>
            <a:ext cx="9144000" cy="77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0" y="949253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20" dirty="0" smtClean="0">
                <a:latin typeface="나눔고딕 ExtraBold" pitchFamily="50" charset="-127"/>
                <a:ea typeface="나눔고딕 ExtraBold" pitchFamily="50" charset="-127"/>
              </a:rPr>
              <a:t>  ■ 탄산</a:t>
            </a:r>
            <a:r>
              <a:rPr lang="en-US" altLang="ko-KR" sz="2400" b="1" spc="-20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400" b="1" spc="-20" dirty="0" smtClean="0">
                <a:latin typeface="나눔고딕 ExtraBold" pitchFamily="50" charset="-127"/>
                <a:ea typeface="나눔고딕 ExtraBold" pitchFamily="50" charset="-127"/>
              </a:rPr>
              <a:t>과즙음료 월 판매량에 영향을 미칠 수 있는 변수 선정</a:t>
            </a:r>
            <a:endParaRPr lang="en-US" altLang="ko-KR" sz="24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5508104" y="3573016"/>
            <a:ext cx="1440160" cy="1362844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휴일일수</a:t>
            </a:r>
            <a:endParaRPr lang="en-US" altLang="ko-KR" sz="1600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주말</a:t>
            </a:r>
            <a:r>
              <a:rPr lang="en-US" altLang="ko-KR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공휴일</a:t>
            </a:r>
            <a:r>
              <a:rPr lang="en-US" altLang="ko-KR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6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737548" y="3218284"/>
            <a:ext cx="1002804" cy="1002804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상품</a:t>
            </a:r>
            <a:endParaRPr lang="en-US" altLang="ko-KR" sz="1600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1600" b="1" dirty="0" err="1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품목수</a:t>
            </a:r>
            <a:endParaRPr lang="ko-KR" altLang="en-US" sz="16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1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5408202" cy="27363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77072"/>
            <a:ext cx="5408202" cy="262356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24794" y="683404"/>
            <a:ext cx="72715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기초 데이터 구성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( 2009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~2013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년간 탄산음료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/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과즙음료 데이터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636912"/>
            <a:ext cx="1990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7584" y="1778660"/>
            <a:ext cx="60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데이터는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변수와 </a:t>
            </a:r>
            <a:r>
              <a:rPr lang="en-US" altLang="ko-KR" dirty="0" smtClean="0"/>
              <a:t>406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구성되어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597" t="24885" r="47582" b="38493"/>
          <a:stretch>
            <a:fillRect/>
          </a:stretch>
        </p:blipFill>
        <p:spPr bwMode="auto">
          <a:xfrm>
            <a:off x="667504" y="2354724"/>
            <a:ext cx="7936944" cy="302778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79472" y="1124744"/>
            <a:ext cx="14590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구성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2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593" t="42739" r="49200" b="3638"/>
          <a:stretch>
            <a:fillRect/>
          </a:stretch>
        </p:blipFill>
        <p:spPr bwMode="auto">
          <a:xfrm>
            <a:off x="467544" y="1209526"/>
            <a:ext cx="5544616" cy="4392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8045" y="633462"/>
            <a:ext cx="20217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변환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구성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707" y="5733256"/>
            <a:ext cx="6155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일반 탄산음료와 과즙음료를 비교 분석하여 진행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각각 </a:t>
            </a:r>
            <a:r>
              <a:rPr lang="ko-KR" alt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하스토그램과</a:t>
            </a:r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정규성</a:t>
            </a:r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테스트를 통하여 </a:t>
            </a:r>
            <a:endParaRPr lang="en-US" altLang="ko-KR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기준을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p_value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&gt;0.01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로 선정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03648" y="4377878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31640" y="5385990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8184" y="1209526"/>
            <a:ext cx="201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altLang="ko-KR" dirty="0" err="1" smtClean="0"/>
              <a:t>hist</a:t>
            </a:r>
            <a:r>
              <a:rPr lang="en-US" altLang="ko-KR" dirty="0" smtClean="0"/>
              <a:t>(data1$QTY)</a:t>
            </a:r>
          </a:p>
          <a:p>
            <a:pPr>
              <a:buFont typeface="Wingdings"/>
              <a:buChar char="Ø"/>
            </a:pPr>
            <a:r>
              <a:rPr lang="en-US" altLang="ko-KR" dirty="0" err="1" smtClean="0"/>
              <a:t>hist</a:t>
            </a:r>
            <a:r>
              <a:rPr lang="en-US" altLang="ko-KR" dirty="0" smtClean="0"/>
              <a:t>(data2$QTY)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46326" t="38679" r="3828" b="34070"/>
          <a:stretch>
            <a:fillRect/>
          </a:stretch>
        </p:blipFill>
        <p:spPr bwMode="auto">
          <a:xfrm>
            <a:off x="6156176" y="2433662"/>
            <a:ext cx="2952328" cy="22322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7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1306" t="50768" r="37921" b="3288"/>
          <a:stretch>
            <a:fillRect/>
          </a:stretch>
        </p:blipFill>
        <p:spPr bwMode="auto">
          <a:xfrm>
            <a:off x="395536" y="1572648"/>
            <a:ext cx="8352928" cy="31683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47612" y="1132002"/>
            <a:ext cx="24961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판매량 상관관계 분석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2293422"/>
            <a:ext cx="79208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535" y="3705642"/>
            <a:ext cx="8329823" cy="139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9632" y="1584375"/>
            <a:ext cx="114646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일반탄산음료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03648" y="3096543"/>
            <a:ext cx="82586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과즙음료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6984" y="5040759"/>
            <a:ext cx="7471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분석방법 </a:t>
            </a:r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일반탄산음료와 과즙음료는 상호 상관관계분석으로 판매량</a:t>
            </a:r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(QTY)</a:t>
            </a:r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을 아래 회귀식으로 추정할 수 있다</a:t>
            </a:r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91680" y="5605790"/>
            <a:ext cx="457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y</a:t>
            </a:r>
            <a:r>
              <a:rPr kumimoji="1" lang="en-US" altLang="ko-KR" sz="2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^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= 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0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+ 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1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1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+ 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2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2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+ . . . + </a:t>
            </a: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b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p</a:t>
            </a: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x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p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7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574438"/>
            <a:ext cx="24577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회귀모형에 따른 </a:t>
            </a:r>
            <a:r>
              <a:rPr lang="ko-KR" altLang="en-US" sz="1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회귀식</a:t>
            </a:r>
            <a:endParaRPr lang="en-US" altLang="ko-KR" sz="1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1306" t="42414" r="63069" b="6421"/>
          <a:stretch>
            <a:fillRect/>
          </a:stretch>
        </p:blipFill>
        <p:spPr bwMode="auto">
          <a:xfrm>
            <a:off x="179512" y="908720"/>
            <a:ext cx="4392488" cy="2880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277" t="39728" r="63098" b="7188"/>
          <a:stretch>
            <a:fillRect/>
          </a:stretch>
        </p:blipFill>
        <p:spPr bwMode="auto">
          <a:xfrm>
            <a:off x="179512" y="3861048"/>
            <a:ext cx="4392488" cy="2925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932040" y="869811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out1=lm(</a:t>
            </a:r>
            <a:r>
              <a:rPr lang="en-US" altLang="ko-KR" sz="1200" dirty="0" err="1" smtClean="0"/>
              <a:t>QTY~.,data</a:t>
            </a:r>
            <a:r>
              <a:rPr lang="en-US" altLang="ko-KR" sz="1200" dirty="0" smtClean="0"/>
              <a:t>=data1)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out2=lm(</a:t>
            </a:r>
            <a:r>
              <a:rPr lang="en-US" altLang="ko-KR" sz="1200" dirty="0" err="1" smtClean="0"/>
              <a:t>QTY~.,data</a:t>
            </a:r>
            <a:r>
              <a:rPr lang="en-US" altLang="ko-KR" sz="1200" dirty="0" smtClean="0"/>
              <a:t>=data2)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both1=step(out1,direction="</a:t>
            </a:r>
            <a:r>
              <a:rPr lang="en-US" altLang="ko-KR" sz="1200" dirty="0" err="1" smtClean="0"/>
              <a:t>both",trcce</a:t>
            </a:r>
            <a:r>
              <a:rPr lang="en-US" altLang="ko-KR" sz="1200" dirty="0" smtClean="0"/>
              <a:t>=FALSE)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both2=step(out2,direction="</a:t>
            </a:r>
            <a:r>
              <a:rPr lang="en-US" altLang="ko-KR" sz="1200" dirty="0" err="1" smtClean="0"/>
              <a:t>both",trcce</a:t>
            </a:r>
            <a:r>
              <a:rPr lang="en-US" altLang="ko-KR" sz="1200" dirty="0" smtClean="0"/>
              <a:t>=FALSE)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2204864"/>
            <a:ext cx="7920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43608" y="5229200"/>
            <a:ext cx="7920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84507" y="1791107"/>
            <a:ext cx="5331909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탄산음료판매량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3568+68.63(t)-73.25(ITEM_CNT)-2.439(PRICE)+93.84(MAXTEMP)+0.02232(SALEDAY)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4499992" y="2350621"/>
            <a:ext cx="46816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분석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2 : 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결정계수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89.44%, ARQ88.46, </a:t>
            </a:r>
            <a:r>
              <a:rPr lang="en-US" altLang="ko-KR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F_value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가 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91.43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으로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유의한 변수의 값들이 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일반탄산음료 판매량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의 </a:t>
            </a:r>
            <a:r>
              <a:rPr lang="ko-KR" altLang="en-US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변동량을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설명할 수 있다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79066" y="4869160"/>
            <a:ext cx="45854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분석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3 : 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결정계수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89.32%, ARQ88.11, </a:t>
            </a:r>
            <a:r>
              <a:rPr lang="en-US" altLang="ko-KR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F_value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가 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73.9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로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유의한 변수의 값들이 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과즙음료 판매량의 </a:t>
            </a:r>
            <a:r>
              <a:rPr lang="ko-KR" altLang="en-US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변동량을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설명할 수 있다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.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2335" y="4365104"/>
            <a:ext cx="6534161" cy="4154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과즙음료판매량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-1854+18.47(t)+16.46(ITEM_CNT)+0.4013(PRICE)+52.37(MAXTEMP)-0.0127(RAINDAY)+46.87(HOLIDAY)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321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5wgkMW7U6_00XPZ2ABe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19021</TotalTime>
  <Words>599</Words>
  <Application>Microsoft Office PowerPoint</Application>
  <PresentationFormat>화면 슬라이드 쇼(4:3)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BGFretail</dc:creator>
  <cp:lastModifiedBy>Windows 사용자</cp:lastModifiedBy>
  <cp:revision>1221</cp:revision>
  <cp:lastPrinted>2014-05-22T07:39:27Z</cp:lastPrinted>
  <dcterms:created xsi:type="dcterms:W3CDTF">2013-08-13T07:26:40Z</dcterms:created>
  <dcterms:modified xsi:type="dcterms:W3CDTF">2018-09-19T09:58:46Z</dcterms:modified>
</cp:coreProperties>
</file>