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DA3"/>
    <a:srgbClr val="D0A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>
      <p:cViewPr>
        <p:scale>
          <a:sx n="125" d="100"/>
          <a:sy n="125" d="100"/>
        </p:scale>
        <p:origin x="-1272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5172"/>
              </p:ext>
            </p:extLst>
          </p:nvPr>
        </p:nvGraphicFramePr>
        <p:xfrm>
          <a:off x="358889" y="476672"/>
          <a:ext cx="8398609" cy="15121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2702"/>
                <a:gridCol w="1209267"/>
                <a:gridCol w="1209267"/>
                <a:gridCol w="1209267"/>
                <a:gridCol w="1192702"/>
                <a:gridCol w="1192702"/>
                <a:gridCol w="1192702"/>
              </a:tblGrid>
              <a:tr h="216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비고령운전자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(65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미만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고령운전자</a:t>
                      </a:r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(65</a:t>
                      </a:r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이상</a:t>
                      </a:r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부상자수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발생건수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부상자수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963592(85.3)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3990(83.8)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1513203(84.4)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73691(6.5)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763(16.0)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105201(5.9)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973607(85.3)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3802(82.3)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1527378(84.4)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80291(7.0)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815(17.6)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115530(6.4)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980235(84.8)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3532(82.3)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1545164(83.7)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86304(7.5)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759(17.7)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125706(6.8)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951615(83.2)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3336(79.7)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1481597(82.2)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116165(10.2)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848(20.3)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173037(9.6)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976909(79.5)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2934(77.6)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1520036(78.6)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159444(13.0)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843(22.3)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241568(12.5)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821720" y="206608"/>
            <a:ext cx="935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/>
              <a:t>단위</a:t>
            </a:r>
            <a:r>
              <a:rPr lang="en-US" altLang="ko-KR" sz="1050" dirty="0" smtClean="0"/>
              <a:t>:%)</a:t>
            </a:r>
            <a:endParaRPr lang="ko-KR" altLang="en-US" sz="1050" dirty="0"/>
          </a:p>
        </p:txBody>
      </p:sp>
      <p:sp>
        <p:nvSpPr>
          <p:cNvPr id="43" name="직사각형 42"/>
          <p:cNvSpPr/>
          <p:nvPr/>
        </p:nvSpPr>
        <p:spPr>
          <a:xfrm>
            <a:off x="351485" y="160441"/>
            <a:ext cx="5779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년간 고령운전자와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비고령운전자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교통사고 추세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6780" y="2132856"/>
            <a:ext cx="8856984" cy="4630388"/>
            <a:chOff x="-180528" y="1052736"/>
            <a:chExt cx="8856984" cy="482453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-180528" y="1052736"/>
              <a:ext cx="8856984" cy="48245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8" y="1340769"/>
              <a:ext cx="8414026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290003" y="5045990"/>
              <a:ext cx="4067779" cy="255218"/>
            </a:xfrm>
            <a:prstGeom prst="rect">
              <a:avLst/>
            </a:prstGeom>
            <a:solidFill>
              <a:srgbClr val="D0A63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비고령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미만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9000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35778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423260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7782" y="5040008"/>
              <a:ext cx="4065478" cy="26119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고령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이상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70" y="1431686"/>
              <a:ext cx="57795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전체사고율 대비 </a:t>
              </a:r>
              <a:r>
                <a:rPr lang="ko-KR" altLang="en-US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연령집단별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교통사고 비율</a:t>
              </a:r>
              <a:endPara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346188" y="5447958"/>
              <a:ext cx="4023189" cy="357306"/>
              <a:chOff x="2195736" y="5589240"/>
              <a:chExt cx="4392488" cy="504056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2195736" y="5589240"/>
                <a:ext cx="4392488" cy="50405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2267744" y="5665897"/>
                <a:ext cx="765456" cy="374785"/>
                <a:chOff x="422168" y="5885656"/>
                <a:chExt cx="765456" cy="351656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2014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3158472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2015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022568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2016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4886664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2017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750760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2018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55" name="오른쪽 화살표 54"/>
            <p:cNvSpPr/>
            <p:nvPr/>
          </p:nvSpPr>
          <p:spPr>
            <a:xfrm rot="20623000">
              <a:off x="4490967" y="3875913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 rot="20623000">
              <a:off x="5824212" y="3587881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20623000">
              <a:off x="7210798" y="3933794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오른쪽 화살표 57"/>
            <p:cNvSpPr/>
            <p:nvPr/>
          </p:nvSpPr>
          <p:spPr>
            <a:xfrm rot="1445552">
              <a:off x="449815" y="2157650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 rot="1445552">
              <a:off x="1803305" y="2220949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rot="1445552">
              <a:off x="3157081" y="2258972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2092" y="477070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84117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58630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76888" y="477315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18913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93426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96927" y="1677144"/>
            <a:ext cx="7776864" cy="5040560"/>
            <a:chOff x="683568" y="1196752"/>
            <a:chExt cx="7776864" cy="5040560"/>
          </a:xfrm>
        </p:grpSpPr>
        <p:sp>
          <p:nvSpPr>
            <p:cNvPr id="28" name="직사각형 27"/>
            <p:cNvSpPr/>
            <p:nvPr/>
          </p:nvSpPr>
          <p:spPr>
            <a:xfrm>
              <a:off x="683568" y="1196752"/>
              <a:ext cx="7776864" cy="5040560"/>
            </a:xfrm>
            <a:prstGeom prst="rect">
              <a:avLst/>
            </a:prstGeom>
            <a:solidFill>
              <a:schemeClr val="accent6">
                <a:alpha val="2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755576" y="1277291"/>
              <a:ext cx="7488832" cy="4798795"/>
              <a:chOff x="107504" y="1032952"/>
              <a:chExt cx="7831982" cy="517862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07504" y="1774878"/>
                <a:ext cx="7831982" cy="4436694"/>
                <a:chOff x="107504" y="1774878"/>
                <a:chExt cx="7831982" cy="4436694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107504" y="2036488"/>
                  <a:ext cx="7831982" cy="4175084"/>
                  <a:chOff x="-252536" y="896180"/>
                  <a:chExt cx="7831982" cy="4175084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-252536" y="896180"/>
                    <a:ext cx="7200800" cy="4175084"/>
                    <a:chOff x="-753938" y="530013"/>
                    <a:chExt cx="8587878" cy="5490893"/>
                  </a:xfrm>
                </p:grpSpPr>
                <p:sp>
                  <p:nvSpPr>
                    <p:cNvPr id="4" name="직사각형 3"/>
                    <p:cNvSpPr/>
                    <p:nvPr/>
                  </p:nvSpPr>
                  <p:spPr>
                    <a:xfrm>
                      <a:off x="-508130" y="5253586"/>
                      <a:ext cx="2058175" cy="3132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안전운전 의무 불이행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>
                    <a:xfrm>
                      <a:off x="0" y="4943549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신호위반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0" y="4626367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안전거리 미확보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-106033" y="4312144"/>
                      <a:ext cx="1657633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교차로 통행방법 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직사각형 9"/>
                    <p:cNvSpPr/>
                    <p:nvPr/>
                  </p:nvSpPr>
                  <p:spPr>
                    <a:xfrm>
                      <a:off x="-106033" y="4002682"/>
                      <a:ext cx="1657633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중앙선 침범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-753938" y="3688460"/>
                      <a:ext cx="2305538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직진 및 우회전차의 통행방해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직사각형 11"/>
                    <p:cNvSpPr/>
                    <p:nvPr/>
                  </p:nvSpPr>
                  <p:spPr>
                    <a:xfrm>
                      <a:off x="-753937" y="3367094"/>
                      <a:ext cx="2305538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보행자 보호의무 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직사각형 12"/>
                    <p:cNvSpPr/>
                    <p:nvPr/>
                  </p:nvSpPr>
                  <p:spPr>
                    <a:xfrm>
                      <a:off x="0" y="3057055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-753937" y="2740451"/>
                      <a:ext cx="2305539" cy="2975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차로위반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진로변경 위반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0" y="2423269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부당한 회전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-672003" y="2111427"/>
                      <a:ext cx="2223603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서행 및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-508130" y="1791864"/>
                      <a:ext cx="2059731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앞지르기 금지위반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0" y="1484784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과속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-590066" y="870045"/>
                      <a:ext cx="2141667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진로양보 의무 불이행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-672001" y="1170561"/>
                      <a:ext cx="2223602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앞지르기 방법위반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27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75656" y="530013"/>
                      <a:ext cx="6358284" cy="54908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102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4248" y="896180"/>
                    <a:ext cx="775198" cy="39271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7" name="직사각형 26"/>
                <p:cNvSpPr/>
                <p:nvPr/>
              </p:nvSpPr>
              <p:spPr>
                <a:xfrm>
                  <a:off x="7003708" y="1774878"/>
                  <a:ext cx="93577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(</a:t>
                  </a:r>
                  <a:r>
                    <a:rPr lang="ko-KR" altLang="en-US" sz="1050" dirty="0"/>
                    <a:t>단위</a:t>
                  </a:r>
                  <a:r>
                    <a:rPr lang="en-US" altLang="ko-KR" sz="1050" dirty="0" smtClean="0"/>
                    <a:t>:</a:t>
                  </a:r>
                  <a:r>
                    <a:rPr lang="ko-KR" altLang="en-US" sz="1050" dirty="0" smtClean="0"/>
                    <a:t>건</a:t>
                  </a:r>
                  <a:r>
                    <a:rPr lang="en-US" altLang="ko-KR" sz="1050" dirty="0" smtClean="0"/>
                    <a:t>)</a:t>
                  </a:r>
                  <a:endParaRPr lang="ko-KR" altLang="en-US" sz="1050" dirty="0"/>
                </a:p>
              </p:txBody>
            </p:sp>
          </p:grpSp>
          <p:pic>
            <p:nvPicPr>
              <p:cNvPr id="1030" name="Picture 6" descr="ì í¸ìë°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347" y="1032952"/>
                <a:ext cx="982636" cy="982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1976983" y="1032952"/>
                <a:ext cx="1874937" cy="982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신호위반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4000" dirty="0" smtClean="0">
                    <a:solidFill>
                      <a:srgbClr val="FF0000"/>
                    </a:solidFill>
                  </a:rPr>
                  <a:t>12.5%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44896" y="1053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법규위반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174</Words>
  <Application>Microsoft Office PowerPoint</Application>
  <PresentationFormat>화면 슬라이드 쇼(4:3)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2019-09-05T02:06:35Z</dcterms:created>
  <dcterms:modified xsi:type="dcterms:W3CDTF">2019-09-06T01:23:27Z</dcterms:modified>
</cp:coreProperties>
</file>