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"/>
  </p:notesMasterIdLst>
  <p:sldIdLst>
    <p:sldId id="307" r:id="rId2"/>
    <p:sldId id="314" r:id="rId3"/>
    <p:sldId id="315" r:id="rId4"/>
  </p:sldIdLst>
  <p:sldSz cx="9144000" cy="5143500" type="screen16x9"/>
  <p:notesSz cx="6858000" cy="9144000"/>
  <p:embeddedFontLst>
    <p:embeddedFont>
      <p:font typeface="나눔스퀘어라운드 Regular" pitchFamily="50" charset="-127"/>
      <p:regular r:id="rId6"/>
    </p:embeddedFont>
    <p:embeddedFont>
      <p:font typeface="Poppins" charset="0"/>
      <p:regular r:id="rId7"/>
      <p:bold r:id="rId8"/>
      <p:italic r:id="rId9"/>
      <p:boldItalic r:id="rId10"/>
    </p:embeddedFont>
    <p:embeddedFont>
      <p:font typeface="Montserrat Light" charset="0"/>
      <p:regular r:id="rId11"/>
      <p:bold r:id="rId12"/>
      <p:italic r:id="rId13"/>
      <p:boldItalic r:id="rId14"/>
    </p:embeddedFont>
    <p:embeddedFont>
      <p:font typeface="나눔스퀘어라운드 Bold" pitchFamily="50" charset="-127"/>
      <p:bold r:id="rId15"/>
    </p:embeddedFont>
    <p:embeddedFont>
      <p:font typeface="맑은 고딕" pitchFamily="50" charset="-12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1603D5-8085-48BA-8230-530EFC16D3E5}">
  <a:tblStyle styleId="{671603D5-8085-48BA-8230-530EFC16D3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27" autoAdjust="0"/>
    <p:restoredTop sz="82949" autoAdjust="0"/>
  </p:normalViewPr>
  <p:slideViewPr>
    <p:cSldViewPr>
      <p:cViewPr>
        <p:scale>
          <a:sx n="100" d="100"/>
          <a:sy n="100" d="100"/>
        </p:scale>
        <p:origin x="-72" y="-9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44763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749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749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74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709-000\Desktop\노인운전면허소지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4" r="12662"/>
          <a:stretch/>
        </p:blipFill>
        <p:spPr bwMode="auto">
          <a:xfrm>
            <a:off x="3112718" y="1205596"/>
            <a:ext cx="3025035" cy="3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3" name="Google Shape;325;p14"/>
          <p:cNvSpPr txBox="1">
            <a:spLocks/>
          </p:cNvSpPr>
          <p:nvPr/>
        </p:nvSpPr>
        <p:spPr>
          <a:xfrm>
            <a:off x="570559" y="257198"/>
            <a:ext cx="2777306" cy="379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데이터 분석 </a:t>
            </a:r>
            <a:endParaRPr lang="ko-KR" altLang="en-US"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라운드 Bold" charset="-127"/>
              <a:ea typeface="나눔스퀘어라운드 Bold" charset="-127"/>
            </a:endParaRPr>
          </a:p>
        </p:txBody>
      </p:sp>
      <p:grpSp>
        <p:nvGrpSpPr>
          <p:cNvPr id="10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11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Picture 2" descr="C:\Users\709-000\Desktop\고령화인구비율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2" r="15397"/>
          <a:stretch/>
        </p:blipFill>
        <p:spPr bwMode="auto">
          <a:xfrm>
            <a:off x="5915174" y="1203598"/>
            <a:ext cx="2958779" cy="3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709-000\Desktop\고령운전자 사고발생비율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7" r="11464"/>
          <a:stretch/>
        </p:blipFill>
        <p:spPr bwMode="auto">
          <a:xfrm>
            <a:off x="254106" y="1203598"/>
            <a:ext cx="3011142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51520" y="1224072"/>
            <a:ext cx="2183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Bold" charset="-127"/>
                <a:ea typeface="나눔스퀘어라운드 Bold" charset="-127"/>
              </a:rPr>
              <a:t>고령운전자사고 지역</a:t>
            </a:r>
            <a:endParaRPr lang="ko-KR" altLang="en-US" sz="1200" dirty="0">
              <a:latin typeface="나눔스퀘어라운드 Bold" charset="-127"/>
              <a:ea typeface="나눔스퀘어라운드 Bold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0159" y="1237972"/>
            <a:ext cx="2183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나눔스퀘어라운드 Bold" charset="-127"/>
                <a:ea typeface="나눔스퀘어라운드 Bold" charset="-127"/>
              </a:rPr>
              <a:t>고령화율</a:t>
            </a:r>
            <a:r>
              <a:rPr lang="ko-KR" altLang="en-US" sz="1200" dirty="0" smtClean="0">
                <a:latin typeface="나눔스퀘어라운드 Bold" charset="-127"/>
                <a:ea typeface="나눔스퀘어라운드 Bold" charset="-127"/>
              </a:rPr>
              <a:t> 지역</a:t>
            </a:r>
            <a:endParaRPr lang="ko-KR" altLang="en-US" sz="1200" dirty="0">
              <a:latin typeface="나눔스퀘어라운드 Bold" charset="-127"/>
              <a:ea typeface="나눔스퀘어라운드 Bold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401152" y="1386550"/>
            <a:ext cx="658680" cy="1147516"/>
            <a:chOff x="2241378" y="1348841"/>
            <a:chExt cx="658680" cy="1147516"/>
          </a:xfrm>
        </p:grpSpPr>
        <p:grpSp>
          <p:nvGrpSpPr>
            <p:cNvPr id="23" name="그룹 22"/>
            <p:cNvGrpSpPr/>
            <p:nvPr/>
          </p:nvGrpSpPr>
          <p:grpSpPr>
            <a:xfrm>
              <a:off x="2267744" y="1348841"/>
              <a:ext cx="605949" cy="1147516"/>
              <a:chOff x="2267744" y="1348841"/>
              <a:chExt cx="605949" cy="114751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2267744" y="1348841"/>
                <a:ext cx="605949" cy="1147516"/>
              </a:xfrm>
              <a:prstGeom prst="roundRec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2307615" y="1387341"/>
                <a:ext cx="526206" cy="1070517"/>
              </a:xfrm>
              <a:prstGeom prst="roundRect">
                <a:avLst>
                  <a:gd name="adj" fmla="val 103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241378" y="1413867"/>
              <a:ext cx="65868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나눔스퀘어라운드 Bold" charset="-127"/>
                  <a:ea typeface="나눔스퀘어라운드 Bold" charset="-127"/>
                </a:rPr>
                <a:t># </a:t>
              </a:r>
              <a:r>
                <a:rPr lang="ko-KR" altLang="en-US" sz="800" dirty="0" smtClean="0">
                  <a:latin typeface="나눔스퀘어라운드 Bold" charset="-127"/>
                  <a:ea typeface="나눔스퀘어라운드 Bold" charset="-127"/>
                </a:rPr>
                <a:t>상위지역</a:t>
              </a:r>
              <a:endParaRPr lang="en-US" altLang="ko-KR" sz="800" dirty="0" smtClean="0">
                <a:latin typeface="나눔스퀘어라운드 Bold" charset="-127"/>
                <a:ea typeface="나눔스퀘어라운드 Bold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1.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전라남도 </a:t>
              </a:r>
              <a:r>
                <a:rPr lang="ko-KR" altLang="en-US" sz="500" b="1" dirty="0">
                  <a:latin typeface="나눔스퀘어라운드 Regular" charset="-127"/>
                  <a:ea typeface="나눔스퀘어라운드 Regular" charset="-127"/>
                </a:rPr>
                <a:t>고흥군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2.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전라남도 </a:t>
              </a:r>
              <a:r>
                <a:rPr lang="ko-KR" altLang="en-US" sz="500" b="1" dirty="0">
                  <a:latin typeface="나눔스퀘어라운드 Regular" charset="-127"/>
                  <a:ea typeface="나눔스퀘어라운드 Regular" charset="-127"/>
                </a:rPr>
                <a:t>신안군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3.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경상북도 </a:t>
              </a:r>
              <a:r>
                <a:rPr lang="ko-KR" altLang="en-US" sz="500" b="1" dirty="0">
                  <a:latin typeface="나눔스퀘어라운드 Regular" charset="-127"/>
                  <a:ea typeface="나눔스퀘어라운드 Regular" charset="-127"/>
                </a:rPr>
                <a:t>봉화군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4.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경상북도 </a:t>
              </a:r>
              <a:r>
                <a:rPr lang="ko-KR" altLang="en-US" sz="500" b="1" dirty="0">
                  <a:latin typeface="나눔스퀘어라운드 Regular" charset="-127"/>
                  <a:ea typeface="나눔스퀘어라운드 Regular" charset="-127"/>
                </a:rPr>
                <a:t>의성군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5.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전라북도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진안군</a:t>
              </a:r>
              <a:endParaRPr lang="ko-KR" altLang="en-US" sz="500" b="1" dirty="0">
                <a:latin typeface="나눔스퀘어라운드 Regular" charset="-127"/>
                <a:ea typeface="나눔스퀘어라운드 Regular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8028431" y="1386550"/>
            <a:ext cx="658680" cy="1147516"/>
            <a:chOff x="2241378" y="1348841"/>
            <a:chExt cx="658680" cy="1147516"/>
          </a:xfrm>
        </p:grpSpPr>
        <p:grpSp>
          <p:nvGrpSpPr>
            <p:cNvPr id="34" name="그룹 33"/>
            <p:cNvGrpSpPr/>
            <p:nvPr/>
          </p:nvGrpSpPr>
          <p:grpSpPr>
            <a:xfrm>
              <a:off x="2267744" y="1348841"/>
              <a:ext cx="605949" cy="1147516"/>
              <a:chOff x="2267744" y="1348841"/>
              <a:chExt cx="605949" cy="1147516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2267744" y="1348841"/>
                <a:ext cx="605949" cy="1147516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2307615" y="1387341"/>
                <a:ext cx="526206" cy="1070517"/>
              </a:xfrm>
              <a:prstGeom prst="roundRect">
                <a:avLst>
                  <a:gd name="adj" fmla="val 103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241378" y="1413867"/>
              <a:ext cx="65868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나눔스퀘어라운드 Bold" charset="-127"/>
                  <a:ea typeface="나눔스퀘어라운드 Bold" charset="-127"/>
                </a:rPr>
                <a:t># </a:t>
              </a:r>
              <a:r>
                <a:rPr lang="ko-KR" altLang="en-US" sz="800" dirty="0" smtClean="0">
                  <a:latin typeface="나눔스퀘어라운드 Bold" charset="-127"/>
                  <a:ea typeface="나눔스퀘어라운드 Bold" charset="-127"/>
                </a:rPr>
                <a:t>상위지역</a:t>
              </a:r>
              <a:endParaRPr lang="en-US" altLang="ko-KR" sz="800" dirty="0" smtClean="0">
                <a:latin typeface="나눔스퀘어라운드 Bold" charset="-127"/>
                <a:ea typeface="나눔스퀘어라운드 Bold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1.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전라남</a:t>
              </a:r>
              <a:r>
                <a:rPr lang="ko-KR" altLang="en-US" sz="500" dirty="0">
                  <a:latin typeface="나눔스퀘어라운드 Regular" charset="-127"/>
                  <a:ea typeface="나눔스퀘어라운드 Regular" charset="-127"/>
                </a:rPr>
                <a:t>도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고</a:t>
              </a:r>
              <a:r>
                <a:rPr lang="ko-KR" altLang="en-US" sz="500" b="1" dirty="0">
                  <a:latin typeface="나눔스퀘어라운드 Regular" charset="-127"/>
                  <a:ea typeface="나눔스퀘어라운드 Regular" charset="-127"/>
                </a:rPr>
                <a:t>흥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2.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경상북</a:t>
              </a:r>
              <a:r>
                <a:rPr lang="ko-KR" altLang="en-US" sz="500" dirty="0">
                  <a:latin typeface="나눔스퀘어라운드 Regular" charset="-127"/>
                  <a:ea typeface="나눔스퀘어라운드 Regular" charset="-127"/>
                </a:rPr>
                <a:t>도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의성군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3.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경상북도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군위군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4.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경상남도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합</a:t>
              </a:r>
              <a:r>
                <a:rPr lang="ko-KR" altLang="en-US" sz="500" b="1" dirty="0">
                  <a:latin typeface="나눔스퀘어라운드 Regular" charset="-127"/>
                  <a:ea typeface="나눔스퀘어라운드 Regular" charset="-127"/>
                </a:rPr>
                <a:t>천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5.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경상</a:t>
              </a:r>
              <a:r>
                <a:rPr lang="ko-KR" altLang="en-US" sz="500" dirty="0">
                  <a:latin typeface="나눔스퀘어라운드 Regular" charset="-127"/>
                  <a:ea typeface="나눔스퀘어라운드 Regular" charset="-127"/>
                </a:rPr>
                <a:t>남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남</a:t>
              </a:r>
              <a:r>
                <a:rPr lang="ko-KR" altLang="en-US" sz="500" b="1" dirty="0">
                  <a:latin typeface="나눔스퀘어라운드 Regular" charset="-127"/>
                  <a:ea typeface="나눔스퀘어라운드 Regular" charset="-127"/>
                </a:rPr>
                <a:t>해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군</a:t>
              </a:r>
              <a:endParaRPr lang="ko-KR" altLang="en-US" sz="500" b="1" dirty="0">
                <a:latin typeface="나눔스퀘어라운드 Regular" charset="-127"/>
                <a:ea typeface="나눔스퀘어라운드 Regular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95055" y="4213116"/>
            <a:ext cx="8766848" cy="969496"/>
            <a:chOff x="195055" y="4213116"/>
            <a:chExt cx="8766848" cy="969496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95055" y="4227934"/>
              <a:ext cx="8766848" cy="792088"/>
            </a:xfrm>
            <a:prstGeom prst="roundRect">
              <a:avLst>
                <a:gd name="adj" fmla="val 6648"/>
              </a:avLst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4219" y="4213116"/>
              <a:ext cx="8469733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나눔스퀘어라운드 Bold" charset="-127"/>
                  <a:ea typeface="나눔스퀘어라운드 Bold" charset="-127"/>
                </a:rPr>
                <a:t>지역별 고령운전자사고 </a:t>
              </a:r>
              <a:r>
                <a:rPr lang="en-US" altLang="ko-KR" sz="1100" dirty="0">
                  <a:latin typeface="나눔스퀘어라운드 Bold" charset="-127"/>
                  <a:ea typeface="나눔스퀘어라운드 Bold" charset="-127"/>
                </a:rPr>
                <a:t> </a:t>
              </a:r>
              <a:r>
                <a:rPr lang="en-US" altLang="ko-KR" sz="1100" dirty="0" smtClean="0">
                  <a:latin typeface="나눔스퀘어라운드 Bold" charset="-127"/>
                  <a:ea typeface="나눔스퀘어라운드 Bold" charset="-127"/>
                </a:rPr>
                <a:t>-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나눔스퀘어라운드 Bold" charset="-127"/>
                  <a:ea typeface="나눔스퀘어라운드 Bold" charset="-127"/>
                </a:rPr>
                <a:t>고령운전자 사고건수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스퀘어라운드 Bold" charset="-127"/>
                  <a:ea typeface="나눔스퀘어라운드 Bold" charset="-127"/>
                </a:rPr>
                <a:t>/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나눔스퀘어라운드 Bold" charset="-127"/>
                  <a:ea typeface="나눔스퀘어라운드 Bold" charset="-127"/>
                </a:rPr>
                <a:t>지역별 교통사고 건수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(TAAS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교통사고 분석시스템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시군구별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 가해운전자 연령별 자료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)</a:t>
              </a:r>
              <a:endPara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charset="-127"/>
                <a:ea typeface="나눔스퀘어라운드 Bold" charset="-127"/>
              </a:endParaRPr>
            </a:p>
            <a:p>
              <a:r>
                <a:rPr lang="ko-KR" altLang="en-US" sz="1100" dirty="0" smtClean="0">
                  <a:solidFill>
                    <a:schemeClr val="tx1"/>
                  </a:solidFill>
                  <a:latin typeface="나눔스퀘어라운드 Bold" charset="-127"/>
                  <a:ea typeface="나눔스퀘어라운드 Bold" charset="-127"/>
                </a:rPr>
                <a:t>지역별 인구소멸위기     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스퀘어라운드 Bold" charset="-127"/>
                  <a:ea typeface="나눔스퀘어라운드 Bold" charset="-127"/>
                </a:rPr>
                <a:t>- (65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나눔스퀘어라운드 Bold" charset="-127"/>
                  <a:ea typeface="나눔스퀘어라운드 Bold" charset="-127"/>
                </a:rPr>
                <a:t>세 이상 인구수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스퀘어라운드 Bold" charset="-127"/>
                  <a:ea typeface="나눔스퀘어라운드 Bold" charset="-127"/>
                </a:rPr>
                <a:t>/ 2) x 100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(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모두의 데이터분석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python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인구데이터 자료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)</a:t>
              </a:r>
            </a:p>
            <a:p>
              <a:r>
                <a:rPr lang="ko-KR" altLang="en-US" sz="1100" dirty="0" smtClean="0">
                  <a:solidFill>
                    <a:schemeClr val="tx1"/>
                  </a:solidFill>
                  <a:latin typeface="나눔스퀘어라운드 Bold" charset="-127"/>
                  <a:ea typeface="나눔스퀘어라운드 Bold" charset="-127"/>
                </a:rPr>
                <a:t>지역별 </a:t>
              </a:r>
              <a:r>
                <a:rPr lang="ko-KR" altLang="en-US" sz="1100" dirty="0" err="1" smtClean="0">
                  <a:solidFill>
                    <a:schemeClr val="tx1"/>
                  </a:solidFill>
                  <a:latin typeface="나눔스퀘어라운드 Bold" charset="-127"/>
                  <a:ea typeface="나눔스퀘어라운드 Bold" charset="-127"/>
                </a:rPr>
                <a:t>고령화율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나눔스퀘어라운드 Bold" charset="-127"/>
                  <a:ea typeface="나눔스퀘어라운드 Bold" charset="-127"/>
                </a:rPr>
                <a:t>            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스퀘어라운드 Bold" charset="-127"/>
                  <a:ea typeface="나눔스퀘어라운드 Bold" charset="-127"/>
                </a:rPr>
                <a:t>- 65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나눔스퀘어라운드 Bold" charset="-127"/>
                  <a:ea typeface="나눔스퀘어라운드 Bold" charset="-127"/>
                </a:rPr>
                <a:t>세 이상 인구수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스퀘어라운드 Bold" charset="-127"/>
                  <a:ea typeface="나눔스퀘어라운드 Bold" charset="-127"/>
                </a:rPr>
                <a:t>/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나눔스퀘어라운드 Bold" charset="-127"/>
                  <a:ea typeface="나눔스퀘어라운드 Bold" charset="-127"/>
                </a:rPr>
                <a:t>지역별 총 인구수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모두의 데이터분석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python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인구데이터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자료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rPr>
                <a:t>)</a:t>
              </a:r>
              <a:endPara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charset="-127"/>
                <a:ea typeface="나눔스퀘어라운드 Bold" charset="-127"/>
              </a:endParaRPr>
            </a:p>
            <a:p>
              <a:r>
                <a:rPr lang="en-US" altLang="ko-KR" sz="1200" dirty="0">
                  <a:solidFill>
                    <a:srgbClr val="FF0000"/>
                  </a:solidFill>
                  <a:latin typeface="나눔스퀘어라운드 Bold" charset="-127"/>
                  <a:ea typeface="나눔스퀘어라운드 Bold" charset="-127"/>
                </a:rPr>
                <a:t># </a:t>
              </a:r>
              <a:r>
                <a:rPr lang="ko-KR" altLang="en-US" sz="1200" dirty="0">
                  <a:solidFill>
                    <a:srgbClr val="FF0000"/>
                  </a:solidFill>
                  <a:latin typeface="나눔스퀘어라운드 Bold" charset="-127"/>
                  <a:ea typeface="나눔스퀘어라운드 Bold" charset="-127"/>
                </a:rPr>
                <a:t>고령운전자 </a:t>
              </a:r>
              <a:r>
                <a:rPr lang="ko-KR" altLang="en-US" sz="1200" dirty="0" err="1">
                  <a:solidFill>
                    <a:srgbClr val="FF0000"/>
                  </a:solidFill>
                  <a:latin typeface="나눔스퀘어라운드 Bold" charset="-127"/>
                  <a:ea typeface="나눔스퀘어라운드 Bold" charset="-127"/>
                </a:rPr>
                <a:t>사고발생율이</a:t>
              </a:r>
              <a:r>
                <a:rPr lang="ko-KR" altLang="en-US" sz="1200" dirty="0">
                  <a:solidFill>
                    <a:srgbClr val="FF0000"/>
                  </a:solidFill>
                  <a:latin typeface="나눔스퀘어라운드 Bold" charset="-127"/>
                  <a:ea typeface="나눔스퀘어라운드 Bold" charset="-127"/>
                </a:rPr>
                <a:t> 높은 지역은 인구 소멸위기지역</a:t>
              </a:r>
              <a:r>
                <a:rPr lang="en-US" altLang="ko-KR" sz="1200" dirty="0">
                  <a:solidFill>
                    <a:srgbClr val="FF0000"/>
                  </a:solidFill>
                  <a:latin typeface="나눔스퀘어라운드 Bold" charset="-127"/>
                  <a:ea typeface="나눔스퀘어라운드 Bold" charset="-127"/>
                </a:rPr>
                <a:t>, </a:t>
              </a:r>
              <a:r>
                <a:rPr lang="ko-KR" altLang="en-US" sz="1200" dirty="0" err="1">
                  <a:solidFill>
                    <a:srgbClr val="FF0000"/>
                  </a:solidFill>
                  <a:latin typeface="나눔스퀘어라운드 Bold" charset="-127"/>
                  <a:ea typeface="나눔스퀘어라운드 Bold" charset="-127"/>
                </a:rPr>
                <a:t>고령화율이</a:t>
              </a:r>
              <a:r>
                <a:rPr lang="ko-KR" altLang="en-US" sz="1200" dirty="0">
                  <a:solidFill>
                    <a:srgbClr val="FF0000"/>
                  </a:solidFill>
                  <a:latin typeface="나눔스퀘어라운드 Bold" charset="-127"/>
                  <a:ea typeface="나눔스퀘어라운드 Bold" charset="-127"/>
                </a:rPr>
                <a:t> 높은 지역의 상위 지역이 중복되고 있음</a:t>
              </a:r>
              <a:endParaRPr lang="en-US" altLang="ko-KR" sz="1200" dirty="0">
                <a:solidFill>
                  <a:srgbClr val="FF0000"/>
                </a:solidFill>
                <a:latin typeface="나눔스퀘어라운드 Bold" charset="-127"/>
                <a:ea typeface="나눔스퀘어라운드 Bold" charset="-127"/>
              </a:endParaRPr>
            </a:p>
            <a:p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charset="-127"/>
                <a:ea typeface="나눔스퀘어라운드 Bold" charset="-127"/>
              </a:endParaRPr>
            </a:p>
          </p:txBody>
        </p:sp>
      </p:grpSp>
      <p:pic>
        <p:nvPicPr>
          <p:cNvPr id="1028" name="Picture 4" descr="C:\Users\709-000\Downloads\PinClipart.com_checkbox-clipart_48823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40" y="4279303"/>
            <a:ext cx="119329" cy="1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C:\Users\709-000\Downloads\PinClipart.com_checkbox-clipart_48823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40" y="4449513"/>
            <a:ext cx="119329" cy="1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709-000\Downloads\PinClipart.com_checkbox-clipart_48823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40" y="4619724"/>
            <a:ext cx="119329" cy="1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10277174" y="1071413"/>
            <a:ext cx="658680" cy="1147516"/>
            <a:chOff x="2241378" y="1348841"/>
            <a:chExt cx="658680" cy="1147516"/>
          </a:xfrm>
        </p:grpSpPr>
        <p:grpSp>
          <p:nvGrpSpPr>
            <p:cNvPr id="57" name="그룹 56"/>
            <p:cNvGrpSpPr/>
            <p:nvPr/>
          </p:nvGrpSpPr>
          <p:grpSpPr>
            <a:xfrm>
              <a:off x="2267744" y="1348841"/>
              <a:ext cx="605949" cy="1147516"/>
              <a:chOff x="2267744" y="1348841"/>
              <a:chExt cx="605949" cy="1147516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2267744" y="1348841"/>
                <a:ext cx="605949" cy="114751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2307615" y="1387341"/>
                <a:ext cx="526206" cy="1070517"/>
              </a:xfrm>
              <a:prstGeom prst="roundRect">
                <a:avLst>
                  <a:gd name="adj" fmla="val 103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241378" y="1413867"/>
              <a:ext cx="65868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나눔스퀘어라운드 Bold" charset="-127"/>
                  <a:ea typeface="나눔스퀘어라운드 Bold" charset="-127"/>
                </a:rPr>
                <a:t># </a:t>
              </a:r>
              <a:r>
                <a:rPr lang="ko-KR" altLang="en-US" sz="800" dirty="0" smtClean="0">
                  <a:latin typeface="나눔스퀘어라운드 Bold" charset="-127"/>
                  <a:ea typeface="나눔스퀘어라운드 Bold" charset="-127"/>
                </a:rPr>
                <a:t>상위지역</a:t>
              </a:r>
              <a:endParaRPr lang="en-US" altLang="ko-KR" sz="800" dirty="0" smtClean="0">
                <a:latin typeface="나눔스퀘어라운드 Bold" charset="-127"/>
                <a:ea typeface="나눔스퀘어라운드 Bold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1.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경상북도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의성군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2.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전라남도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고흥군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3.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경상북도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군위군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4.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경상남도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남</a:t>
              </a:r>
              <a:r>
                <a:rPr lang="ko-KR" altLang="en-US" sz="500" b="1" dirty="0">
                  <a:latin typeface="나눔스퀘어라운드 Regular" charset="-127"/>
                  <a:ea typeface="나눔스퀘어라운드 Regular" charset="-127"/>
                </a:rPr>
                <a:t>해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5.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경상</a:t>
              </a:r>
              <a:r>
                <a:rPr lang="ko-KR" altLang="en-US" sz="500" dirty="0">
                  <a:latin typeface="나눔스퀘어라운드 Regular" charset="-127"/>
                  <a:ea typeface="나눔스퀘어라운드 Regular" charset="-127"/>
                </a:rPr>
                <a:t>남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합천군</a:t>
              </a:r>
              <a:endParaRPr lang="ko-KR" altLang="en-US" sz="500" b="1" dirty="0">
                <a:latin typeface="나눔스퀘어라운드 Regular" charset="-127"/>
                <a:ea typeface="나눔스퀘어라운드 Regular" charset="-127"/>
              </a:endParaRPr>
            </a:p>
          </p:txBody>
        </p:sp>
      </p:grpSp>
      <p:pic>
        <p:nvPicPr>
          <p:cNvPr id="56" name="Picture 3" descr="C:\Users\709-000\Desktop\인구소멸지역_범례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192" y="2488515"/>
            <a:ext cx="468610" cy="1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5250028" y="1451576"/>
            <a:ext cx="658680" cy="1147516"/>
            <a:chOff x="2241378" y="1348841"/>
            <a:chExt cx="658680" cy="1147516"/>
          </a:xfrm>
        </p:grpSpPr>
        <p:grpSp>
          <p:nvGrpSpPr>
            <p:cNvPr id="72" name="그룹 71"/>
            <p:cNvGrpSpPr/>
            <p:nvPr/>
          </p:nvGrpSpPr>
          <p:grpSpPr>
            <a:xfrm>
              <a:off x="2267744" y="1348841"/>
              <a:ext cx="605949" cy="1147516"/>
              <a:chOff x="2267744" y="1348841"/>
              <a:chExt cx="605949" cy="1147516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2267744" y="1348841"/>
                <a:ext cx="605949" cy="114751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2307615" y="1387341"/>
                <a:ext cx="526206" cy="1070517"/>
              </a:xfrm>
              <a:prstGeom prst="roundRect">
                <a:avLst>
                  <a:gd name="adj" fmla="val 103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2241378" y="1413867"/>
              <a:ext cx="65868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나눔스퀘어라운드 Bold" charset="-127"/>
                  <a:ea typeface="나눔스퀘어라운드 Bold" charset="-127"/>
                </a:rPr>
                <a:t># </a:t>
              </a:r>
              <a:r>
                <a:rPr lang="ko-KR" altLang="en-US" sz="800" dirty="0" smtClean="0">
                  <a:latin typeface="나눔스퀘어라운드 Bold" charset="-127"/>
                  <a:ea typeface="나눔스퀘어라운드 Bold" charset="-127"/>
                </a:rPr>
                <a:t>상위지역</a:t>
              </a:r>
              <a:endParaRPr lang="en-US" altLang="ko-KR" sz="800" dirty="0" smtClean="0">
                <a:latin typeface="나눔스퀘어라운드 Bold" charset="-127"/>
                <a:ea typeface="나눔스퀘어라운드 Bold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1.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전라남</a:t>
              </a:r>
              <a:r>
                <a:rPr lang="ko-KR" altLang="en-US" sz="500" b="1" dirty="0">
                  <a:latin typeface="나눔스퀘어라운드 Regular" charset="-127"/>
                  <a:ea typeface="나눔스퀘어라운드 Regular" charset="-127"/>
                </a:rPr>
                <a:t>도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 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2.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경상북도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 </a:t>
              </a:r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3.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전라북</a:t>
              </a:r>
              <a:r>
                <a:rPr lang="ko-KR" altLang="en-US" sz="500" b="1" dirty="0">
                  <a:latin typeface="나눔스퀘어라운드 Regular" charset="-127"/>
                  <a:ea typeface="나눔스퀘어라운드 Regular" charset="-127"/>
                </a:rPr>
                <a:t>도</a:t>
              </a:r>
              <a:endParaRPr lang="en-US" altLang="ko-KR" sz="500" b="1" dirty="0" smtClean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4.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강원도</a:t>
              </a:r>
              <a:endParaRPr lang="en-US" altLang="ko-KR" sz="500" b="1" dirty="0" smtClean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5.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부산광역시</a:t>
              </a:r>
              <a:endParaRPr lang="ko-KR" altLang="en-US" sz="500" b="1" dirty="0">
                <a:latin typeface="나눔스퀘어라운드 Regular" charset="-127"/>
                <a:ea typeface="나눔스퀘어라운드 Regular" charset="-127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347865" y="1248050"/>
            <a:ext cx="2183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Bold" charset="-127"/>
                <a:ea typeface="나눔스퀘어라운드 Bold" charset="-127"/>
              </a:rPr>
              <a:t>고령자 운전면허 소지 지역</a:t>
            </a:r>
            <a:endParaRPr lang="ko-KR" altLang="en-US" sz="1200" dirty="0">
              <a:latin typeface="나눔스퀘어라운드 Bold" charset="-127"/>
              <a:ea typeface="나눔스퀘어라운드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7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54801" y="1118828"/>
            <a:ext cx="8766848" cy="3946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3" name="Google Shape;325;p14"/>
          <p:cNvSpPr txBox="1">
            <a:spLocks/>
          </p:cNvSpPr>
          <p:nvPr/>
        </p:nvSpPr>
        <p:spPr>
          <a:xfrm>
            <a:off x="570559" y="257198"/>
            <a:ext cx="2777306" cy="379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데이터 분석 </a:t>
            </a:r>
            <a:endParaRPr lang="ko-KR" altLang="en-US"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라운드 Bold" charset="-127"/>
              <a:ea typeface="나눔스퀘어라운드 Bold" charset="-127"/>
            </a:endParaRPr>
          </a:p>
        </p:txBody>
      </p:sp>
      <p:grpSp>
        <p:nvGrpSpPr>
          <p:cNvPr id="10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11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843127" y="1120149"/>
            <a:ext cx="3224817" cy="3374377"/>
            <a:chOff x="179512" y="1120149"/>
            <a:chExt cx="3224817" cy="3374377"/>
          </a:xfrm>
        </p:grpSpPr>
        <p:pic>
          <p:nvPicPr>
            <p:cNvPr id="16" name="Picture 2" descr="C:\Users\709-000\Desktop\고령화인구비율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32" r="15397"/>
            <a:stretch/>
          </p:blipFill>
          <p:spPr bwMode="auto">
            <a:xfrm>
              <a:off x="179512" y="1120149"/>
              <a:ext cx="3224817" cy="3374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그룹 32"/>
            <p:cNvGrpSpPr/>
            <p:nvPr/>
          </p:nvGrpSpPr>
          <p:grpSpPr>
            <a:xfrm>
              <a:off x="2582142" y="1340999"/>
              <a:ext cx="765723" cy="1147516"/>
              <a:chOff x="2267744" y="1348841"/>
              <a:chExt cx="765723" cy="1147516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2267744" y="1348841"/>
                <a:ext cx="765723" cy="1147516"/>
                <a:chOff x="2267744" y="1348841"/>
                <a:chExt cx="765723" cy="1147516"/>
              </a:xfrm>
            </p:grpSpPr>
            <p:sp>
              <p:nvSpPr>
                <p:cNvPr id="36" name="모서리가 둥근 직사각형 35"/>
                <p:cNvSpPr/>
                <p:nvPr/>
              </p:nvSpPr>
              <p:spPr>
                <a:xfrm>
                  <a:off x="2267744" y="1348841"/>
                  <a:ext cx="765723" cy="1147516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2307614" y="1387341"/>
                  <a:ext cx="679987" cy="1070517"/>
                </a:xfrm>
                <a:prstGeom prst="roundRect">
                  <a:avLst>
                    <a:gd name="adj" fmla="val 1032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2273127" y="1394817"/>
                <a:ext cx="746223" cy="1054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latin typeface="나눔스퀘어라운드 Bold" charset="-127"/>
                    <a:ea typeface="나눔스퀘어라운드 Bold" charset="-127"/>
                  </a:rPr>
                  <a:t># </a:t>
                </a:r>
                <a:r>
                  <a:rPr lang="ko-KR" altLang="en-US" sz="800" dirty="0" smtClean="0">
                    <a:latin typeface="나눔스퀘어라운드 Bold" charset="-127"/>
                    <a:ea typeface="나눔스퀘어라운드 Bold" charset="-127"/>
                  </a:rPr>
                  <a:t>상위지역</a:t>
                </a:r>
                <a:endParaRPr lang="en-US" altLang="ko-KR" sz="800" dirty="0" smtClean="0">
                  <a:latin typeface="나눔스퀘어라운드 Bold" charset="-127"/>
                  <a:ea typeface="나눔스퀘어라운드 Bold" charset="-127"/>
                </a:endParaRPr>
              </a:p>
              <a:p>
                <a:endParaRPr lang="en-US" altLang="ko-KR" sz="500" dirty="0" smtClean="0">
                  <a:latin typeface="나눔스퀘어라운드 Regular" charset="-127"/>
                  <a:ea typeface="나눔스퀘어라운드 Regular" charset="-127"/>
                </a:endParaRPr>
              </a:p>
              <a:p>
                <a:r>
                  <a:rPr lang="en-US" altLang="ko-KR" sz="550" dirty="0" smtClean="0">
                    <a:latin typeface="나눔스퀘어라운드 Regular" charset="-127"/>
                    <a:ea typeface="나눔스퀘어라운드 Regular" charset="-127"/>
                  </a:rPr>
                  <a:t>1.</a:t>
                </a:r>
                <a:r>
                  <a:rPr lang="ko-KR" altLang="en-US" sz="550" dirty="0" smtClean="0">
                    <a:latin typeface="나눔스퀘어라운드 Regular" charset="-127"/>
                    <a:ea typeface="나눔스퀘어라운드 Regular" charset="-127"/>
                  </a:rPr>
                  <a:t>전라남</a:t>
                </a:r>
                <a:r>
                  <a:rPr lang="ko-KR" altLang="en-US" sz="550" dirty="0">
                    <a:latin typeface="나눔스퀘어라운드 Regular" charset="-127"/>
                    <a:ea typeface="나눔스퀘어라운드 Regular" charset="-127"/>
                  </a:rPr>
                  <a:t>도</a:t>
                </a:r>
                <a:r>
                  <a:rPr lang="ko-KR" altLang="en-US" sz="550" dirty="0" smtClean="0">
                    <a:latin typeface="나눔스퀘어라운드 Regular" charset="-127"/>
                    <a:ea typeface="나눔스퀘어라운드 Regular" charset="-127"/>
                  </a:rPr>
                  <a:t> </a:t>
                </a:r>
                <a:r>
                  <a:rPr lang="ko-KR" altLang="en-US" sz="550" b="1" dirty="0" smtClean="0">
                    <a:latin typeface="나눔스퀘어라운드 Regular" charset="-127"/>
                    <a:ea typeface="나눔스퀘어라운드 Regular" charset="-127"/>
                  </a:rPr>
                  <a:t>고</a:t>
                </a:r>
                <a:r>
                  <a:rPr lang="ko-KR" altLang="en-US" sz="550" b="1" dirty="0">
                    <a:latin typeface="나눔스퀘어라운드 Regular" charset="-127"/>
                    <a:ea typeface="나눔스퀘어라운드 Regular" charset="-127"/>
                  </a:rPr>
                  <a:t>흥</a:t>
                </a:r>
                <a:r>
                  <a:rPr lang="ko-KR" altLang="en-US" sz="550" b="1" dirty="0" smtClean="0">
                    <a:latin typeface="나눔스퀘어라운드 Regular" charset="-127"/>
                    <a:ea typeface="나눔스퀘어라운드 Regular" charset="-127"/>
                  </a:rPr>
                  <a:t>군</a:t>
                </a:r>
                <a:endParaRPr lang="en-US" altLang="ko-KR" sz="550" b="1" dirty="0">
                  <a:latin typeface="나눔스퀘어라운드 Regular" charset="-127"/>
                  <a:ea typeface="나눔스퀘어라운드 Regular" charset="-127"/>
                </a:endParaRPr>
              </a:p>
              <a:p>
                <a:endParaRPr lang="en-US" altLang="ko-KR" sz="550" dirty="0" smtClean="0">
                  <a:latin typeface="나눔스퀘어라운드 Regular" charset="-127"/>
                  <a:ea typeface="나눔스퀘어라운드 Regular" charset="-127"/>
                </a:endParaRPr>
              </a:p>
              <a:p>
                <a:r>
                  <a:rPr lang="en-US" altLang="ko-KR" sz="550" dirty="0" smtClean="0">
                    <a:latin typeface="나눔스퀘어라운드 Regular" charset="-127"/>
                    <a:ea typeface="나눔스퀘어라운드 Regular" charset="-127"/>
                  </a:rPr>
                  <a:t>2.</a:t>
                </a:r>
                <a:r>
                  <a:rPr lang="ko-KR" altLang="en-US" sz="550" dirty="0" smtClean="0">
                    <a:latin typeface="나눔스퀘어라운드 Regular" charset="-127"/>
                    <a:ea typeface="나눔스퀘어라운드 Regular" charset="-127"/>
                  </a:rPr>
                  <a:t>경상북</a:t>
                </a:r>
                <a:r>
                  <a:rPr lang="ko-KR" altLang="en-US" sz="550" dirty="0">
                    <a:latin typeface="나눔스퀘어라운드 Regular" charset="-127"/>
                    <a:ea typeface="나눔스퀘어라운드 Regular" charset="-127"/>
                  </a:rPr>
                  <a:t>도</a:t>
                </a:r>
                <a:r>
                  <a:rPr lang="ko-KR" altLang="en-US" sz="550" dirty="0" smtClean="0">
                    <a:latin typeface="나눔스퀘어라운드 Regular" charset="-127"/>
                    <a:ea typeface="나눔스퀘어라운드 Regular" charset="-127"/>
                  </a:rPr>
                  <a:t> </a:t>
                </a:r>
                <a:r>
                  <a:rPr lang="ko-KR" altLang="en-US" sz="550" b="1" dirty="0" smtClean="0">
                    <a:latin typeface="나눔스퀘어라운드 Regular" charset="-127"/>
                    <a:ea typeface="나눔스퀘어라운드 Regular" charset="-127"/>
                  </a:rPr>
                  <a:t>의성군</a:t>
                </a:r>
                <a:endParaRPr lang="en-US" altLang="ko-KR" sz="550" b="1" dirty="0">
                  <a:latin typeface="나눔스퀘어라운드 Regular" charset="-127"/>
                  <a:ea typeface="나눔스퀘어라운드 Regular" charset="-127"/>
                </a:endParaRPr>
              </a:p>
              <a:p>
                <a:endParaRPr lang="en-US" altLang="ko-KR" sz="550" dirty="0" smtClean="0">
                  <a:latin typeface="나눔스퀘어라운드 Regular" charset="-127"/>
                  <a:ea typeface="나눔스퀘어라운드 Regular" charset="-127"/>
                </a:endParaRPr>
              </a:p>
              <a:p>
                <a:r>
                  <a:rPr lang="en-US" altLang="ko-KR" sz="550" dirty="0" smtClean="0">
                    <a:latin typeface="나눔스퀘어라운드 Regular" charset="-127"/>
                    <a:ea typeface="나눔스퀘어라운드 Regular" charset="-127"/>
                  </a:rPr>
                  <a:t>3.</a:t>
                </a:r>
                <a:r>
                  <a:rPr lang="ko-KR" altLang="en-US" sz="550" dirty="0" smtClean="0">
                    <a:latin typeface="나눔스퀘어라운드 Regular" charset="-127"/>
                    <a:ea typeface="나눔스퀘어라운드 Regular" charset="-127"/>
                  </a:rPr>
                  <a:t>경상북도 </a:t>
                </a:r>
                <a:r>
                  <a:rPr lang="ko-KR" altLang="en-US" sz="550" b="1" dirty="0" smtClean="0">
                    <a:latin typeface="나눔스퀘어라운드 Regular" charset="-127"/>
                    <a:ea typeface="나눔스퀘어라운드 Regular" charset="-127"/>
                  </a:rPr>
                  <a:t>군위군</a:t>
                </a:r>
                <a:endParaRPr lang="en-US" altLang="ko-KR" sz="550" b="1" dirty="0">
                  <a:latin typeface="나눔스퀘어라운드 Regular" charset="-127"/>
                  <a:ea typeface="나눔스퀘어라운드 Regular" charset="-127"/>
                </a:endParaRPr>
              </a:p>
              <a:p>
                <a:endParaRPr lang="en-US" altLang="ko-KR" sz="550" dirty="0" smtClean="0">
                  <a:latin typeface="나눔스퀘어라운드 Regular" charset="-127"/>
                  <a:ea typeface="나눔스퀘어라운드 Regular" charset="-127"/>
                </a:endParaRPr>
              </a:p>
              <a:p>
                <a:r>
                  <a:rPr lang="en-US" altLang="ko-KR" sz="550" dirty="0" smtClean="0">
                    <a:latin typeface="나눔스퀘어라운드 Regular" charset="-127"/>
                    <a:ea typeface="나눔스퀘어라운드 Regular" charset="-127"/>
                  </a:rPr>
                  <a:t>4.</a:t>
                </a:r>
                <a:r>
                  <a:rPr lang="ko-KR" altLang="en-US" sz="550" dirty="0" smtClean="0">
                    <a:latin typeface="나눔스퀘어라운드 Regular" charset="-127"/>
                    <a:ea typeface="나눔스퀘어라운드 Regular" charset="-127"/>
                  </a:rPr>
                  <a:t>경상남도 </a:t>
                </a:r>
                <a:r>
                  <a:rPr lang="ko-KR" altLang="en-US" sz="550" b="1" dirty="0" smtClean="0">
                    <a:latin typeface="나눔스퀘어라운드 Regular" charset="-127"/>
                    <a:ea typeface="나눔스퀘어라운드 Regular" charset="-127"/>
                  </a:rPr>
                  <a:t>합</a:t>
                </a:r>
                <a:r>
                  <a:rPr lang="ko-KR" altLang="en-US" sz="550" b="1" dirty="0">
                    <a:latin typeface="나눔스퀘어라운드 Regular" charset="-127"/>
                    <a:ea typeface="나눔스퀘어라운드 Regular" charset="-127"/>
                  </a:rPr>
                  <a:t>천</a:t>
                </a:r>
                <a:r>
                  <a:rPr lang="ko-KR" altLang="en-US" sz="550" b="1" dirty="0" smtClean="0">
                    <a:latin typeface="나눔스퀘어라운드 Regular" charset="-127"/>
                    <a:ea typeface="나눔스퀘어라운드 Regular" charset="-127"/>
                  </a:rPr>
                  <a:t>군</a:t>
                </a:r>
                <a:endParaRPr lang="en-US" altLang="ko-KR" sz="550" b="1" dirty="0">
                  <a:latin typeface="나눔스퀘어라운드 Regular" charset="-127"/>
                  <a:ea typeface="나눔스퀘어라운드 Regular" charset="-127"/>
                </a:endParaRPr>
              </a:p>
              <a:p>
                <a:endParaRPr lang="en-US" altLang="ko-KR" sz="550" dirty="0" smtClean="0">
                  <a:latin typeface="나눔스퀘어라운드 Regular" charset="-127"/>
                  <a:ea typeface="나눔스퀘어라운드 Regular" charset="-127"/>
                </a:endParaRPr>
              </a:p>
              <a:p>
                <a:r>
                  <a:rPr lang="en-US" altLang="ko-KR" sz="550" dirty="0" smtClean="0">
                    <a:latin typeface="나눔스퀘어라운드 Regular" charset="-127"/>
                    <a:ea typeface="나눔스퀘어라운드 Regular" charset="-127"/>
                  </a:rPr>
                  <a:t>5.</a:t>
                </a:r>
                <a:r>
                  <a:rPr lang="ko-KR" altLang="en-US" sz="550" dirty="0" smtClean="0">
                    <a:latin typeface="나눔스퀘어라운드 Regular" charset="-127"/>
                    <a:ea typeface="나눔스퀘어라운드 Regular" charset="-127"/>
                  </a:rPr>
                  <a:t>경상</a:t>
                </a:r>
                <a:r>
                  <a:rPr lang="ko-KR" altLang="en-US" sz="550" dirty="0">
                    <a:latin typeface="나눔스퀘어라운드 Regular" charset="-127"/>
                    <a:ea typeface="나눔스퀘어라운드 Regular" charset="-127"/>
                  </a:rPr>
                  <a:t>남</a:t>
                </a:r>
                <a:r>
                  <a:rPr lang="ko-KR" altLang="en-US" sz="550" dirty="0" smtClean="0">
                    <a:latin typeface="나눔스퀘어라운드 Regular" charset="-127"/>
                    <a:ea typeface="나눔스퀘어라운드 Regular" charset="-127"/>
                  </a:rPr>
                  <a:t>도 </a:t>
                </a:r>
                <a:r>
                  <a:rPr lang="ko-KR" altLang="en-US" sz="550" b="1" dirty="0" smtClean="0">
                    <a:latin typeface="나눔스퀘어라운드 Regular" charset="-127"/>
                    <a:ea typeface="나눔스퀘어라운드 Regular" charset="-127"/>
                  </a:rPr>
                  <a:t>남</a:t>
                </a:r>
                <a:r>
                  <a:rPr lang="ko-KR" altLang="en-US" sz="550" b="1" dirty="0">
                    <a:latin typeface="나눔스퀘어라운드 Regular" charset="-127"/>
                    <a:ea typeface="나눔스퀘어라운드 Regular" charset="-127"/>
                  </a:rPr>
                  <a:t>해</a:t>
                </a:r>
                <a:r>
                  <a:rPr lang="ko-KR" altLang="en-US" sz="550" b="1" dirty="0" smtClean="0">
                    <a:latin typeface="나눔스퀘어라운드 Regular" charset="-127"/>
                    <a:ea typeface="나눔스퀘어라운드 Regular" charset="-127"/>
                  </a:rPr>
                  <a:t>군</a:t>
                </a:r>
                <a:endParaRPr lang="ko-KR" altLang="en-US" sz="550" b="1" dirty="0">
                  <a:latin typeface="나눔스퀘어라운드 Regular" charset="-127"/>
                  <a:ea typeface="나눔스퀘어라운드 Regular" charset="-127"/>
                </a:endParaRPr>
              </a:p>
            </p:txBody>
          </p:sp>
        </p:grpSp>
      </p:grpSp>
      <p:grpSp>
        <p:nvGrpSpPr>
          <p:cNvPr id="55" name="그룹 54"/>
          <p:cNvGrpSpPr/>
          <p:nvPr/>
        </p:nvGrpSpPr>
        <p:grpSpPr>
          <a:xfrm>
            <a:off x="10277174" y="1071413"/>
            <a:ext cx="658680" cy="1147516"/>
            <a:chOff x="2241378" y="1348841"/>
            <a:chExt cx="658680" cy="1147516"/>
          </a:xfrm>
        </p:grpSpPr>
        <p:grpSp>
          <p:nvGrpSpPr>
            <p:cNvPr id="57" name="그룹 56"/>
            <p:cNvGrpSpPr/>
            <p:nvPr/>
          </p:nvGrpSpPr>
          <p:grpSpPr>
            <a:xfrm>
              <a:off x="2267744" y="1348841"/>
              <a:ext cx="605949" cy="1147516"/>
              <a:chOff x="2267744" y="1348841"/>
              <a:chExt cx="605949" cy="1147516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2267744" y="1348841"/>
                <a:ext cx="605949" cy="114751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2307615" y="1387341"/>
                <a:ext cx="526206" cy="1070517"/>
              </a:xfrm>
              <a:prstGeom prst="roundRect">
                <a:avLst>
                  <a:gd name="adj" fmla="val 103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241378" y="1413867"/>
              <a:ext cx="65868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나눔스퀘어라운드 Bold" charset="-127"/>
                  <a:ea typeface="나눔스퀘어라운드 Bold" charset="-127"/>
                </a:rPr>
                <a:t># </a:t>
              </a:r>
              <a:r>
                <a:rPr lang="ko-KR" altLang="en-US" sz="800" dirty="0" smtClean="0">
                  <a:latin typeface="나눔스퀘어라운드 Bold" charset="-127"/>
                  <a:ea typeface="나눔스퀘어라운드 Bold" charset="-127"/>
                </a:rPr>
                <a:t>상위지역</a:t>
              </a:r>
              <a:endParaRPr lang="en-US" altLang="ko-KR" sz="800" dirty="0" smtClean="0">
                <a:latin typeface="나눔스퀘어라운드 Bold" charset="-127"/>
                <a:ea typeface="나눔스퀘어라운드 Bold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1.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경상북도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의성군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2.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전라남도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고흥군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3.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경상북도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군위군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4.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경상남도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남</a:t>
              </a:r>
              <a:r>
                <a:rPr lang="ko-KR" altLang="en-US" sz="500" b="1" dirty="0">
                  <a:latin typeface="나눔스퀘어라운드 Regular" charset="-127"/>
                  <a:ea typeface="나눔스퀘어라운드 Regular" charset="-127"/>
                </a:rPr>
                <a:t>해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군</a:t>
              </a:r>
              <a:endParaRPr lang="en-US" altLang="ko-KR" sz="500" b="1" dirty="0">
                <a:latin typeface="나눔스퀘어라운드 Regular" charset="-127"/>
                <a:ea typeface="나눔스퀘어라운드 Regular" charset="-127"/>
              </a:endParaRPr>
            </a:p>
            <a:p>
              <a:endParaRPr lang="en-US" altLang="ko-KR" sz="5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500" dirty="0" smtClean="0">
                  <a:latin typeface="나눔스퀘어라운드 Regular" charset="-127"/>
                  <a:ea typeface="나눔스퀘어라운드 Regular" charset="-127"/>
                </a:rPr>
                <a:t>5.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경상</a:t>
              </a:r>
              <a:r>
                <a:rPr lang="ko-KR" altLang="en-US" sz="500" dirty="0">
                  <a:latin typeface="나눔스퀘어라운드 Regular" charset="-127"/>
                  <a:ea typeface="나눔스퀘어라운드 Regular" charset="-127"/>
                </a:rPr>
                <a:t>남</a:t>
              </a:r>
              <a:r>
                <a:rPr lang="ko-KR" altLang="en-US" sz="500" dirty="0" smtClean="0">
                  <a:latin typeface="나눔스퀘어라운드 Regular" charset="-127"/>
                  <a:ea typeface="나눔스퀘어라운드 Regular" charset="-127"/>
                </a:rPr>
                <a:t>도 </a:t>
              </a:r>
              <a:r>
                <a:rPr lang="ko-KR" altLang="en-US" sz="500" b="1" dirty="0" smtClean="0">
                  <a:latin typeface="나눔스퀘어라운드 Regular" charset="-127"/>
                  <a:ea typeface="나눔스퀘어라운드 Regular" charset="-127"/>
                </a:rPr>
                <a:t>합천군</a:t>
              </a:r>
              <a:endParaRPr lang="ko-KR" altLang="en-US" sz="500" b="1" dirty="0">
                <a:latin typeface="나눔스퀘어라운드 Regular" charset="-127"/>
                <a:ea typeface="나눔스퀘어라운드 Regular" charset="-127"/>
              </a:endParaRPr>
            </a:p>
          </p:txBody>
        </p:sp>
      </p:grpSp>
      <p:pic>
        <p:nvPicPr>
          <p:cNvPr id="56" name="Picture 3" descr="C:\Users\709-000\Desktop\인구소멸지역_범례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192" y="2488515"/>
            <a:ext cx="468610" cy="1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4571068" y="1118828"/>
            <a:ext cx="3529324" cy="3241946"/>
            <a:chOff x="4788024" y="1118828"/>
            <a:chExt cx="3529324" cy="3241946"/>
          </a:xfrm>
        </p:grpSpPr>
        <p:pic>
          <p:nvPicPr>
            <p:cNvPr id="1029" name="Picture 5" descr="C:\Users\709-000\Desktop\노인운전면허소지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05" t="3891" r="13254"/>
            <a:stretch/>
          </p:blipFill>
          <p:spPr bwMode="auto">
            <a:xfrm>
              <a:off x="5076055" y="1118828"/>
              <a:ext cx="3241293" cy="3241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4788024" y="1203598"/>
              <a:ext cx="2183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나눔스퀘어라운드 Bold" charset="-127"/>
                  <a:ea typeface="나눔스퀘어라운드 Bold" charset="-127"/>
                </a:rPr>
                <a:t>고령자 운전면허 소지 지역</a:t>
              </a:r>
              <a:endParaRPr lang="ko-KR" altLang="en-US" sz="1200" dirty="0">
                <a:latin typeface="나눔스퀘어라운드 Bold" charset="-127"/>
                <a:ea typeface="나눔스퀘어라운드 Bold" charset="-127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7431729" y="1347614"/>
              <a:ext cx="765723" cy="1147516"/>
              <a:chOff x="2267744" y="1348841"/>
              <a:chExt cx="765723" cy="1147516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2267744" y="1348841"/>
                <a:ext cx="765723" cy="1147516"/>
                <a:chOff x="2267744" y="1348841"/>
                <a:chExt cx="765723" cy="1147516"/>
              </a:xfrm>
            </p:grpSpPr>
            <p:sp>
              <p:nvSpPr>
                <p:cNvPr id="49" name="모서리가 둥근 직사각형 48"/>
                <p:cNvSpPr/>
                <p:nvPr/>
              </p:nvSpPr>
              <p:spPr>
                <a:xfrm>
                  <a:off x="2267744" y="1348841"/>
                  <a:ext cx="765723" cy="1147516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모서리가 둥근 직사각형 49"/>
                <p:cNvSpPr/>
                <p:nvPr/>
              </p:nvSpPr>
              <p:spPr>
                <a:xfrm>
                  <a:off x="2307614" y="1387341"/>
                  <a:ext cx="679987" cy="1070517"/>
                </a:xfrm>
                <a:prstGeom prst="roundRect">
                  <a:avLst>
                    <a:gd name="adj" fmla="val 1032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2273127" y="1394817"/>
                <a:ext cx="746223" cy="103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latin typeface="나눔스퀘어라운드 Bold" charset="-127"/>
                    <a:ea typeface="나눔스퀘어라운드 Bold" charset="-127"/>
                  </a:rPr>
                  <a:t># </a:t>
                </a:r>
                <a:r>
                  <a:rPr lang="ko-KR" altLang="en-US" sz="800" dirty="0" smtClean="0">
                    <a:latin typeface="나눔스퀘어라운드 Bold" charset="-127"/>
                    <a:ea typeface="나눔스퀘어라운드 Bold" charset="-127"/>
                  </a:rPr>
                  <a:t>상위지역</a:t>
                </a:r>
                <a:endParaRPr lang="en-US" altLang="ko-KR" sz="800" dirty="0" smtClean="0">
                  <a:latin typeface="나눔스퀘어라운드 Bold" charset="-127"/>
                  <a:ea typeface="나눔스퀘어라운드 Bold" charset="-127"/>
                </a:endParaRPr>
              </a:p>
              <a:p>
                <a:endParaRPr lang="en-US" altLang="ko-KR" sz="500" dirty="0" smtClean="0">
                  <a:latin typeface="나눔스퀘어라운드 Regular" charset="-127"/>
                  <a:ea typeface="나눔스퀘어라운드 Regular" charset="-127"/>
                </a:endParaRPr>
              </a:p>
              <a:p>
                <a:r>
                  <a:rPr lang="en-US" altLang="ko-KR" sz="600" b="1" dirty="0" smtClean="0">
                    <a:latin typeface="나눔스퀘어라운드 Regular" charset="-127"/>
                    <a:ea typeface="나눔스퀘어라운드 Regular" charset="-127"/>
                  </a:rPr>
                  <a:t>1. </a:t>
                </a:r>
                <a:r>
                  <a:rPr lang="ko-KR" altLang="en-US" sz="600" b="1" dirty="0" smtClean="0">
                    <a:latin typeface="나눔스퀘어라운드 Regular" charset="-127"/>
                    <a:ea typeface="나눔스퀘어라운드 Regular" charset="-127"/>
                  </a:rPr>
                  <a:t>전라남도</a:t>
                </a:r>
                <a:endParaRPr lang="en-US" altLang="ko-KR" sz="600" b="1" dirty="0">
                  <a:latin typeface="나눔스퀘어라운드 Regular" charset="-127"/>
                  <a:ea typeface="나눔스퀘어라운드 Regular" charset="-127"/>
                </a:endParaRPr>
              </a:p>
              <a:p>
                <a:endParaRPr lang="en-US" altLang="ko-KR" sz="400" b="1" dirty="0" smtClean="0">
                  <a:latin typeface="나눔스퀘어라운드 Regular" charset="-127"/>
                  <a:ea typeface="나눔스퀘어라운드 Regular" charset="-127"/>
                </a:endParaRPr>
              </a:p>
              <a:p>
                <a:r>
                  <a:rPr lang="en-US" altLang="ko-KR" sz="600" b="1" dirty="0" smtClean="0">
                    <a:latin typeface="나눔스퀘어라운드 Regular" charset="-127"/>
                    <a:ea typeface="나눔스퀘어라운드 Regular" charset="-127"/>
                  </a:rPr>
                  <a:t>2.</a:t>
                </a:r>
                <a:r>
                  <a:rPr lang="ko-KR" altLang="en-US" sz="600" b="1" dirty="0" smtClean="0">
                    <a:latin typeface="나눔스퀘어라운드 Regular" charset="-127"/>
                    <a:ea typeface="나눔스퀘어라운드 Regular" charset="-127"/>
                  </a:rPr>
                  <a:t>경상북도 </a:t>
                </a:r>
                <a:endParaRPr lang="en-US" altLang="ko-KR" sz="600" b="1" dirty="0" smtClean="0">
                  <a:latin typeface="나눔스퀘어라운드 Regular" charset="-127"/>
                  <a:ea typeface="나눔스퀘어라운드 Regular" charset="-127"/>
                </a:endParaRPr>
              </a:p>
              <a:p>
                <a:endParaRPr lang="en-US" altLang="ko-KR" sz="400" b="1" dirty="0" smtClean="0">
                  <a:latin typeface="나눔스퀘어라운드 Regular" charset="-127"/>
                  <a:ea typeface="나눔스퀘어라운드 Regular" charset="-127"/>
                </a:endParaRPr>
              </a:p>
              <a:p>
                <a:r>
                  <a:rPr lang="en-US" altLang="ko-KR" sz="600" b="1" dirty="0" smtClean="0">
                    <a:latin typeface="나눔스퀘어라운드 Regular" charset="-127"/>
                    <a:ea typeface="나눔스퀘어라운드 Regular" charset="-127"/>
                  </a:rPr>
                  <a:t>3.</a:t>
                </a:r>
                <a:r>
                  <a:rPr lang="ko-KR" altLang="en-US" sz="600" b="1" dirty="0" smtClean="0">
                    <a:latin typeface="나눔스퀘어라운드 Regular" charset="-127"/>
                    <a:ea typeface="나눔스퀘어라운드 Regular" charset="-127"/>
                  </a:rPr>
                  <a:t>전라북도</a:t>
                </a:r>
                <a:endParaRPr lang="en-US" altLang="ko-KR" sz="600" b="1" dirty="0">
                  <a:latin typeface="나눔스퀘어라운드 Regular" charset="-127"/>
                  <a:ea typeface="나눔스퀘어라운드 Regular" charset="-127"/>
                </a:endParaRPr>
              </a:p>
              <a:p>
                <a:endParaRPr lang="en-US" altLang="ko-KR" sz="400" b="1" dirty="0" smtClean="0">
                  <a:latin typeface="나눔스퀘어라운드 Regular" charset="-127"/>
                  <a:ea typeface="나눔스퀘어라운드 Regular" charset="-127"/>
                </a:endParaRPr>
              </a:p>
              <a:p>
                <a:r>
                  <a:rPr lang="en-US" altLang="ko-KR" sz="600" b="1" dirty="0" smtClean="0">
                    <a:latin typeface="나눔스퀘어라운드 Regular" charset="-127"/>
                    <a:ea typeface="나눔스퀘어라운드 Regular" charset="-127"/>
                  </a:rPr>
                  <a:t>4.</a:t>
                </a:r>
                <a:r>
                  <a:rPr lang="ko-KR" altLang="en-US" sz="600" b="1" dirty="0" smtClean="0">
                    <a:latin typeface="나눔스퀘어라운드 Regular" charset="-127"/>
                    <a:ea typeface="나눔스퀘어라운드 Regular" charset="-127"/>
                  </a:rPr>
                  <a:t>강원도</a:t>
                </a:r>
                <a:endParaRPr lang="en-US" altLang="ko-KR" sz="600" b="1" dirty="0" smtClean="0">
                  <a:latin typeface="나눔스퀘어라운드 Regular" charset="-127"/>
                  <a:ea typeface="나눔스퀘어라운드 Regular" charset="-127"/>
                </a:endParaRPr>
              </a:p>
              <a:p>
                <a:endParaRPr lang="en-US" altLang="ko-KR" sz="400" b="1" dirty="0" smtClean="0">
                  <a:latin typeface="나눔스퀘어라운드 Regular" charset="-127"/>
                  <a:ea typeface="나눔스퀘어라운드 Regular" charset="-127"/>
                </a:endParaRPr>
              </a:p>
              <a:p>
                <a:r>
                  <a:rPr lang="en-US" altLang="ko-KR" sz="600" b="1" dirty="0" smtClean="0">
                    <a:latin typeface="나눔스퀘어라운드 Regular" charset="-127"/>
                    <a:ea typeface="나눔스퀘어라운드 Regular" charset="-127"/>
                  </a:rPr>
                  <a:t>5.</a:t>
                </a:r>
                <a:r>
                  <a:rPr lang="ko-KR" altLang="en-US" sz="600" b="1" dirty="0" smtClean="0">
                    <a:latin typeface="나눔스퀘어라운드 Regular" charset="-127"/>
                    <a:ea typeface="나눔스퀘어라운드 Regular" charset="-127"/>
                  </a:rPr>
                  <a:t>부산광역시</a:t>
                </a:r>
                <a:endParaRPr lang="ko-KR" altLang="en-US" sz="600" b="1" dirty="0">
                  <a:latin typeface="나눔스퀘어라운드 Regular" charset="-127"/>
                  <a:ea typeface="나눔스퀘어라운드 Regular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54800" y="4273588"/>
            <a:ext cx="8766848" cy="792088"/>
            <a:chOff x="195055" y="4227934"/>
            <a:chExt cx="8766848" cy="792088"/>
          </a:xfrm>
        </p:grpSpPr>
        <p:grpSp>
          <p:nvGrpSpPr>
            <p:cNvPr id="41" name="그룹 40"/>
            <p:cNvGrpSpPr/>
            <p:nvPr/>
          </p:nvGrpSpPr>
          <p:grpSpPr>
            <a:xfrm>
              <a:off x="195055" y="4227934"/>
              <a:ext cx="8766848" cy="792088"/>
              <a:chOff x="195055" y="4227934"/>
              <a:chExt cx="8766848" cy="792088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195055" y="4227934"/>
                <a:ext cx="8766848" cy="792088"/>
              </a:xfrm>
              <a:prstGeom prst="roundRect">
                <a:avLst>
                  <a:gd name="adj" fmla="val 6648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04219" y="4286807"/>
                <a:ext cx="84697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 smtClean="0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시군구</a:t>
                </a:r>
                <a:r>
                  <a:rPr lang="ko-KR" altLang="en-US" sz="1100" dirty="0" err="1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별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 인구 </a:t>
                </a:r>
                <a:r>
                  <a:rPr lang="ko-KR" altLang="en-US" sz="1100" dirty="0" err="1" smtClean="0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고령화율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                   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- 65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세 이상 인구수 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/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지역별 총 인구수 </a:t>
                </a:r>
                <a:r>
                  <a:rPr lang="en-US" altLang="ko-KR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라운드 Bold" charset="-127"/>
                    <a:ea typeface="나눔스퀘어라운드 Bold" charset="-127"/>
                  </a:rPr>
                  <a:t>(</a:t>
                </a:r>
                <a:r>
                  <a:rPr lang="ko-KR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라운드 Bold" charset="-127"/>
                    <a:ea typeface="나눔스퀘어라운드 Bold" charset="-127"/>
                  </a:rPr>
                  <a:t>모두의 데이터분석 </a:t>
                </a:r>
                <a:r>
                  <a:rPr lang="en-US" altLang="ko-KR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라운드 Bold" charset="-127"/>
                    <a:ea typeface="나눔스퀘어라운드 Bold" charset="-127"/>
                  </a:rPr>
                  <a:t>python </a:t>
                </a:r>
                <a:r>
                  <a:rPr lang="ko-KR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라운드 Bold" charset="-127"/>
                    <a:ea typeface="나눔스퀘어라운드 Bold" charset="-127"/>
                  </a:rPr>
                  <a:t>인구데이터 자료</a:t>
                </a:r>
                <a:r>
                  <a:rPr lang="en-US" altLang="ko-KR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라운드 Bold" charset="-127"/>
                    <a:ea typeface="나눔스퀘어라운드 Bold" charset="-127"/>
                  </a:rPr>
                  <a:t>)</a:t>
                </a:r>
                <a:endPara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endParaRPr>
              </a:p>
              <a:p>
                <a:r>
                  <a:rPr lang="ko-KR" altLang="en-US" sz="1100" dirty="0" smtClean="0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시도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별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 운전면허증 연령별 소지수   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- 65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세 이상 소지자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/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시도별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나눔스퀘어라운드 Bold" charset="-127"/>
                    <a:ea typeface="나눔스퀘어라운드 Bold" charset="-127"/>
                  </a:rPr>
                  <a:t>소지자 </a:t>
                </a:r>
                <a:r>
                  <a:rPr lang="en-US" altLang="ko-KR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라운드 Bold" charset="-127"/>
                    <a:ea typeface="나눔스퀘어라운드 Bold" charset="-127"/>
                  </a:rPr>
                  <a:t>(TAAS</a:t>
                </a:r>
                <a:r>
                  <a:rPr lang="ko-KR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라운드 Bold" charset="-127"/>
                    <a:ea typeface="나눔스퀘어라운드 Bold" charset="-127"/>
                  </a:rPr>
                  <a:t>교통사고 분석시스템</a:t>
                </a:r>
                <a:r>
                  <a:rPr lang="en-US" altLang="ko-KR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라운드 Bold" charset="-127"/>
                    <a:ea typeface="나눔스퀘어라운드 Bold" charset="-127"/>
                  </a:rPr>
                  <a:t> </a:t>
                </a:r>
                <a:r>
                  <a:rPr lang="ko-KR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라운드 Bold" charset="-127"/>
                    <a:ea typeface="나눔스퀘어라운드 Bold" charset="-127"/>
                  </a:rPr>
                  <a:t>시도별 연령별 성별 </a:t>
                </a:r>
                <a:r>
                  <a:rPr lang="ko-KR" altLang="en-US" sz="105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라운드 Bold" charset="-127"/>
                    <a:ea typeface="나눔스퀘어라운드 Bold" charset="-127"/>
                  </a:rPr>
                  <a:t>운전면허소지자수 자료</a:t>
                </a:r>
                <a:r>
                  <a:rPr lang="en-US" altLang="ko-KR" sz="105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라운드 Bold" charset="-127"/>
                    <a:ea typeface="나눔스퀘어라운드 Bold" charset="-127"/>
                  </a:rPr>
                  <a:t>)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charset="-127"/>
                  <a:ea typeface="나눔스퀘어라운드 Bold" charset="-127"/>
                </a:endParaRPr>
              </a:p>
              <a:p>
                <a:endParaRPr lang="en-US" altLang="ko-KR" sz="500" dirty="0" smtClean="0">
                  <a:solidFill>
                    <a:srgbClr val="FF0000"/>
                  </a:solidFill>
                  <a:latin typeface="나눔스퀘어라운드 Bold" charset="-127"/>
                  <a:ea typeface="나눔스퀘어라운드 Bold" charset="-127"/>
                </a:endParaRPr>
              </a:p>
              <a:p>
                <a:r>
                  <a:rPr lang="en-US" altLang="ko-KR" sz="1200" dirty="0" smtClean="0">
                    <a:solidFill>
                      <a:srgbClr val="FF0000"/>
                    </a:solidFill>
                    <a:latin typeface="나눔스퀘어라운드 Bold" charset="-127"/>
                    <a:ea typeface="나눔스퀘어라운드 Bold" charset="-127"/>
                  </a:rPr>
                  <a:t># </a:t>
                </a:r>
                <a:r>
                  <a:rPr lang="ko-KR" altLang="en-US" sz="1200" dirty="0" smtClean="0">
                    <a:solidFill>
                      <a:srgbClr val="FF0000"/>
                    </a:solidFill>
                    <a:latin typeface="나눔스퀘어라운드 Bold" charset="-127"/>
                    <a:ea typeface="나눔스퀘어라운드 Bold" charset="-127"/>
                  </a:rPr>
                  <a:t>지역별 고령화가 가장 많은 곳과 인구수 대비 고령자 운전면허 소지 지역 파악 </a:t>
                </a:r>
                <a:r>
                  <a:rPr lang="en-US" altLang="ko-KR" sz="1200" dirty="0" smtClean="0">
                    <a:solidFill>
                      <a:srgbClr val="FF0000"/>
                    </a:solidFill>
                    <a:latin typeface="나눔스퀘어라운드 Bold" charset="-127"/>
                    <a:ea typeface="나눔스퀘어라운드 Bold" charset="-127"/>
                  </a:rPr>
                  <a:t>-&gt; </a:t>
                </a:r>
                <a:r>
                  <a:rPr lang="ko-KR" altLang="en-US" sz="1200" dirty="0" smtClean="0">
                    <a:solidFill>
                      <a:srgbClr val="FF0000"/>
                    </a:solidFill>
                    <a:latin typeface="나눔스퀘어라운드 Bold" charset="-127"/>
                    <a:ea typeface="나눔스퀘어라운드 Bold" charset="-127"/>
                  </a:rPr>
                  <a:t>고령운전자의 분포가 많은 지역</a:t>
                </a:r>
                <a:endParaRPr lang="en-US" altLang="ko-KR" sz="1200" dirty="0">
                  <a:solidFill>
                    <a:srgbClr val="FF0000"/>
                  </a:solidFill>
                  <a:latin typeface="나눔스퀘어라운드 Bold" charset="-127"/>
                  <a:ea typeface="나눔스퀘어라운드 Bold" charset="-127"/>
                </a:endParaRPr>
              </a:p>
            </p:txBody>
          </p:sp>
        </p:grpSp>
        <p:pic>
          <p:nvPicPr>
            <p:cNvPr id="1028" name="Picture 4" descr="C:\Users\709-000\Downloads\PinClipart.com_checkbox-clipart_488230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640" y="4353594"/>
              <a:ext cx="119329" cy="11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C:\Users\709-000\Downloads\PinClipart.com_checkbox-clipart_488230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640" y="4523804"/>
              <a:ext cx="119329" cy="11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타원 52"/>
          <p:cNvSpPr/>
          <p:nvPr/>
        </p:nvSpPr>
        <p:spPr>
          <a:xfrm>
            <a:off x="2562267" y="2266659"/>
            <a:ext cx="379943" cy="37994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1905349" y="3243892"/>
            <a:ext cx="342386" cy="34238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2276126" y="2806111"/>
            <a:ext cx="286141" cy="286141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660232" y="2266659"/>
            <a:ext cx="360040" cy="38157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5902481" y="3118181"/>
            <a:ext cx="360040" cy="38157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806641" y="241496"/>
            <a:ext cx="3384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Bold" charset="-127"/>
                <a:ea typeface="나눔스퀘어라운드 Bold" charset="-127"/>
              </a:rPr>
              <a:t>고령운전자 밀집지역 파악</a:t>
            </a:r>
            <a:endParaRPr lang="ko-KR" altLang="en-US" sz="1200" dirty="0">
              <a:latin typeface="나눔스퀘어라운드 Bold" charset="-127"/>
              <a:ea typeface="나눔스퀘어라운드 Bold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8403" y="1170813"/>
            <a:ext cx="2183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Bold" charset="-127"/>
                <a:ea typeface="나눔스퀘어라운드 Bold" charset="-127"/>
              </a:rPr>
              <a:t>고령화 율 지역</a:t>
            </a:r>
            <a:endParaRPr lang="ko-KR" altLang="en-US" sz="1200" dirty="0">
              <a:latin typeface="나눔스퀘어라운드 Bold" charset="-127"/>
              <a:ea typeface="나눔스퀘어라운드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19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95054" y="1160215"/>
            <a:ext cx="8594098" cy="3946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sp>
        <p:nvSpPr>
          <p:cNvPr id="3" name="Google Shape;325;p14"/>
          <p:cNvSpPr txBox="1">
            <a:spLocks/>
          </p:cNvSpPr>
          <p:nvPr/>
        </p:nvSpPr>
        <p:spPr>
          <a:xfrm>
            <a:off x="570559" y="257198"/>
            <a:ext cx="2777306" cy="379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데이터 분석 </a:t>
            </a:r>
            <a:endParaRPr lang="ko-KR" altLang="en-US"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라운드 Bold" charset="-127"/>
              <a:ea typeface="나눔스퀘어라운드 Bold" charset="-127"/>
            </a:endParaRPr>
          </a:p>
        </p:txBody>
      </p:sp>
      <p:grpSp>
        <p:nvGrpSpPr>
          <p:cNvPr id="10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11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495567" y="893734"/>
            <a:ext cx="3384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Bold" charset="-127"/>
                <a:ea typeface="나눔스퀘어라운드 Bold" charset="-127"/>
              </a:rPr>
              <a:t>고령운전자가 많은 지역 현황 분석</a:t>
            </a:r>
            <a:endParaRPr lang="ko-KR" altLang="en-US" sz="1200" dirty="0">
              <a:latin typeface="나눔스퀘어라운드 Bold" charset="-127"/>
              <a:ea typeface="나눔스퀘어라운드 Bold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350240" y="3641801"/>
            <a:ext cx="413561" cy="413561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5813684" y="3686540"/>
            <a:ext cx="413561" cy="413561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763801" y="3060734"/>
            <a:ext cx="413561" cy="413561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709-000\Desktop\고령화율+운전면허증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6" r="7958"/>
          <a:stretch/>
        </p:blipFill>
        <p:spPr bwMode="auto">
          <a:xfrm>
            <a:off x="570558" y="1118828"/>
            <a:ext cx="3617195" cy="384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431841" y="1245785"/>
            <a:ext cx="3636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Bold" charset="-127"/>
                <a:ea typeface="나눔스퀘어라운드 Bold" charset="-127"/>
              </a:rPr>
              <a:t>고령화 지역 </a:t>
            </a:r>
            <a:r>
              <a:rPr lang="en-US" altLang="ko-KR" sz="1200" dirty="0" smtClean="0">
                <a:latin typeface="나눔스퀘어라운드 Bold" charset="-127"/>
                <a:ea typeface="나눔스퀘어라운드 Bold" charset="-127"/>
              </a:rPr>
              <a:t>+ </a:t>
            </a:r>
            <a:r>
              <a:rPr lang="ko-KR" altLang="en-US" sz="1200" dirty="0" smtClean="0">
                <a:latin typeface="나눔스퀘어라운드 Bold" charset="-127"/>
                <a:ea typeface="나눔스퀘어라운드 Bold" charset="-127"/>
              </a:rPr>
              <a:t>고령자 운전면허소지 지역</a:t>
            </a:r>
            <a:endParaRPr lang="ko-KR" altLang="en-US" sz="1200" dirty="0">
              <a:latin typeface="나눔스퀘어라운드 Bold" charset="-127"/>
              <a:ea typeface="나눔스퀘어라운드 Bold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788024" y="1291617"/>
            <a:ext cx="3627443" cy="3601268"/>
            <a:chOff x="5161709" y="1282684"/>
            <a:chExt cx="3627443" cy="3601268"/>
          </a:xfrm>
        </p:grpSpPr>
        <p:grpSp>
          <p:nvGrpSpPr>
            <p:cNvPr id="9" name="그룹 8"/>
            <p:cNvGrpSpPr/>
            <p:nvPr/>
          </p:nvGrpSpPr>
          <p:grpSpPr>
            <a:xfrm>
              <a:off x="5161709" y="1282684"/>
              <a:ext cx="3627443" cy="3601268"/>
              <a:chOff x="5161709" y="1282684"/>
              <a:chExt cx="3627443" cy="3601268"/>
            </a:xfrm>
          </p:grpSpPr>
          <p:pic>
            <p:nvPicPr>
              <p:cNvPr id="45" name="Picture 2" descr="C:\Users\709-000\Desktop\고령운전자 사고발생비율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77" t="1670" r="11464"/>
              <a:stretch/>
            </p:blipFill>
            <p:spPr bwMode="auto">
              <a:xfrm>
                <a:off x="5245198" y="1300551"/>
                <a:ext cx="3543954" cy="3583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TextBox 67"/>
              <p:cNvSpPr txBox="1"/>
              <p:nvPr/>
            </p:nvSpPr>
            <p:spPr>
              <a:xfrm>
                <a:off x="5161709" y="1282684"/>
                <a:ext cx="2377063" cy="301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latin typeface="나눔스퀘어라운드 Bold" charset="-127"/>
                    <a:ea typeface="나눔스퀘어라운드 Bold" charset="-127"/>
                  </a:rPr>
                  <a:t>고령운전자사고 지역</a:t>
                </a:r>
                <a:endParaRPr lang="ko-KR" altLang="en-US" sz="1200" dirty="0">
                  <a:latin typeface="나눔스퀘어라운드 Bold" charset="-127"/>
                  <a:ea typeface="나눔스퀘어라운드 Bold" charset="-127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7795992" y="1652069"/>
              <a:ext cx="886727" cy="1249049"/>
              <a:chOff x="2267744" y="1348841"/>
              <a:chExt cx="814647" cy="1147516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2267744" y="1348841"/>
                <a:ext cx="765723" cy="1147516"/>
                <a:chOff x="2267744" y="1348841"/>
                <a:chExt cx="765723" cy="1147516"/>
              </a:xfrm>
            </p:grpSpPr>
            <p:sp>
              <p:nvSpPr>
                <p:cNvPr id="49" name="모서리가 둥근 직사각형 48"/>
                <p:cNvSpPr/>
                <p:nvPr/>
              </p:nvSpPr>
              <p:spPr>
                <a:xfrm>
                  <a:off x="2267744" y="1348841"/>
                  <a:ext cx="765723" cy="114751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모서리가 둥근 직사각형 49"/>
                <p:cNvSpPr/>
                <p:nvPr/>
              </p:nvSpPr>
              <p:spPr>
                <a:xfrm>
                  <a:off x="2307614" y="1387341"/>
                  <a:ext cx="690121" cy="1070517"/>
                </a:xfrm>
                <a:prstGeom prst="roundRect">
                  <a:avLst>
                    <a:gd name="adj" fmla="val 1032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2295686" y="1417832"/>
                <a:ext cx="786705" cy="103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latin typeface="나눔스퀘어라운드 Bold" charset="-127"/>
                    <a:ea typeface="나눔스퀘어라운드 Bold" charset="-127"/>
                  </a:rPr>
                  <a:t># </a:t>
                </a:r>
                <a:r>
                  <a:rPr lang="ko-KR" altLang="en-US" sz="800" dirty="0" smtClean="0">
                    <a:latin typeface="나눔스퀘어라운드 Bold" charset="-127"/>
                    <a:ea typeface="나눔스퀘어라운드 Bold" charset="-127"/>
                  </a:rPr>
                  <a:t>상위지역</a:t>
                </a:r>
                <a:endParaRPr lang="en-US" altLang="ko-KR" sz="800" dirty="0" smtClean="0">
                  <a:latin typeface="나눔스퀘어라운드 Bold" charset="-127"/>
                  <a:ea typeface="나눔스퀘어라운드 Bold" charset="-127"/>
                </a:endParaRPr>
              </a:p>
              <a:p>
                <a:endParaRPr lang="en-US" altLang="ko-KR" sz="500" dirty="0" smtClean="0">
                  <a:latin typeface="나눔스퀘어라운드 Regular" charset="-127"/>
                  <a:ea typeface="나눔스퀘어라운드 Regular" charset="-127"/>
                </a:endParaRPr>
              </a:p>
              <a:p>
                <a:r>
                  <a:rPr lang="en-US" altLang="ko-KR" sz="600" dirty="0">
                    <a:latin typeface="나눔스퀘어라운드 Regular" charset="-127"/>
                    <a:ea typeface="나눔스퀘어라운드 Regular" charset="-127"/>
                  </a:rPr>
                  <a:t>1.</a:t>
                </a:r>
                <a:r>
                  <a:rPr lang="ko-KR" altLang="en-US" sz="600" dirty="0">
                    <a:latin typeface="나눔스퀘어라운드 Regular" charset="-127"/>
                    <a:ea typeface="나눔스퀘어라운드 Regular" charset="-127"/>
                  </a:rPr>
                  <a:t>전라남도 </a:t>
                </a:r>
                <a:r>
                  <a:rPr lang="ko-KR" altLang="en-US" sz="600" b="1" dirty="0">
                    <a:latin typeface="나눔스퀘어라운드 Regular" charset="-127"/>
                    <a:ea typeface="나눔스퀘어라운드 Regular" charset="-127"/>
                  </a:rPr>
                  <a:t>고흥군</a:t>
                </a:r>
                <a:endParaRPr lang="en-US" altLang="ko-KR" sz="600" b="1" dirty="0">
                  <a:latin typeface="나눔스퀘어라운드 Regular" charset="-127"/>
                  <a:ea typeface="나눔스퀘어라운드 Regular" charset="-127"/>
                </a:endParaRPr>
              </a:p>
              <a:p>
                <a:endParaRPr lang="en-US" altLang="ko-KR" sz="400" dirty="0">
                  <a:latin typeface="나눔스퀘어라운드 Regular" charset="-127"/>
                  <a:ea typeface="나눔스퀘어라운드 Regular" charset="-127"/>
                </a:endParaRPr>
              </a:p>
              <a:p>
                <a:r>
                  <a:rPr lang="en-US" altLang="ko-KR" sz="600" dirty="0">
                    <a:latin typeface="나눔스퀘어라운드 Regular" charset="-127"/>
                    <a:ea typeface="나눔스퀘어라운드 Regular" charset="-127"/>
                  </a:rPr>
                  <a:t>2.</a:t>
                </a:r>
                <a:r>
                  <a:rPr lang="ko-KR" altLang="en-US" sz="600" dirty="0">
                    <a:latin typeface="나눔스퀘어라운드 Regular" charset="-127"/>
                    <a:ea typeface="나눔스퀘어라운드 Regular" charset="-127"/>
                  </a:rPr>
                  <a:t>전라남도 </a:t>
                </a:r>
                <a:r>
                  <a:rPr lang="ko-KR" altLang="en-US" sz="600" b="1" dirty="0">
                    <a:latin typeface="나눔스퀘어라운드 Regular" charset="-127"/>
                    <a:ea typeface="나눔스퀘어라운드 Regular" charset="-127"/>
                  </a:rPr>
                  <a:t>신안군</a:t>
                </a:r>
                <a:endParaRPr lang="en-US" altLang="ko-KR" sz="600" b="1" dirty="0">
                  <a:latin typeface="나눔스퀘어라운드 Regular" charset="-127"/>
                  <a:ea typeface="나눔스퀘어라운드 Regular" charset="-127"/>
                </a:endParaRPr>
              </a:p>
              <a:p>
                <a:endParaRPr lang="en-US" altLang="ko-KR" sz="400" dirty="0">
                  <a:latin typeface="나눔스퀘어라운드 Regular" charset="-127"/>
                  <a:ea typeface="나눔스퀘어라운드 Regular" charset="-127"/>
                </a:endParaRPr>
              </a:p>
              <a:p>
                <a:r>
                  <a:rPr lang="en-US" altLang="ko-KR" sz="600" dirty="0">
                    <a:latin typeface="나눔스퀘어라운드 Regular" charset="-127"/>
                    <a:ea typeface="나눔스퀘어라운드 Regular" charset="-127"/>
                  </a:rPr>
                  <a:t>3.</a:t>
                </a:r>
                <a:r>
                  <a:rPr lang="ko-KR" altLang="en-US" sz="600" dirty="0">
                    <a:latin typeface="나눔스퀘어라운드 Regular" charset="-127"/>
                    <a:ea typeface="나눔스퀘어라운드 Regular" charset="-127"/>
                  </a:rPr>
                  <a:t>경상북도 </a:t>
                </a:r>
                <a:r>
                  <a:rPr lang="ko-KR" altLang="en-US" sz="600" b="1" dirty="0">
                    <a:latin typeface="나눔스퀘어라운드 Regular" charset="-127"/>
                    <a:ea typeface="나눔스퀘어라운드 Regular" charset="-127"/>
                  </a:rPr>
                  <a:t>봉화군</a:t>
                </a:r>
                <a:endParaRPr lang="en-US" altLang="ko-KR" sz="600" b="1" dirty="0">
                  <a:latin typeface="나눔스퀘어라운드 Regular" charset="-127"/>
                  <a:ea typeface="나눔스퀘어라운드 Regular" charset="-127"/>
                </a:endParaRPr>
              </a:p>
              <a:p>
                <a:endParaRPr lang="en-US" altLang="ko-KR" sz="400" dirty="0">
                  <a:latin typeface="나눔스퀘어라운드 Regular" charset="-127"/>
                  <a:ea typeface="나눔스퀘어라운드 Regular" charset="-127"/>
                </a:endParaRPr>
              </a:p>
              <a:p>
                <a:r>
                  <a:rPr lang="en-US" altLang="ko-KR" sz="600" dirty="0">
                    <a:latin typeface="나눔스퀘어라운드 Regular" charset="-127"/>
                    <a:ea typeface="나눔스퀘어라운드 Regular" charset="-127"/>
                  </a:rPr>
                  <a:t>4.</a:t>
                </a:r>
                <a:r>
                  <a:rPr lang="ko-KR" altLang="en-US" sz="600" dirty="0">
                    <a:latin typeface="나눔스퀘어라운드 Regular" charset="-127"/>
                    <a:ea typeface="나눔스퀘어라운드 Regular" charset="-127"/>
                  </a:rPr>
                  <a:t>경상북도 </a:t>
                </a:r>
                <a:r>
                  <a:rPr lang="ko-KR" altLang="en-US" sz="600" b="1" dirty="0">
                    <a:latin typeface="나눔스퀘어라운드 Regular" charset="-127"/>
                    <a:ea typeface="나눔스퀘어라운드 Regular" charset="-127"/>
                  </a:rPr>
                  <a:t>의성군</a:t>
                </a:r>
                <a:endParaRPr lang="en-US" altLang="ko-KR" sz="600" b="1" dirty="0">
                  <a:latin typeface="나눔스퀘어라운드 Regular" charset="-127"/>
                  <a:ea typeface="나눔스퀘어라운드 Regular" charset="-127"/>
                </a:endParaRPr>
              </a:p>
              <a:p>
                <a:endParaRPr lang="en-US" altLang="ko-KR" sz="400" dirty="0">
                  <a:latin typeface="나눔스퀘어라운드 Regular" charset="-127"/>
                  <a:ea typeface="나눔스퀘어라운드 Regular" charset="-127"/>
                </a:endParaRPr>
              </a:p>
              <a:p>
                <a:r>
                  <a:rPr lang="en-US" altLang="ko-KR" sz="600" dirty="0">
                    <a:latin typeface="나눔스퀘어라운드 Regular" charset="-127"/>
                    <a:ea typeface="나눔스퀘어라운드 Regular" charset="-127"/>
                  </a:rPr>
                  <a:t>5.</a:t>
                </a:r>
                <a:r>
                  <a:rPr lang="ko-KR" altLang="en-US" sz="600" dirty="0">
                    <a:latin typeface="나눔스퀘어라운드 Regular" charset="-127"/>
                    <a:ea typeface="나눔스퀘어라운드 Regular" charset="-127"/>
                  </a:rPr>
                  <a:t>전라북도 </a:t>
                </a:r>
                <a:r>
                  <a:rPr lang="ko-KR" altLang="en-US" sz="600" b="1" dirty="0">
                    <a:latin typeface="나눔스퀘어라운드 Regular" charset="-127"/>
                    <a:ea typeface="나눔스퀘어라운드 Regular" charset="-127"/>
                  </a:rPr>
                  <a:t>진안군</a:t>
                </a: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3635896" y="2355726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/>
              <a:t>=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4088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</TotalTime>
  <Words>337</Words>
  <Application>Microsoft Office PowerPoint</Application>
  <PresentationFormat>화면 슬라이드 쇼(16:9)</PresentationFormat>
  <Paragraphs>112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굴림</vt:lpstr>
      <vt:lpstr>Arial</vt:lpstr>
      <vt:lpstr>나눔스퀘어라운드 Regular</vt:lpstr>
      <vt:lpstr>Poppins</vt:lpstr>
      <vt:lpstr>Montserrat Light</vt:lpstr>
      <vt:lpstr>나눔스퀘어라운드 Bold</vt:lpstr>
      <vt:lpstr>맑은 고딕</vt:lpstr>
      <vt:lpstr>Volsce template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프로젝트#1</dc:title>
  <dc:creator>709-000</dc:creator>
  <cp:lastModifiedBy>709-000</cp:lastModifiedBy>
  <cp:revision>212</cp:revision>
  <dcterms:modified xsi:type="dcterms:W3CDTF">2019-09-06T09:20:36Z</dcterms:modified>
</cp:coreProperties>
</file>