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92" r:id="rId2"/>
    <p:sldId id="257" r:id="rId3"/>
    <p:sldId id="293" r:id="rId4"/>
    <p:sldId id="297" r:id="rId5"/>
    <p:sldId id="258" r:id="rId6"/>
    <p:sldId id="283" r:id="rId7"/>
    <p:sldId id="294" r:id="rId8"/>
    <p:sldId id="295" r:id="rId9"/>
    <p:sldId id="296" r:id="rId10"/>
    <p:sldId id="266" r:id="rId11"/>
    <p:sldId id="291" r:id="rId12"/>
    <p:sldId id="256" r:id="rId13"/>
  </p:sldIdLst>
  <p:sldSz cx="9144000" cy="5143500" type="screen16x9"/>
  <p:notesSz cx="6858000" cy="9144000"/>
  <p:embeddedFontLst>
    <p:embeddedFont>
      <p:font typeface="LG스마트체 Regular" charset="-127"/>
      <p:regular r:id="rId15"/>
    </p:embeddedFont>
    <p:embeddedFont>
      <p:font typeface="나눔스퀘어라운드 Bold" pitchFamily="50" charset="-127"/>
      <p:bold r:id="rId16"/>
    </p:embeddedFont>
    <p:embeddedFont>
      <p:font typeface="LG스마트체 Bold" charset="-127"/>
      <p:bold r:id="rId17"/>
    </p:embeddedFont>
    <p:embeddedFont>
      <p:font typeface="Montserrat Light" charset="0"/>
      <p:regular r:id="rId18"/>
      <p:bold r:id="rId19"/>
      <p:italic r:id="rId20"/>
      <p:boldItalic r:id="rId21"/>
    </p:embeddedFont>
    <p:embeddedFont>
      <p:font typeface="Montserrat" charset="0"/>
      <p:regular r:id="rId22"/>
      <p:bold r:id="rId23"/>
      <p:italic r:id="rId24"/>
      <p:boldItalic r:id="rId25"/>
    </p:embeddedFont>
    <p:embeddedFont>
      <p:font typeface="나눔스퀘어라운드 Regular" pitchFamily="50" charset="-127"/>
      <p:regular r:id="rId26"/>
    </p:embeddedFont>
    <p:embeddedFont>
      <p:font typeface="나눔바른고딕" pitchFamily="50" charset="-127"/>
      <p:regular r:id="rId27"/>
      <p:bold r:id="rId28"/>
    </p:embeddedFont>
    <p:embeddedFont>
      <p:font typeface="Poppins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1" autoAdjust="0"/>
    <p:restoredTop sz="82949" autoAdjust="0"/>
  </p:normalViewPr>
  <p:slideViewPr>
    <p:cSldViewPr>
      <p:cViewPr varScale="1">
        <p:scale>
          <a:sx n="128" d="100"/>
          <a:sy n="128" d="100"/>
        </p:scale>
        <p:origin x="-144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AA00F-5EA2-47AA-A853-99311F898CCE}" type="doc">
      <dgm:prSet loTypeId="urn:microsoft.com/office/officeart/2005/8/layout/hProcess11" loCatId="process" qsTypeId="urn:microsoft.com/office/officeart/2005/8/quickstyle/simple5" qsCatId="simple" csTypeId="urn:microsoft.com/office/officeart/2005/8/colors/colorful1" csCatId="colorful" phldr="1"/>
      <dgm:spPr/>
    </dgm:pt>
    <dgm:pt modelId="{33191893-81F0-40F4-8A0F-B443AB3D6BBA}">
      <dgm:prSet phldrT="[텍스트]" custT="1"/>
      <dgm:spPr/>
      <dgm:t>
        <a:bodyPr/>
        <a:lstStyle/>
        <a:p>
          <a:pPr latinLnBrk="1"/>
          <a:r>
            <a:rPr lang="ko-KR" altLang="en-US" sz="1600" b="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주제 배경 </a:t>
          </a:r>
          <a:endParaRPr lang="ko-KR" altLang="en-US" sz="1600" b="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59236C14-CB86-4E7B-B2C0-79DCDD52AD10}" type="parTrans" cxnId="{60C65ADE-E279-4B87-A3A1-341C1ECB085C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E2C55598-071B-4067-806C-A298FAE1D6F1}" type="sibTrans" cxnId="{60C65ADE-E279-4B87-A3A1-341C1ECB085C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DCB9576F-2B12-4747-9260-792CF75725B9}">
      <dgm:prSet phldrT="[텍스트]" custT="1"/>
      <dgm:spPr/>
      <dgm:t>
        <a:bodyPr/>
        <a:lstStyle/>
        <a:p>
          <a:pPr latinLnBrk="1"/>
          <a:r>
            <a:rPr lang="ko-KR" altLang="en-US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사고율 추이</a:t>
          </a:r>
          <a: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(</a:t>
          </a:r>
          <a:r>
            <a:rPr lang="ko-KR" altLang="en-US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날씨</a:t>
          </a:r>
          <a: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, </a:t>
          </a:r>
          <a:r>
            <a:rPr lang="ko-KR" altLang="en-US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시간대</a:t>
          </a:r>
          <a: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, </a:t>
          </a:r>
          <a:r>
            <a:rPr lang="ko-KR" altLang="en-US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지역별</a:t>
          </a:r>
          <a:r>
            <a:rPr lang="en-US" altLang="ko-KR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)</a:t>
          </a:r>
          <a:endParaRPr lang="ko-KR" altLang="en-US" sz="1600" b="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7C98C29B-3500-45AC-8817-DBDF33C0D7EB}" type="parTrans" cxnId="{0F0A838E-BBA3-4DBA-802B-EEFBA910D173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91ACB92F-56B0-4A5C-972A-FF735C6BC450}" type="sibTrans" cxnId="{0F0A838E-BBA3-4DBA-802B-EEFBA910D173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CA6EDE60-EEC4-448B-957A-F57AAA39DFAA}">
      <dgm:prSet phldrT="[텍스트]" custT="1"/>
      <dgm:spPr/>
      <dgm:t>
        <a:bodyPr/>
        <a:lstStyle/>
        <a:p>
          <a:pPr latinLnBrk="1"/>
          <a:r>
            <a:rPr lang="ko-KR" altLang="en-US" sz="1600" b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연관분석</a:t>
          </a:r>
          <a:endParaRPr lang="ko-KR" altLang="en-US" sz="1600" b="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BE2CAFE2-DF24-46CD-BB53-637D86CC3F8F}" type="parTrans" cxnId="{DBA265A8-B2C3-40BA-B0DC-0E54E94B9DDC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3B21D462-7977-4A54-96DB-42BC8AB9A099}" type="sibTrans" cxnId="{DBA265A8-B2C3-40BA-B0DC-0E54E94B9DDC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C626243D-1F3E-466E-8825-860B1A642C3B}">
      <dgm:prSet phldrT="[텍스트]" custT="1"/>
      <dgm:spPr/>
      <dgm:t>
        <a:bodyPr/>
        <a:lstStyle/>
        <a:p>
          <a:pPr latinLnBrk="1"/>
          <a:r>
            <a:rPr lang="ko-KR" altLang="en-US" sz="1400" b="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사고율 감소</a:t>
          </a:r>
          <a:r>
            <a:rPr lang="en-US" altLang="ko-KR" sz="1400" b="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400" b="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400" b="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정책 제시</a:t>
          </a:r>
          <a:endParaRPr lang="ko-KR" altLang="en-US" sz="1400" b="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E6092031-2442-4E94-ABEF-BFD31EB71230}" type="parTrans" cxnId="{9D7921EE-2FDD-4A4F-BFBD-9499099774EE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4E6CBAD4-37B2-410E-A62D-478D4AF4BBDA}" type="sibTrans" cxnId="{9D7921EE-2FDD-4A4F-BFBD-9499099774EE}">
      <dgm:prSet/>
      <dgm:spPr/>
      <dgm:t>
        <a:bodyPr/>
        <a:lstStyle/>
        <a:p>
          <a:pPr latinLnBrk="1"/>
          <a:endParaRPr lang="ko-KR" altLang="en-US" sz="1600" b="0">
            <a:solidFill>
              <a:schemeClr val="tx1"/>
            </a:solidFill>
            <a:effectLst/>
            <a:latin typeface="나눔스퀘어라운드 Regular" pitchFamily="50" charset="-127"/>
            <a:ea typeface="나눔스퀘어라운드 Regular" pitchFamily="50" charset="-127"/>
          </a:endParaRPr>
        </a:p>
      </dgm:t>
    </dgm:pt>
    <dgm:pt modelId="{144C8D2A-B6F7-4C8D-932B-45B21B919BD1}" type="pres">
      <dgm:prSet presAssocID="{271AA00F-5EA2-47AA-A853-99311F898CCE}" presName="Name0" presStyleCnt="0">
        <dgm:presLayoutVars>
          <dgm:dir/>
          <dgm:resizeHandles val="exact"/>
        </dgm:presLayoutVars>
      </dgm:prSet>
      <dgm:spPr/>
    </dgm:pt>
    <dgm:pt modelId="{DE9F100A-A34D-41AB-8A1F-61B8F5DF28C2}" type="pres">
      <dgm:prSet presAssocID="{271AA00F-5EA2-47AA-A853-99311F898CCE}" presName="arrow" presStyleLbl="bgShp" presStyleIdx="0" presStyleCnt="1" custLinFactNeighborY="-6539"/>
      <dgm:spPr/>
    </dgm:pt>
    <dgm:pt modelId="{284F4290-F821-4F0A-B037-F87242D92973}" type="pres">
      <dgm:prSet presAssocID="{271AA00F-5EA2-47AA-A853-99311F898CCE}" presName="points" presStyleCnt="0"/>
      <dgm:spPr/>
    </dgm:pt>
    <dgm:pt modelId="{756C43AB-8847-45DD-A418-7D7135CDFABE}" type="pres">
      <dgm:prSet presAssocID="{33191893-81F0-40F4-8A0F-B443AB3D6BBA}" presName="compositeA" presStyleCnt="0"/>
      <dgm:spPr/>
    </dgm:pt>
    <dgm:pt modelId="{19C59E32-1A82-41AB-ACFD-D1A2F79912A3}" type="pres">
      <dgm:prSet presAssocID="{33191893-81F0-40F4-8A0F-B443AB3D6BBA}" presName="textA" presStyleLbl="revTx" presStyleIdx="0" presStyleCnt="4" custScaleX="3160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247635-C6D5-4240-A350-31B1B08A0245}" type="pres">
      <dgm:prSet presAssocID="{33191893-81F0-40F4-8A0F-B443AB3D6BBA}" presName="circleA" presStyleLbl="node1" presStyleIdx="0" presStyleCnt="4"/>
      <dgm:spPr/>
    </dgm:pt>
    <dgm:pt modelId="{64E51464-A923-431B-9F77-929D533D02D1}" type="pres">
      <dgm:prSet presAssocID="{33191893-81F0-40F4-8A0F-B443AB3D6BBA}" presName="spaceA" presStyleCnt="0"/>
      <dgm:spPr/>
    </dgm:pt>
    <dgm:pt modelId="{751446D8-6FB9-4B67-972D-BC40ACA9C878}" type="pres">
      <dgm:prSet presAssocID="{E2C55598-071B-4067-806C-A298FAE1D6F1}" presName="space" presStyleCnt="0"/>
      <dgm:spPr/>
    </dgm:pt>
    <dgm:pt modelId="{CAEAD751-C8B2-4A7E-B1BB-11D8FE24A1AF}" type="pres">
      <dgm:prSet presAssocID="{DCB9576F-2B12-4747-9260-792CF75725B9}" presName="compositeB" presStyleCnt="0"/>
      <dgm:spPr/>
    </dgm:pt>
    <dgm:pt modelId="{4E61ABFE-F65F-4619-80EA-DCB76EBCC957}" type="pres">
      <dgm:prSet presAssocID="{DCB9576F-2B12-4747-9260-792CF75725B9}" presName="textB" presStyleLbl="revTx" presStyleIdx="1" presStyleCnt="4" custScaleX="5311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EEA8FD-F8C9-4722-8B87-E803922035E5}" type="pres">
      <dgm:prSet presAssocID="{DCB9576F-2B12-4747-9260-792CF75725B9}" presName="circleB" presStyleLbl="node1" presStyleIdx="1" presStyleCnt="4"/>
      <dgm:spPr/>
    </dgm:pt>
    <dgm:pt modelId="{0B11070E-49E7-4439-9AD3-E09B16435430}" type="pres">
      <dgm:prSet presAssocID="{DCB9576F-2B12-4747-9260-792CF75725B9}" presName="spaceB" presStyleCnt="0"/>
      <dgm:spPr/>
    </dgm:pt>
    <dgm:pt modelId="{3489A5AC-E342-4D12-992B-365AA6A3F818}" type="pres">
      <dgm:prSet presAssocID="{91ACB92F-56B0-4A5C-972A-FF735C6BC450}" presName="space" presStyleCnt="0"/>
      <dgm:spPr/>
    </dgm:pt>
    <dgm:pt modelId="{FD1D9219-871F-40D5-952F-5058D5078DA1}" type="pres">
      <dgm:prSet presAssocID="{CA6EDE60-EEC4-448B-957A-F57AAA39DFAA}" presName="compositeA" presStyleCnt="0"/>
      <dgm:spPr/>
    </dgm:pt>
    <dgm:pt modelId="{615B816F-C519-4EAB-B703-90DFC81B2F94}" type="pres">
      <dgm:prSet presAssocID="{CA6EDE60-EEC4-448B-957A-F57AAA39DFAA}" presName="textA" presStyleLbl="revTx" presStyleIdx="2" presStyleCnt="4" custScaleX="321401" custScaleY="711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3EAEC2-B677-40EE-8124-A9584FB97E1A}" type="pres">
      <dgm:prSet presAssocID="{CA6EDE60-EEC4-448B-957A-F57AAA39DFAA}" presName="circleA" presStyleLbl="node1" presStyleIdx="2" presStyleCnt="4"/>
      <dgm:spPr/>
    </dgm:pt>
    <dgm:pt modelId="{D3DBC838-DF29-41CD-AE36-EC7152629F04}" type="pres">
      <dgm:prSet presAssocID="{CA6EDE60-EEC4-448B-957A-F57AAA39DFAA}" presName="spaceA" presStyleCnt="0"/>
      <dgm:spPr/>
    </dgm:pt>
    <dgm:pt modelId="{E31D25D1-A5F1-48CF-9781-36E8D1CB829D}" type="pres">
      <dgm:prSet presAssocID="{3B21D462-7977-4A54-96DB-42BC8AB9A099}" presName="space" presStyleCnt="0"/>
      <dgm:spPr/>
    </dgm:pt>
    <dgm:pt modelId="{24D4260B-C615-4398-8444-54AB849C8B08}" type="pres">
      <dgm:prSet presAssocID="{C626243D-1F3E-466E-8825-860B1A642C3B}" presName="compositeB" presStyleCnt="0"/>
      <dgm:spPr/>
    </dgm:pt>
    <dgm:pt modelId="{AB4A4AEE-0FBE-48C5-ADC3-9F3939093FF6}" type="pres">
      <dgm:prSet presAssocID="{C626243D-1F3E-466E-8825-860B1A642C3B}" presName="textB" presStyleLbl="revTx" presStyleIdx="3" presStyleCnt="4" custScaleX="31018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0AC02F-5FD9-4676-A4DE-FA40DDF083B3}" type="pres">
      <dgm:prSet presAssocID="{C626243D-1F3E-466E-8825-860B1A642C3B}" presName="circleB" presStyleLbl="node1" presStyleIdx="3" presStyleCnt="4"/>
      <dgm:spPr/>
    </dgm:pt>
    <dgm:pt modelId="{A21C0EF5-1C27-4C3A-9FBA-B182275F8DC0}" type="pres">
      <dgm:prSet presAssocID="{C626243D-1F3E-466E-8825-860B1A642C3B}" presName="spaceB" presStyleCnt="0"/>
      <dgm:spPr/>
    </dgm:pt>
  </dgm:ptLst>
  <dgm:cxnLst>
    <dgm:cxn modelId="{9D7921EE-2FDD-4A4F-BFBD-9499099774EE}" srcId="{271AA00F-5EA2-47AA-A853-99311F898CCE}" destId="{C626243D-1F3E-466E-8825-860B1A642C3B}" srcOrd="3" destOrd="0" parTransId="{E6092031-2442-4E94-ABEF-BFD31EB71230}" sibTransId="{4E6CBAD4-37B2-410E-A62D-478D4AF4BBDA}"/>
    <dgm:cxn modelId="{9B2E1EAF-C0AC-4C6F-8CEA-923B79829153}" type="presOf" srcId="{DCB9576F-2B12-4747-9260-792CF75725B9}" destId="{4E61ABFE-F65F-4619-80EA-DCB76EBCC957}" srcOrd="0" destOrd="0" presId="urn:microsoft.com/office/officeart/2005/8/layout/hProcess11"/>
    <dgm:cxn modelId="{0F0A838E-BBA3-4DBA-802B-EEFBA910D173}" srcId="{271AA00F-5EA2-47AA-A853-99311F898CCE}" destId="{DCB9576F-2B12-4747-9260-792CF75725B9}" srcOrd="1" destOrd="0" parTransId="{7C98C29B-3500-45AC-8817-DBDF33C0D7EB}" sibTransId="{91ACB92F-56B0-4A5C-972A-FF735C6BC450}"/>
    <dgm:cxn modelId="{20DFB860-4174-4CCE-A02E-3E14ADA70467}" type="presOf" srcId="{33191893-81F0-40F4-8A0F-B443AB3D6BBA}" destId="{19C59E32-1A82-41AB-ACFD-D1A2F79912A3}" srcOrd="0" destOrd="0" presId="urn:microsoft.com/office/officeart/2005/8/layout/hProcess11"/>
    <dgm:cxn modelId="{60C65ADE-E279-4B87-A3A1-341C1ECB085C}" srcId="{271AA00F-5EA2-47AA-A853-99311F898CCE}" destId="{33191893-81F0-40F4-8A0F-B443AB3D6BBA}" srcOrd="0" destOrd="0" parTransId="{59236C14-CB86-4E7B-B2C0-79DCDD52AD10}" sibTransId="{E2C55598-071B-4067-806C-A298FAE1D6F1}"/>
    <dgm:cxn modelId="{DBA265A8-B2C3-40BA-B0DC-0E54E94B9DDC}" srcId="{271AA00F-5EA2-47AA-A853-99311F898CCE}" destId="{CA6EDE60-EEC4-448B-957A-F57AAA39DFAA}" srcOrd="2" destOrd="0" parTransId="{BE2CAFE2-DF24-46CD-BB53-637D86CC3F8F}" sibTransId="{3B21D462-7977-4A54-96DB-42BC8AB9A099}"/>
    <dgm:cxn modelId="{B9B3B31D-5B26-4773-9A04-ED2804EB49F8}" type="presOf" srcId="{C626243D-1F3E-466E-8825-860B1A642C3B}" destId="{AB4A4AEE-0FBE-48C5-ADC3-9F3939093FF6}" srcOrd="0" destOrd="0" presId="urn:microsoft.com/office/officeart/2005/8/layout/hProcess11"/>
    <dgm:cxn modelId="{E2232866-6024-4FF3-819B-8EF758EE306E}" type="presOf" srcId="{271AA00F-5EA2-47AA-A853-99311F898CCE}" destId="{144C8D2A-B6F7-4C8D-932B-45B21B919BD1}" srcOrd="0" destOrd="0" presId="urn:microsoft.com/office/officeart/2005/8/layout/hProcess11"/>
    <dgm:cxn modelId="{40D25D6F-3ADB-4AC8-8668-342A46246834}" type="presOf" srcId="{CA6EDE60-EEC4-448B-957A-F57AAA39DFAA}" destId="{615B816F-C519-4EAB-B703-90DFC81B2F94}" srcOrd="0" destOrd="0" presId="urn:microsoft.com/office/officeart/2005/8/layout/hProcess11"/>
    <dgm:cxn modelId="{F92C9B8F-B494-4495-A57F-5428502381BE}" type="presParOf" srcId="{144C8D2A-B6F7-4C8D-932B-45B21B919BD1}" destId="{DE9F100A-A34D-41AB-8A1F-61B8F5DF28C2}" srcOrd="0" destOrd="0" presId="urn:microsoft.com/office/officeart/2005/8/layout/hProcess11"/>
    <dgm:cxn modelId="{71A3D3F7-2EA5-4B5E-AA2C-7D4739700475}" type="presParOf" srcId="{144C8D2A-B6F7-4C8D-932B-45B21B919BD1}" destId="{284F4290-F821-4F0A-B037-F87242D92973}" srcOrd="1" destOrd="0" presId="urn:microsoft.com/office/officeart/2005/8/layout/hProcess11"/>
    <dgm:cxn modelId="{1DB4AB83-5267-4BF4-AA65-5B8D93818012}" type="presParOf" srcId="{284F4290-F821-4F0A-B037-F87242D92973}" destId="{756C43AB-8847-45DD-A418-7D7135CDFABE}" srcOrd="0" destOrd="0" presId="urn:microsoft.com/office/officeart/2005/8/layout/hProcess11"/>
    <dgm:cxn modelId="{F917F6DA-B9FE-42DF-8BA0-1D65AFB178F7}" type="presParOf" srcId="{756C43AB-8847-45DD-A418-7D7135CDFABE}" destId="{19C59E32-1A82-41AB-ACFD-D1A2F79912A3}" srcOrd="0" destOrd="0" presId="urn:microsoft.com/office/officeart/2005/8/layout/hProcess11"/>
    <dgm:cxn modelId="{A03D58C2-2897-4C83-957B-A296ECA6A895}" type="presParOf" srcId="{756C43AB-8847-45DD-A418-7D7135CDFABE}" destId="{BC247635-C6D5-4240-A350-31B1B08A0245}" srcOrd="1" destOrd="0" presId="urn:microsoft.com/office/officeart/2005/8/layout/hProcess11"/>
    <dgm:cxn modelId="{83B009EF-E9ED-4156-BB69-0C37F90A5294}" type="presParOf" srcId="{756C43AB-8847-45DD-A418-7D7135CDFABE}" destId="{64E51464-A923-431B-9F77-929D533D02D1}" srcOrd="2" destOrd="0" presId="urn:microsoft.com/office/officeart/2005/8/layout/hProcess11"/>
    <dgm:cxn modelId="{265497C1-47EB-4E75-9781-2CBCF54F384A}" type="presParOf" srcId="{284F4290-F821-4F0A-B037-F87242D92973}" destId="{751446D8-6FB9-4B67-972D-BC40ACA9C878}" srcOrd="1" destOrd="0" presId="urn:microsoft.com/office/officeart/2005/8/layout/hProcess11"/>
    <dgm:cxn modelId="{AA2C4D86-C780-45FA-8634-2C682B115C1A}" type="presParOf" srcId="{284F4290-F821-4F0A-B037-F87242D92973}" destId="{CAEAD751-C8B2-4A7E-B1BB-11D8FE24A1AF}" srcOrd="2" destOrd="0" presId="urn:microsoft.com/office/officeart/2005/8/layout/hProcess11"/>
    <dgm:cxn modelId="{B684C46D-82D5-467E-B60B-8E03EBD862D6}" type="presParOf" srcId="{CAEAD751-C8B2-4A7E-B1BB-11D8FE24A1AF}" destId="{4E61ABFE-F65F-4619-80EA-DCB76EBCC957}" srcOrd="0" destOrd="0" presId="urn:microsoft.com/office/officeart/2005/8/layout/hProcess11"/>
    <dgm:cxn modelId="{8E2839BD-F711-4DCC-9017-AC1329ECC6C0}" type="presParOf" srcId="{CAEAD751-C8B2-4A7E-B1BB-11D8FE24A1AF}" destId="{6EEEA8FD-F8C9-4722-8B87-E803922035E5}" srcOrd="1" destOrd="0" presId="urn:microsoft.com/office/officeart/2005/8/layout/hProcess11"/>
    <dgm:cxn modelId="{1F936C51-B5A0-4412-A7F6-DBD735539770}" type="presParOf" srcId="{CAEAD751-C8B2-4A7E-B1BB-11D8FE24A1AF}" destId="{0B11070E-49E7-4439-9AD3-E09B16435430}" srcOrd="2" destOrd="0" presId="urn:microsoft.com/office/officeart/2005/8/layout/hProcess11"/>
    <dgm:cxn modelId="{EC18F010-5220-470F-ADC3-729877B6E4A1}" type="presParOf" srcId="{284F4290-F821-4F0A-B037-F87242D92973}" destId="{3489A5AC-E342-4D12-992B-365AA6A3F818}" srcOrd="3" destOrd="0" presId="urn:microsoft.com/office/officeart/2005/8/layout/hProcess11"/>
    <dgm:cxn modelId="{4184E3DC-4DCE-49D7-9435-BA387598AF53}" type="presParOf" srcId="{284F4290-F821-4F0A-B037-F87242D92973}" destId="{FD1D9219-871F-40D5-952F-5058D5078DA1}" srcOrd="4" destOrd="0" presId="urn:microsoft.com/office/officeart/2005/8/layout/hProcess11"/>
    <dgm:cxn modelId="{30D906A5-C536-4710-8024-82F09948D1D2}" type="presParOf" srcId="{FD1D9219-871F-40D5-952F-5058D5078DA1}" destId="{615B816F-C519-4EAB-B703-90DFC81B2F94}" srcOrd="0" destOrd="0" presId="urn:microsoft.com/office/officeart/2005/8/layout/hProcess11"/>
    <dgm:cxn modelId="{9857479C-3BEC-4AA6-89CC-96D760FAAB68}" type="presParOf" srcId="{FD1D9219-871F-40D5-952F-5058D5078DA1}" destId="{F63EAEC2-B677-40EE-8124-A9584FB97E1A}" srcOrd="1" destOrd="0" presId="urn:microsoft.com/office/officeart/2005/8/layout/hProcess11"/>
    <dgm:cxn modelId="{A063F4A6-32D9-496A-A00E-FF4BFF2E4386}" type="presParOf" srcId="{FD1D9219-871F-40D5-952F-5058D5078DA1}" destId="{D3DBC838-DF29-41CD-AE36-EC7152629F04}" srcOrd="2" destOrd="0" presId="urn:microsoft.com/office/officeart/2005/8/layout/hProcess11"/>
    <dgm:cxn modelId="{441DA255-CA61-42C2-AC5F-A3265AE2301E}" type="presParOf" srcId="{284F4290-F821-4F0A-B037-F87242D92973}" destId="{E31D25D1-A5F1-48CF-9781-36E8D1CB829D}" srcOrd="5" destOrd="0" presId="urn:microsoft.com/office/officeart/2005/8/layout/hProcess11"/>
    <dgm:cxn modelId="{9C9FEEE8-6360-4CFE-B330-D352834B4E06}" type="presParOf" srcId="{284F4290-F821-4F0A-B037-F87242D92973}" destId="{24D4260B-C615-4398-8444-54AB849C8B08}" srcOrd="6" destOrd="0" presId="urn:microsoft.com/office/officeart/2005/8/layout/hProcess11"/>
    <dgm:cxn modelId="{27F2EE2D-F91B-4696-AD62-249BFC0EF02F}" type="presParOf" srcId="{24D4260B-C615-4398-8444-54AB849C8B08}" destId="{AB4A4AEE-0FBE-48C5-ADC3-9F3939093FF6}" srcOrd="0" destOrd="0" presId="urn:microsoft.com/office/officeart/2005/8/layout/hProcess11"/>
    <dgm:cxn modelId="{7F243089-B48B-462A-82D3-3130C9A5C79B}" type="presParOf" srcId="{24D4260B-C615-4398-8444-54AB849C8B08}" destId="{100AC02F-5FD9-4676-A4DE-FA40DDF083B3}" srcOrd="1" destOrd="0" presId="urn:microsoft.com/office/officeart/2005/8/layout/hProcess11"/>
    <dgm:cxn modelId="{95A00942-8ACF-436D-ADCE-04B60B97DA27}" type="presParOf" srcId="{24D4260B-C615-4398-8444-54AB849C8B08}" destId="{A21C0EF5-1C27-4C3A-9FBA-B182275F8DC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F100A-A34D-41AB-8A1F-61B8F5DF28C2}">
      <dsp:nvSpPr>
        <dsp:cNvPr id="0" name=""/>
        <dsp:cNvSpPr/>
      </dsp:nvSpPr>
      <dsp:spPr>
        <a:xfrm>
          <a:off x="0" y="459745"/>
          <a:ext cx="6300206" cy="671544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C59E32-1A82-41AB-ACFD-D1A2F79912A3}">
      <dsp:nvSpPr>
        <dsp:cNvPr id="0" name=""/>
        <dsp:cNvSpPr/>
      </dsp:nvSpPr>
      <dsp:spPr>
        <a:xfrm>
          <a:off x="2034" y="0"/>
          <a:ext cx="1198962" cy="6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주제 배경 </a:t>
          </a:r>
          <a:endParaRPr lang="ko-KR" altLang="en-US" sz="1600" b="0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2034" y="0"/>
        <a:ext cx="1198962" cy="671544"/>
      </dsp:txXfrm>
    </dsp:sp>
    <dsp:sp modelId="{BC247635-C6D5-4240-A350-31B1B08A0245}">
      <dsp:nvSpPr>
        <dsp:cNvPr id="0" name=""/>
        <dsp:cNvSpPr/>
      </dsp:nvSpPr>
      <dsp:spPr>
        <a:xfrm>
          <a:off x="517572" y="755487"/>
          <a:ext cx="167886" cy="16788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61ABFE-F65F-4619-80EA-DCB76EBCC957}">
      <dsp:nvSpPr>
        <dsp:cNvPr id="0" name=""/>
        <dsp:cNvSpPr/>
      </dsp:nvSpPr>
      <dsp:spPr>
        <a:xfrm>
          <a:off x="1219961" y="1007316"/>
          <a:ext cx="2014641" cy="6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사고율 추이</a:t>
          </a:r>
          <a: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(</a:t>
          </a:r>
          <a:r>
            <a:rPr lang="ko-KR" altLang="en-US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날씨</a:t>
          </a:r>
          <a: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, </a:t>
          </a:r>
          <a:r>
            <a:rPr lang="ko-KR" altLang="en-US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시간대</a:t>
          </a:r>
          <a: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, </a:t>
          </a:r>
          <a:r>
            <a:rPr lang="ko-KR" altLang="en-US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지역별</a:t>
          </a:r>
          <a:r>
            <a:rPr lang="en-US" altLang="ko-KR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)</a:t>
          </a:r>
          <a:endParaRPr lang="ko-KR" altLang="en-US" sz="1600" b="0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1219961" y="1007316"/>
        <a:ext cx="2014641" cy="671544"/>
      </dsp:txXfrm>
    </dsp:sp>
    <dsp:sp modelId="{6EEEA8FD-F8C9-4722-8B87-E803922035E5}">
      <dsp:nvSpPr>
        <dsp:cNvPr id="0" name=""/>
        <dsp:cNvSpPr/>
      </dsp:nvSpPr>
      <dsp:spPr>
        <a:xfrm>
          <a:off x="2143339" y="755487"/>
          <a:ext cx="167886" cy="16788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5B816F-C519-4EAB-B703-90DFC81B2F94}">
      <dsp:nvSpPr>
        <dsp:cNvPr id="0" name=""/>
        <dsp:cNvSpPr/>
      </dsp:nvSpPr>
      <dsp:spPr>
        <a:xfrm>
          <a:off x="3253567" y="48473"/>
          <a:ext cx="1219088" cy="477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kern="120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연관분석</a:t>
          </a:r>
          <a:endParaRPr lang="ko-KR" altLang="en-US" sz="1600" b="0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3253567" y="48473"/>
        <a:ext cx="1219088" cy="477649"/>
      </dsp:txXfrm>
    </dsp:sp>
    <dsp:sp modelId="{F63EAEC2-B677-40EE-8124-A9584FB97E1A}">
      <dsp:nvSpPr>
        <dsp:cNvPr id="0" name=""/>
        <dsp:cNvSpPr/>
      </dsp:nvSpPr>
      <dsp:spPr>
        <a:xfrm>
          <a:off x="3779168" y="707013"/>
          <a:ext cx="167886" cy="16788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4A4AEE-0FBE-48C5-ADC3-9F3939093FF6}">
      <dsp:nvSpPr>
        <dsp:cNvPr id="0" name=""/>
        <dsp:cNvSpPr/>
      </dsp:nvSpPr>
      <dsp:spPr>
        <a:xfrm>
          <a:off x="4491621" y="1007316"/>
          <a:ext cx="1176530" cy="6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0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사고율 감소</a:t>
          </a:r>
          <a:r>
            <a:rPr lang="en-US" altLang="ko-KR" sz="1400" b="0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/>
          </a:r>
          <a:br>
            <a:rPr lang="en-US" altLang="ko-KR" sz="1400" b="0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</a:br>
          <a:r>
            <a:rPr lang="ko-KR" altLang="en-US" sz="1400" b="0" kern="1200" dirty="0" smtClean="0">
              <a:effectLst/>
              <a:latin typeface="나눔스퀘어라운드 Regular" pitchFamily="50" charset="-127"/>
              <a:ea typeface="나눔스퀘어라운드 Regular" pitchFamily="50" charset="-127"/>
            </a:rPr>
            <a:t>정책 제시</a:t>
          </a:r>
          <a:endParaRPr lang="ko-KR" altLang="en-US" sz="1400" b="0" kern="1200" dirty="0">
            <a:effectLst/>
            <a:latin typeface="나눔스퀘어라운드 Regular" pitchFamily="50" charset="-127"/>
            <a:ea typeface="나눔스퀘어라운드 Regular" pitchFamily="50" charset="-127"/>
          </a:endParaRPr>
        </a:p>
      </dsp:txBody>
      <dsp:txXfrm>
        <a:off x="4491621" y="1007316"/>
        <a:ext cx="1176530" cy="671544"/>
      </dsp:txXfrm>
    </dsp:sp>
    <dsp:sp modelId="{100AC02F-5FD9-4676-A4DE-FA40DDF083B3}">
      <dsp:nvSpPr>
        <dsp:cNvPr id="0" name=""/>
        <dsp:cNvSpPr/>
      </dsp:nvSpPr>
      <dsp:spPr>
        <a:xfrm>
          <a:off x="4995943" y="755487"/>
          <a:ext cx="167886" cy="16788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 smtClean="0"/>
              <a:t># MAXTEMP, RAIN_DAY 는 0.3~0.7사이로 뚜렷한 양적 </a:t>
            </a:r>
            <a:r>
              <a:rPr lang="ko-KR" altLang="en-US" dirty="0" err="1" smtClean="0"/>
              <a:t>선형관계</a:t>
            </a:r>
            <a:endParaRPr lang="ko-KR" altLang="en-US" dirty="0" smtClean="0"/>
          </a:p>
          <a:p>
            <a:r>
              <a:rPr lang="ko-KR" altLang="en-US" dirty="0" smtClean="0"/>
              <a:t># HOLIDAY 0.3 이하로 약한상관관계</a:t>
            </a:r>
          </a:p>
          <a:p>
            <a:r>
              <a:rPr lang="ko-KR" altLang="en-US" dirty="0" smtClean="0"/>
              <a:t># ITEM_CNT, PRICE, SALEDAY 강한상관관계를 보이고 있음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Google Shape;311;p12"/>
          <p:cNvSpPr txBox="1">
            <a:spLocks/>
          </p:cNvSpPr>
          <p:nvPr/>
        </p:nvSpPr>
        <p:spPr>
          <a:xfrm>
            <a:off x="1259632" y="1491630"/>
            <a:ext cx="6552728" cy="23762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고</a:t>
            </a:r>
            <a:r>
              <a:rPr lang="ko-KR" altLang="en-US" sz="40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령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 운전자 사고율</a:t>
            </a:r>
            <a:endParaRPr lang="en-US" altLang="ko-KR" sz="4000" dirty="0" smtClean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감소 정책</a:t>
            </a:r>
            <a:br>
              <a:rPr lang="ko-KR" altLang="en-US" sz="40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endParaRPr lang="ko-KR" altLang="en-US" sz="40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3194561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4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조 오진영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이희철</a:t>
            </a:r>
            <a:r>
              <a:rPr lang="en-US" altLang="ko-KR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최준혁</a:t>
            </a:r>
            <a:endParaRPr lang="ko-KR" altLang="en-US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67" r="8181" b="11807"/>
          <a:stretch/>
        </p:blipFill>
        <p:spPr bwMode="auto">
          <a:xfrm>
            <a:off x="943682" y="1972752"/>
            <a:ext cx="658825" cy="75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oogle Shape;796;p37"/>
          <p:cNvGrpSpPr/>
          <p:nvPr/>
        </p:nvGrpSpPr>
        <p:grpSpPr>
          <a:xfrm>
            <a:off x="7462705" y="2185327"/>
            <a:ext cx="393043" cy="332833"/>
            <a:chOff x="5275975" y="4344850"/>
            <a:chExt cx="470150" cy="398125"/>
          </a:xfrm>
        </p:grpSpPr>
        <p:sp>
          <p:nvSpPr>
            <p:cNvPr id="11" name="Google Shape;797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8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9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546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179512" y="123478"/>
            <a:ext cx="1872208" cy="13079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solidFill>
                  <a:schemeClr val="lt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결론</a:t>
            </a:r>
            <a:endParaRPr sz="4800" dirty="0">
              <a:solidFill>
                <a:schemeClr val="lt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793;p37"/>
          <p:cNvSpPr/>
          <p:nvPr/>
        </p:nvSpPr>
        <p:spPr>
          <a:xfrm>
            <a:off x="827584" y="1949652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1949652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고령 운전자 사고율 감소 기대</a:t>
            </a:r>
            <a:endParaRPr lang="ko-KR" altLang="en-US" sz="1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145114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433009" y="1735634"/>
            <a:ext cx="4355112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질문있으신가요</a:t>
            </a:r>
            <a:r>
              <a:rPr lang="en-US" altLang="ko-KR" sz="4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?</a:t>
            </a:r>
            <a:endParaRPr sz="4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grpSp>
        <p:nvGrpSpPr>
          <p:cNvPr id="6" name="Google Shape;681;p37"/>
          <p:cNvGrpSpPr/>
          <p:nvPr/>
        </p:nvGrpSpPr>
        <p:grpSpPr>
          <a:xfrm>
            <a:off x="4431389" y="1115136"/>
            <a:ext cx="358351" cy="381822"/>
            <a:chOff x="5970800" y="1619250"/>
            <a:chExt cx="428650" cy="456725"/>
          </a:xfrm>
        </p:grpSpPr>
        <p:sp>
          <p:nvSpPr>
            <p:cNvPr id="7" name="Google Shape;682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3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4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5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6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02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2;p18"/>
          <p:cNvSpPr txBox="1">
            <a:spLocks/>
          </p:cNvSpPr>
          <p:nvPr/>
        </p:nvSpPr>
        <p:spPr>
          <a:xfrm>
            <a:off x="1547664" y="1273243"/>
            <a:ext cx="5754900" cy="195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ko-KR" altLang="en-US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/>
            </a:r>
            <a:br>
              <a:rPr lang="ko-KR" altLang="en-US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</a:br>
            <a:r>
              <a:rPr lang="ko-KR" altLang="en-US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집중해 주셔서 감사합니다</a:t>
            </a:r>
            <a:r>
              <a:rPr lang="en-US" altLang="ko-KR" sz="6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!</a:t>
            </a:r>
            <a:endParaRPr lang="ko-KR" altLang="en-US" sz="60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6" name="Google Shape;698;p37"/>
          <p:cNvSpPr/>
          <p:nvPr/>
        </p:nvSpPr>
        <p:spPr>
          <a:xfrm>
            <a:off x="6516216" y="2353570"/>
            <a:ext cx="936104" cy="86409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647564" y="90991"/>
            <a:ext cx="3587400" cy="5040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진행 개요</a:t>
            </a:r>
            <a:endParaRPr sz="2400" dirty="0"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420790" y="1067673"/>
            <a:ext cx="580739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스퀘어라운드 Regular" pitchFamily="50" charset="-127"/>
                <a:ea typeface="나눔스퀘어라운드 Regular" pitchFamily="50" charset="-127"/>
              </a:rPr>
              <a:t>고령 운전자 교통사고 분석 및 사고율 감소 정책 제시</a:t>
            </a: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37753" y="872352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목표</a:t>
            </a:r>
            <a:endParaRPr lang="ko-KR" altLang="en-US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7753" y="176114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공</a:t>
            </a:r>
            <a:r>
              <a:rPr lang="ko-KR" altLang="en-US" dirty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공</a:t>
            </a:r>
            <a:r>
              <a:rPr lang="ko-KR" altLang="en-US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</a:t>
            </a:r>
            <a:endParaRPr lang="ko-KR" altLang="en-US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9769" y="3723878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분석 과정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696042430"/>
              </p:ext>
            </p:extLst>
          </p:nvPr>
        </p:nvGraphicFramePr>
        <p:xfrm>
          <a:off x="1175827" y="3464640"/>
          <a:ext cx="6300206" cy="167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oogle Shape;664;p37"/>
          <p:cNvGrpSpPr/>
          <p:nvPr/>
        </p:nvGrpSpPr>
        <p:grpSpPr>
          <a:xfrm>
            <a:off x="179512" y="195486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93;p37"/>
          <p:cNvSpPr/>
          <p:nvPr/>
        </p:nvSpPr>
        <p:spPr>
          <a:xfrm>
            <a:off x="1474728" y="1924328"/>
            <a:ext cx="31749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7704" y="1934614"/>
            <a:ext cx="3196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인구데이터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행정안전부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Google Shape;793;p37"/>
          <p:cNvSpPr/>
          <p:nvPr/>
        </p:nvSpPr>
        <p:spPr>
          <a:xfrm>
            <a:off x="1474728" y="2323712"/>
            <a:ext cx="31749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7704" y="2333998"/>
            <a:ext cx="3196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교통사고 데이터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도로교통공단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Google Shape;793;p37"/>
          <p:cNvSpPr/>
          <p:nvPr/>
        </p:nvSpPr>
        <p:spPr>
          <a:xfrm>
            <a:off x="1474728" y="2845805"/>
            <a:ext cx="31749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7704" y="2856091"/>
            <a:ext cx="3196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기상 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데이터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기상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청</a:t>
            </a:r>
            <a:endParaRPr lang="en-US" altLang="ko-KR" sz="1600" dirty="0" smtClean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537127" y="170001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주제 배경</a:t>
            </a:r>
            <a:endParaRPr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323528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1" name="Google Shape;735;p37"/>
          <p:cNvGrpSpPr/>
          <p:nvPr/>
        </p:nvGrpSpPr>
        <p:grpSpPr>
          <a:xfrm>
            <a:off x="5090941" y="1099795"/>
            <a:ext cx="346104" cy="353231"/>
            <a:chOff x="3955900" y="2984500"/>
            <a:chExt cx="414000" cy="422525"/>
          </a:xfrm>
        </p:grpSpPr>
        <p:sp>
          <p:nvSpPr>
            <p:cNvPr id="12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5" b="19050"/>
          <a:stretch/>
        </p:blipFill>
        <p:spPr bwMode="auto">
          <a:xfrm>
            <a:off x="179512" y="2499742"/>
            <a:ext cx="3099924" cy="194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4633">
            <a:off x="2112490" y="1796506"/>
            <a:ext cx="5705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4530">
            <a:off x="3238634" y="695736"/>
            <a:ext cx="57435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62" y="3821527"/>
            <a:ext cx="5715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4" y="1593805"/>
            <a:ext cx="5835559" cy="66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7"/>
          <a:stretch/>
        </p:blipFill>
        <p:spPr bwMode="auto">
          <a:xfrm>
            <a:off x="3174949" y="3006999"/>
            <a:ext cx="5563146" cy="70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8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42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537127" y="170001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주제 배경</a:t>
            </a:r>
            <a:endParaRPr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17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8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577990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553791" y="162246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사고율 시각화</a:t>
            </a:r>
            <a:endParaRPr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323527" y="987634"/>
            <a:ext cx="7042073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노인운전자 </a:t>
            </a:r>
            <a:r>
              <a:rPr lang="ko-KR" altLang="en-US" sz="18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사고율 추이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기상상</a:t>
            </a:r>
            <a:r>
              <a:rPr lang="ko-KR" altLang="en-US" sz="18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태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지역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시간대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법규위반별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)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92910"/>
            <a:ext cx="4911926" cy="3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Google Shape;793;p37"/>
          <p:cNvSpPr/>
          <p:nvPr/>
        </p:nvSpPr>
        <p:spPr>
          <a:xfrm>
            <a:off x="5565408" y="1779662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177966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구별 지도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Google Shape;793;p37"/>
          <p:cNvSpPr/>
          <p:nvPr/>
        </p:nvSpPr>
        <p:spPr>
          <a:xfrm>
            <a:off x="5592916" y="2427734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Google Shape;793;p37"/>
          <p:cNvSpPr/>
          <p:nvPr/>
        </p:nvSpPr>
        <p:spPr>
          <a:xfrm>
            <a:off x="5606423" y="3075238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2161" y="243577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표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33453" y="3076664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막대그래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프</a:t>
            </a:r>
          </a:p>
        </p:txBody>
      </p:sp>
      <p:grpSp>
        <p:nvGrpSpPr>
          <p:cNvPr id="23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24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596154" y="269943"/>
            <a:ext cx="3240360" cy="586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본론</a:t>
            </a:r>
            <a:endParaRPr sz="24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fld>
            <a:endParaRPr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Google Shape;318;p13"/>
          <p:cNvSpPr txBox="1">
            <a:spLocks/>
          </p:cNvSpPr>
          <p:nvPr/>
        </p:nvSpPr>
        <p:spPr>
          <a:xfrm>
            <a:off x="611560" y="987634"/>
            <a:ext cx="5472608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sz="1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endParaRPr lang="ko-KR" altLang="en-US" sz="1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0" name="Google Shape;735;p37"/>
          <p:cNvGrpSpPr/>
          <p:nvPr/>
        </p:nvGrpSpPr>
        <p:grpSpPr>
          <a:xfrm>
            <a:off x="5263044" y="1070675"/>
            <a:ext cx="346104" cy="353231"/>
            <a:chOff x="3955900" y="2984500"/>
            <a:chExt cx="414000" cy="422525"/>
          </a:xfrm>
        </p:grpSpPr>
        <p:sp>
          <p:nvSpPr>
            <p:cNvPr id="11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793;p37"/>
          <p:cNvSpPr/>
          <p:nvPr/>
        </p:nvSpPr>
        <p:spPr>
          <a:xfrm>
            <a:off x="827584" y="1949652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9100" y="1942133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노인운전자 사고율 추이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날씨별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지역별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시간대별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Google Shape;793;p37"/>
          <p:cNvSpPr/>
          <p:nvPr/>
        </p:nvSpPr>
        <p:spPr>
          <a:xfrm>
            <a:off x="827584" y="2762513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4336" y="2762513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노인운전자 사고율 예측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막대그래프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Google Shape;793;p37"/>
          <p:cNvSpPr/>
          <p:nvPr/>
        </p:nvSpPr>
        <p:spPr>
          <a:xfrm>
            <a:off x="829214" y="420631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3270" y="4206315"/>
            <a:ext cx="3931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고령 운전자 사고율 감소를 위한 단계별 정책제시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국 내외 정책 자료 참고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Google Shape;793;p37"/>
          <p:cNvSpPr/>
          <p:nvPr/>
        </p:nvSpPr>
        <p:spPr>
          <a:xfrm>
            <a:off x="827584" y="3435846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4336" y="3435846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연관성 분석</a:t>
            </a:r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2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23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63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70559" y="2571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데이터 분석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4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예측</a:t>
            </a:r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연관성 분석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Google Shape;793;p37"/>
          <p:cNvSpPr/>
          <p:nvPr/>
        </p:nvSpPr>
        <p:spPr>
          <a:xfrm>
            <a:off x="537127" y="1818738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Google Shape;793;p37"/>
          <p:cNvSpPr/>
          <p:nvPr/>
        </p:nvSpPr>
        <p:spPr>
          <a:xfrm>
            <a:off x="537127" y="2469113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Google Shape;793;p37"/>
          <p:cNvSpPr/>
          <p:nvPr/>
        </p:nvSpPr>
        <p:spPr>
          <a:xfrm>
            <a:off x="537127" y="3135028"/>
            <a:ext cx="302736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7187" y="1818738"/>
            <a:ext cx="3638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일조량</a:t>
            </a:r>
            <a:endParaRPr lang="ko-KR" altLang="en-US" dirty="0"/>
          </a:p>
        </p:txBody>
      </p:sp>
      <p:grpSp>
        <p:nvGrpSpPr>
          <p:cNvPr id="10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1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11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65892" y="2571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정책 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1/2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4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" y="1506949"/>
            <a:ext cx="4127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미국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고속도로안전국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(NHTSA)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은 고령운전자를 대상으로 교통안전계획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(2005)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을 발표하였다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면허갱신 주기가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3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년이하로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제한되며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신체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인지검사 도로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주행시험등을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요구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주정부 공무원 및 의료진이 신체적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/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인지적 장애가 있는 고령운전자의 판단능력을 위해 사용하는 판단 지침 및 의료 지침서를 개발하여 제공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교차로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고속도로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입출구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신규도로에서 고령운전자 안전을 위한 도로 디자인을 행정 지침화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도로안전재단은 정보통신기술회사와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파트너십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관계를 맺고 고령운전자 안전을 위한 도로교통 안전정보 센터를 설립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508948"/>
            <a:ext cx="4127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영국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교통안전교육을 </a:t>
            </a:r>
            <a:r>
              <a:rPr lang="ko-KR" altLang="en-US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자치주별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도는 전문 교육기관에 위탁하여 제공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SAGE(safer driving with age),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자동차협회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(Automobile Association),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고급운전자 협회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en-US" altLang="ko-KR" sz="1200" dirty="0" err="1" smtClean="0">
                <a:latin typeface="나눔스퀘어라운드 Regular" pitchFamily="50" charset="-127"/>
                <a:ea typeface="나눔스퀘어라운드 Regular" pitchFamily="50" charset="-127"/>
              </a:rPr>
              <a:t>Institue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of Advanced Motorists)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94" y="3243016"/>
            <a:ext cx="3838600" cy="139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3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14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325;p14"/>
          <p:cNvSpPr txBox="1">
            <a:spLocks/>
          </p:cNvSpPr>
          <p:nvPr/>
        </p:nvSpPr>
        <p:spPr>
          <a:xfrm>
            <a:off x="537127" y="286298"/>
            <a:ext cx="3240360" cy="58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ko-KR" altLang="en-US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국내외 정책 </a:t>
            </a:r>
            <a:r>
              <a:rPr lang="en-US" altLang="ko-KR" sz="2400" dirty="0" smtClean="0">
                <a:solidFill>
                  <a:schemeClr val="tx1"/>
                </a:solidFill>
                <a:latin typeface="나눔스퀘어라운드 Regular" pitchFamily="50" charset="-127"/>
                <a:ea typeface="나눔스퀘어라운드 Regular" pitchFamily="50" charset="-127"/>
              </a:rPr>
              <a:t>2/2</a:t>
            </a:r>
            <a:endParaRPr lang="ko-KR" altLang="en-US" sz="2400" dirty="0">
              <a:solidFill>
                <a:schemeClr val="tx1"/>
              </a:solidFill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sp>
        <p:nvSpPr>
          <p:cNvPr id="4" name="Google Shape;318;p13"/>
          <p:cNvSpPr txBox="1">
            <a:spLocks/>
          </p:cNvSpPr>
          <p:nvPr/>
        </p:nvSpPr>
        <p:spPr>
          <a:xfrm>
            <a:off x="323528" y="987634"/>
            <a:ext cx="5976664" cy="519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5000"/>
                  <a:lumOff val="75000"/>
                </a:schemeClr>
              </a:gs>
              <a:gs pos="3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endParaRPr lang="ko-KR" altLang="en-US" sz="18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933" y="811763"/>
            <a:ext cx="1080120" cy="2880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8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037" y="1635646"/>
            <a:ext cx="4127356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프랑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스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담당 전문의의 의학적인 조언을 통하여 운전가능 여부를 판단할 수 있도록 관련 시스템을 정비</a:t>
            </a: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200" dirty="0" smtClean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pSp>
        <p:nvGrpSpPr>
          <p:cNvPr id="11" name="Google Shape;664;p37"/>
          <p:cNvGrpSpPr/>
          <p:nvPr/>
        </p:nvGrpSpPr>
        <p:grpSpPr>
          <a:xfrm>
            <a:off x="121037" y="268590"/>
            <a:ext cx="368551" cy="368551"/>
            <a:chOff x="2594325" y="1627175"/>
            <a:chExt cx="440850" cy="440850"/>
          </a:xfrm>
        </p:grpSpPr>
        <p:sp>
          <p:nvSpPr>
            <p:cNvPr id="12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1037" y="2643758"/>
            <a:ext cx="412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한국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: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면허 갱신주기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3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년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자발적 면허 반납 정책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교통카드 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10</a:t>
            </a:r>
            <a:r>
              <a:rPr lang="ko-KR" altLang="en-US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만원</a:t>
            </a:r>
            <a:r>
              <a:rPr lang="en-US" altLang="ko-KR" sz="1200" dirty="0" smtClean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284</Words>
  <Application>Microsoft Office PowerPoint</Application>
  <PresentationFormat>화면 슬라이드 쇼(16:9)</PresentationFormat>
  <Paragraphs>63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LG스마트체 Regular</vt:lpstr>
      <vt:lpstr>나눔스퀘어라운드 Bold</vt:lpstr>
      <vt:lpstr>LG스마트체 Bold</vt:lpstr>
      <vt:lpstr>Montserrat Light</vt:lpstr>
      <vt:lpstr>Montserrat</vt:lpstr>
      <vt:lpstr>나눔스퀘어라운드 Regular</vt:lpstr>
      <vt:lpstr>나눔바른고딕</vt:lpstr>
      <vt:lpstr>Poppins</vt:lpstr>
      <vt:lpstr>Volsce template</vt:lpstr>
      <vt:lpstr>PowerPoint 프레젠테이션</vt:lpstr>
      <vt:lpstr>프로젝트 진행 개요</vt:lpstr>
      <vt:lpstr>주제 배경</vt:lpstr>
      <vt:lpstr>주제 배경</vt:lpstr>
      <vt:lpstr>사고율 시각화</vt:lpstr>
      <vt:lpstr>프로젝트 본론</vt:lpstr>
      <vt:lpstr>PowerPoint 프레젠테이션</vt:lpstr>
      <vt:lpstr>PowerPoint 프레젠테이션</vt:lpstr>
      <vt:lpstr>PowerPoint 프레젠테이션</vt:lpstr>
      <vt:lpstr>결론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cp:lastModifiedBy>709-000</cp:lastModifiedBy>
  <cp:revision>121</cp:revision>
  <dcterms:modified xsi:type="dcterms:W3CDTF">2019-09-04T08:30:58Z</dcterms:modified>
</cp:coreProperties>
</file>