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92" r:id="rId2"/>
    <p:sldId id="257" r:id="rId3"/>
    <p:sldId id="293" r:id="rId4"/>
    <p:sldId id="306" r:id="rId5"/>
    <p:sldId id="311" r:id="rId6"/>
    <p:sldId id="307" r:id="rId7"/>
    <p:sldId id="312" r:id="rId8"/>
    <p:sldId id="313" r:id="rId9"/>
    <p:sldId id="298" r:id="rId10"/>
    <p:sldId id="299" r:id="rId11"/>
    <p:sldId id="300" r:id="rId12"/>
    <p:sldId id="301" r:id="rId13"/>
    <p:sldId id="302" r:id="rId14"/>
    <p:sldId id="295" r:id="rId15"/>
    <p:sldId id="296" r:id="rId16"/>
    <p:sldId id="294" r:id="rId17"/>
    <p:sldId id="266" r:id="rId18"/>
    <p:sldId id="308" r:id="rId19"/>
    <p:sldId id="291" r:id="rId20"/>
    <p:sldId id="256" r:id="rId21"/>
  </p:sldIdLst>
  <p:sldSz cx="9144000" cy="5143500" type="screen16x9"/>
  <p:notesSz cx="6858000" cy="9144000"/>
  <p:embeddedFontLst>
    <p:embeddedFont>
      <p:font typeface="나눔스퀘어라운드 Bold" pitchFamily="50" charset="-127"/>
      <p:bold r:id="rId23"/>
    </p:embeddedFont>
    <p:embeddedFont>
      <p:font typeface="맑은 고딕" pitchFamily="50" charset="-127"/>
      <p:regular r:id="rId24"/>
      <p:bold r:id="rId25"/>
    </p:embeddedFont>
    <p:embeddedFont>
      <p:font typeface="나눔고딕" pitchFamily="50" charset="-127"/>
      <p:regular r:id="rId26"/>
      <p:bold r:id="rId27"/>
    </p:embeddedFont>
    <p:embeddedFont>
      <p:font typeface="나눔스퀘어라운드 Regular" pitchFamily="50" charset="-127"/>
      <p:regular r:id="rId28"/>
    </p:embeddedFont>
    <p:embeddedFont>
      <p:font typeface="MS Gothic" pitchFamily="49" charset="-128"/>
      <p:regular r:id="rId29"/>
    </p:embeddedFont>
    <p:embeddedFont>
      <p:font typeface="LG스마트체 Regular" charset="-127"/>
      <p:regular r:id="rId30"/>
    </p:embeddedFont>
    <p:embeddedFont>
      <p:font typeface="나눔바른고딕" pitchFamily="50" charset="-127"/>
      <p:regular r:id="rId31"/>
      <p:bold r:id="rId32"/>
    </p:embeddedFont>
    <p:embeddedFont>
      <p:font typeface="LG스마트체 Bold" charset="-127"/>
      <p:bold r:id="rId33"/>
    </p:embeddedFont>
    <p:embeddedFont>
      <p:font typeface="Montserrat Light" charset="0"/>
      <p:regular r:id="rId34"/>
      <p:bold r:id="rId35"/>
      <p:italic r:id="rId36"/>
      <p:boldItalic r:id="rId37"/>
    </p:embeddedFont>
    <p:embeddedFont>
      <p:font typeface="Poppins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7" autoAdjust="0"/>
    <p:restoredTop sz="82949" autoAdjust="0"/>
  </p:normalViewPr>
  <p:slideViewPr>
    <p:cSldViewPr>
      <p:cViewPr varScale="1">
        <p:scale>
          <a:sx n="128" d="100"/>
          <a:sy n="128" d="100"/>
        </p:scale>
        <p:origin x="-133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AA00F-5EA2-47AA-A853-99311F898CCE}" type="doc">
      <dgm:prSet loTypeId="urn:microsoft.com/office/officeart/2005/8/layout/process3" loCatId="process" qsTypeId="urn:microsoft.com/office/officeart/2005/8/quickstyle/3d1" qsCatId="3D" csTypeId="urn:microsoft.com/office/officeart/2005/8/colors/accent6_5" csCatId="accent6" phldr="1"/>
      <dgm:spPr/>
    </dgm:pt>
    <dgm:pt modelId="{33191893-81F0-40F4-8A0F-B443AB3D6BBA}">
      <dgm:prSet phldrT="[텍스트]" custT="1"/>
      <dgm:spPr/>
      <dgm:t>
        <a:bodyPr/>
        <a:lstStyle/>
        <a:p>
          <a:pPr algn="ctr" latinLnBrk="1"/>
          <a:r>
            <a:rPr lang="ko-KR" altLang="en-US" sz="1600" b="1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분석 배경</a:t>
          </a:r>
          <a:endParaRPr lang="ko-KR" altLang="en-US" sz="1600" b="1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59236C14-CB86-4E7B-B2C0-79DCDD52AD10}" type="parTrans" cxnId="{60C65ADE-E279-4B87-A3A1-341C1ECB085C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E2C55598-071B-4067-806C-A298FAE1D6F1}" type="sibTrans" cxnId="{60C65ADE-E279-4B87-A3A1-341C1ECB085C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DCB9576F-2B12-4747-9260-792CF75725B9}">
      <dgm:prSet phldrT="[텍스트]" custT="1"/>
      <dgm:spPr/>
      <dgm:t>
        <a:bodyPr/>
        <a:lstStyle/>
        <a:p>
          <a:pPr algn="ctr" latinLnBrk="1"/>
          <a:r>
            <a:rPr lang="ko-KR" altLang="en-US" sz="1600" b="1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데이터 분석</a:t>
          </a:r>
          <a:endParaRPr lang="ko-KR" altLang="en-US" sz="1600" b="1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7C98C29B-3500-45AC-8817-DBDF33C0D7EB}" type="parTrans" cxnId="{0F0A838E-BBA3-4DBA-802B-EEFBA910D173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91ACB92F-56B0-4A5C-972A-FF735C6BC450}" type="sibTrans" cxnId="{0F0A838E-BBA3-4DBA-802B-EEFBA910D173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CA6EDE60-EEC4-448B-957A-F57AAA39DFAA}">
      <dgm:prSet phldrT="[텍스트]" custT="1"/>
      <dgm:spPr/>
      <dgm:t>
        <a:bodyPr/>
        <a:lstStyle/>
        <a:p>
          <a:pPr algn="ctr" latinLnBrk="1"/>
          <a:r>
            <a:rPr lang="ko-KR" altLang="en-US" sz="1600" b="1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국내외정책</a:t>
          </a:r>
          <a:r>
            <a:rPr lang="en-US" altLang="ko-KR" sz="1600" b="1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1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600" b="1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 </a:t>
          </a:r>
          <a:r>
            <a:rPr lang="ko-KR" altLang="en-US" sz="1600" b="1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동향</a:t>
          </a:r>
          <a:endParaRPr lang="ko-KR" altLang="en-US" sz="1600" b="1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BE2CAFE2-DF24-46CD-BB53-637D86CC3F8F}" type="parTrans" cxnId="{DBA265A8-B2C3-40BA-B0DC-0E54E94B9DDC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3B21D462-7977-4A54-96DB-42BC8AB9A099}" type="sibTrans" cxnId="{DBA265A8-B2C3-40BA-B0DC-0E54E94B9DDC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C626243D-1F3E-466E-8825-860B1A642C3B}">
      <dgm:prSet phldrT="[텍스트]" custT="1"/>
      <dgm:spPr/>
      <dgm:t>
        <a:bodyPr/>
        <a:lstStyle/>
        <a:p>
          <a:pPr algn="ctr" latinLnBrk="1"/>
          <a:r>
            <a:rPr lang="ko-KR" altLang="en-US" sz="1600" b="1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정책 제시</a:t>
          </a:r>
          <a:endParaRPr lang="en-US" altLang="ko-KR" sz="1600" b="1" dirty="0" smtClean="0">
            <a:effectLst/>
            <a:latin typeface="나눔스퀘어라운드 Regular" pitchFamily="50" charset="-127"/>
            <a:ea typeface="나눔스퀘어라운드 Regular" pitchFamily="50" charset="-127"/>
          </a:endParaRPr>
        </a:p>
        <a:p>
          <a:pPr algn="ctr" latinLnBrk="1"/>
          <a:r>
            <a:rPr lang="ko-KR" altLang="en-US" sz="1600" b="1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및 한계점</a:t>
          </a:r>
          <a:endParaRPr lang="ko-KR" altLang="en-US" sz="1600" b="1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E6092031-2442-4E94-ABEF-BFD31EB71230}" type="parTrans" cxnId="{9D7921EE-2FDD-4A4F-BFBD-9499099774EE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4E6CBAD4-37B2-410E-A62D-478D4AF4BBDA}" type="sibTrans" cxnId="{9D7921EE-2FDD-4A4F-BFBD-9499099774EE}">
      <dgm:prSet/>
      <dgm:spPr/>
      <dgm:t>
        <a:bodyPr/>
        <a:lstStyle/>
        <a:p>
          <a:pPr latinLnBrk="1"/>
          <a:endParaRPr lang="ko-KR" altLang="en-US" sz="1600" b="1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B1B2FD0C-3842-4568-83A0-BF4697A67A96}" type="pres">
      <dgm:prSet presAssocID="{271AA00F-5EA2-47AA-A853-99311F898CCE}" presName="linearFlow" presStyleCnt="0">
        <dgm:presLayoutVars>
          <dgm:dir/>
          <dgm:animLvl val="lvl"/>
          <dgm:resizeHandles val="exact"/>
        </dgm:presLayoutVars>
      </dgm:prSet>
      <dgm:spPr/>
    </dgm:pt>
    <dgm:pt modelId="{35ADA65C-42B4-4535-A5A1-1A7C7724C5B1}" type="pres">
      <dgm:prSet presAssocID="{33191893-81F0-40F4-8A0F-B443AB3D6BBA}" presName="composite" presStyleCnt="0"/>
      <dgm:spPr/>
    </dgm:pt>
    <dgm:pt modelId="{0834F8CB-7E99-4358-85F2-8312AE65C223}" type="pres">
      <dgm:prSet presAssocID="{33191893-81F0-40F4-8A0F-B443AB3D6BB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982AB4-F8C8-40A8-AA2A-522774625ACA}" type="pres">
      <dgm:prSet presAssocID="{33191893-81F0-40F4-8A0F-B443AB3D6BBA}" presName="parSh" presStyleLbl="node1" presStyleIdx="0" presStyleCnt="4" custScaleX="112653"/>
      <dgm:spPr/>
      <dgm:t>
        <a:bodyPr/>
        <a:lstStyle/>
        <a:p>
          <a:pPr latinLnBrk="1"/>
          <a:endParaRPr lang="ko-KR" altLang="en-US"/>
        </a:p>
      </dgm:t>
    </dgm:pt>
    <dgm:pt modelId="{8412EEF1-D8CC-43A0-811D-C67E3C1C3174}" type="pres">
      <dgm:prSet presAssocID="{33191893-81F0-40F4-8A0F-B443AB3D6BBA}" presName="desTx" presStyleLbl="fgAcc1" presStyleIdx="0" presStyleCnt="4" custScaleY="80005" custLinFactNeighborX="3541" custLinFactNeighborY="11402">
        <dgm:presLayoutVars>
          <dgm:bulletEnabled val="1"/>
        </dgm:presLayoutVars>
      </dgm:prSet>
      <dgm:spPr/>
    </dgm:pt>
    <dgm:pt modelId="{A2100AC7-CDB5-4F9A-8C5A-BCC497527455}" type="pres">
      <dgm:prSet presAssocID="{E2C55598-071B-4067-806C-A298FAE1D6F1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190C409-97FC-4B78-8FCF-D0E6261A461F}" type="pres">
      <dgm:prSet presAssocID="{E2C55598-071B-4067-806C-A298FAE1D6F1}" presName="connTx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2541A2D-AD77-4DC6-9BDA-E9115C51D32F}" type="pres">
      <dgm:prSet presAssocID="{DCB9576F-2B12-4747-9260-792CF75725B9}" presName="composite" presStyleCnt="0"/>
      <dgm:spPr/>
    </dgm:pt>
    <dgm:pt modelId="{C52F2D10-DFF7-4ED9-B9A9-8E2271213E99}" type="pres">
      <dgm:prSet presAssocID="{DCB9576F-2B12-4747-9260-792CF75725B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332B5F-496D-4175-A1AE-68D80E68E1CE}" type="pres">
      <dgm:prSet presAssocID="{DCB9576F-2B12-4747-9260-792CF75725B9}" presName="parSh" presStyleLbl="node1" presStyleIdx="1" presStyleCnt="4" custScaleX="119201"/>
      <dgm:spPr/>
      <dgm:t>
        <a:bodyPr/>
        <a:lstStyle/>
        <a:p>
          <a:pPr latinLnBrk="1"/>
          <a:endParaRPr lang="ko-KR" altLang="en-US"/>
        </a:p>
      </dgm:t>
    </dgm:pt>
    <dgm:pt modelId="{76F50560-14C1-42DE-95F3-40FE470F6CF7}" type="pres">
      <dgm:prSet presAssocID="{DCB9576F-2B12-4747-9260-792CF75725B9}" presName="desTx" presStyleLbl="fgAcc1" presStyleIdx="1" presStyleCnt="4" custScaleY="80005" custLinFactNeighborX="-433" custLinFactNeighborY="11402">
        <dgm:presLayoutVars>
          <dgm:bulletEnabled val="1"/>
        </dgm:presLayoutVars>
      </dgm:prSet>
      <dgm:spPr/>
    </dgm:pt>
    <dgm:pt modelId="{ACE267DC-DAA8-42F4-A46A-596023C6B9B7}" type="pres">
      <dgm:prSet presAssocID="{91ACB92F-56B0-4A5C-972A-FF735C6BC450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8C23C49-D6C9-4377-AC5C-68E221D79BCD}" type="pres">
      <dgm:prSet presAssocID="{91ACB92F-56B0-4A5C-972A-FF735C6BC450}" presName="connTx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326ECE3-EC0C-424D-BE4E-077371CD5450}" type="pres">
      <dgm:prSet presAssocID="{CA6EDE60-EEC4-448B-957A-F57AAA39DFAA}" presName="composite" presStyleCnt="0"/>
      <dgm:spPr/>
    </dgm:pt>
    <dgm:pt modelId="{331CD411-5328-4C2C-80B3-9B3687B2C136}" type="pres">
      <dgm:prSet presAssocID="{CA6EDE60-EEC4-448B-957A-F57AAA39DFAA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7BC516-4F6E-4125-8727-C18893D2C0B4}" type="pres">
      <dgm:prSet presAssocID="{CA6EDE60-EEC4-448B-957A-F57AAA39DFAA}" presName="parSh" presStyleLbl="node1" presStyleIdx="2" presStyleCnt="4" custScaleX="115791"/>
      <dgm:spPr/>
      <dgm:t>
        <a:bodyPr/>
        <a:lstStyle/>
        <a:p>
          <a:pPr latinLnBrk="1"/>
          <a:endParaRPr lang="ko-KR" altLang="en-US"/>
        </a:p>
      </dgm:t>
    </dgm:pt>
    <dgm:pt modelId="{7BF21DBD-8CD8-4F84-934D-785A1F7F1E0A}" type="pres">
      <dgm:prSet presAssocID="{CA6EDE60-EEC4-448B-957A-F57AAA39DFAA}" presName="desTx" presStyleLbl="fgAcc1" presStyleIdx="2" presStyleCnt="4" custScaleY="79007" custLinFactNeighborX="1619" custLinFactNeighborY="11402">
        <dgm:presLayoutVars>
          <dgm:bulletEnabled val="1"/>
        </dgm:presLayoutVars>
      </dgm:prSet>
      <dgm:spPr/>
    </dgm:pt>
    <dgm:pt modelId="{307E2772-E277-4A43-9240-B4FD76E6FB66}" type="pres">
      <dgm:prSet presAssocID="{3B21D462-7977-4A54-96DB-42BC8AB9A099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1B422B6-BD31-4B63-80D1-2151BD3C08C6}" type="pres">
      <dgm:prSet presAssocID="{3B21D462-7977-4A54-96DB-42BC8AB9A099}" presName="connTx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C121DF6-5932-494E-B6FC-15AB1BE005A7}" type="pres">
      <dgm:prSet presAssocID="{C626243D-1F3E-466E-8825-860B1A642C3B}" presName="composite" presStyleCnt="0"/>
      <dgm:spPr/>
    </dgm:pt>
    <dgm:pt modelId="{7E92E46E-4235-4543-A9D5-EF6923549B4C}" type="pres">
      <dgm:prSet presAssocID="{C626243D-1F3E-466E-8825-860B1A642C3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BF1907-8174-4CE0-A719-BF627E4ECAA6}" type="pres">
      <dgm:prSet presAssocID="{C626243D-1F3E-466E-8825-860B1A642C3B}" presName="parSh" presStyleLbl="node1" presStyleIdx="3" presStyleCnt="4" custScaleX="117021"/>
      <dgm:spPr/>
      <dgm:t>
        <a:bodyPr/>
        <a:lstStyle/>
        <a:p>
          <a:pPr latinLnBrk="1"/>
          <a:endParaRPr lang="ko-KR" altLang="en-US"/>
        </a:p>
      </dgm:t>
    </dgm:pt>
    <dgm:pt modelId="{3C4FD2DD-03E8-4771-B21B-E8CBA839943B}" type="pres">
      <dgm:prSet presAssocID="{C626243D-1F3E-466E-8825-860B1A642C3B}" presName="desTx" presStyleLbl="fgAcc1" presStyleIdx="3" presStyleCnt="4" custScaleY="76263" custLinFactNeighborX="-2355" custLinFactNeighborY="13903">
        <dgm:presLayoutVars>
          <dgm:bulletEnabled val="1"/>
        </dgm:presLayoutVars>
      </dgm:prSet>
      <dgm:spPr/>
    </dgm:pt>
  </dgm:ptLst>
  <dgm:cxnLst>
    <dgm:cxn modelId="{9BD7C7E0-07DC-4B33-8759-E43AF43F00E3}" type="presOf" srcId="{E2C55598-071B-4067-806C-A298FAE1D6F1}" destId="{A2100AC7-CDB5-4F9A-8C5A-BCC497527455}" srcOrd="0" destOrd="0" presId="urn:microsoft.com/office/officeart/2005/8/layout/process3"/>
    <dgm:cxn modelId="{77B2057C-AD36-4124-BE7E-ADA373AD3D56}" type="presOf" srcId="{33191893-81F0-40F4-8A0F-B443AB3D6BBA}" destId="{95982AB4-F8C8-40A8-AA2A-522774625ACA}" srcOrd="1" destOrd="0" presId="urn:microsoft.com/office/officeart/2005/8/layout/process3"/>
    <dgm:cxn modelId="{60C65ADE-E279-4B87-A3A1-341C1ECB085C}" srcId="{271AA00F-5EA2-47AA-A853-99311F898CCE}" destId="{33191893-81F0-40F4-8A0F-B443AB3D6BBA}" srcOrd="0" destOrd="0" parTransId="{59236C14-CB86-4E7B-B2C0-79DCDD52AD10}" sibTransId="{E2C55598-071B-4067-806C-A298FAE1D6F1}"/>
    <dgm:cxn modelId="{FA31B913-9914-4BB8-A6E4-9A1DED55C386}" type="presOf" srcId="{DCB9576F-2B12-4747-9260-792CF75725B9}" destId="{CA332B5F-496D-4175-A1AE-68D80E68E1CE}" srcOrd="1" destOrd="0" presId="urn:microsoft.com/office/officeart/2005/8/layout/process3"/>
    <dgm:cxn modelId="{10B029A1-082A-4F95-B5B5-759A5B43FA77}" type="presOf" srcId="{3B21D462-7977-4A54-96DB-42BC8AB9A099}" destId="{307E2772-E277-4A43-9240-B4FD76E6FB66}" srcOrd="0" destOrd="0" presId="urn:microsoft.com/office/officeart/2005/8/layout/process3"/>
    <dgm:cxn modelId="{D714F20B-22A8-491C-92F0-04F0F1A6BFB7}" type="presOf" srcId="{C626243D-1F3E-466E-8825-860B1A642C3B}" destId="{6ABF1907-8174-4CE0-A719-BF627E4ECAA6}" srcOrd="1" destOrd="0" presId="urn:microsoft.com/office/officeart/2005/8/layout/process3"/>
    <dgm:cxn modelId="{9D7921EE-2FDD-4A4F-BFBD-9499099774EE}" srcId="{271AA00F-5EA2-47AA-A853-99311F898CCE}" destId="{C626243D-1F3E-466E-8825-860B1A642C3B}" srcOrd="3" destOrd="0" parTransId="{E6092031-2442-4E94-ABEF-BFD31EB71230}" sibTransId="{4E6CBAD4-37B2-410E-A62D-478D4AF4BBDA}"/>
    <dgm:cxn modelId="{62B0BB49-B30B-4F06-891C-251C175310A2}" type="presOf" srcId="{CA6EDE60-EEC4-448B-957A-F57AAA39DFAA}" destId="{331CD411-5328-4C2C-80B3-9B3687B2C136}" srcOrd="0" destOrd="0" presId="urn:microsoft.com/office/officeart/2005/8/layout/process3"/>
    <dgm:cxn modelId="{0F0A838E-BBA3-4DBA-802B-EEFBA910D173}" srcId="{271AA00F-5EA2-47AA-A853-99311F898CCE}" destId="{DCB9576F-2B12-4747-9260-792CF75725B9}" srcOrd="1" destOrd="0" parTransId="{7C98C29B-3500-45AC-8817-DBDF33C0D7EB}" sibTransId="{91ACB92F-56B0-4A5C-972A-FF735C6BC450}"/>
    <dgm:cxn modelId="{FD3BCF2B-E7DA-486E-94D0-F7BA0E34F844}" type="presOf" srcId="{C626243D-1F3E-466E-8825-860B1A642C3B}" destId="{7E92E46E-4235-4543-A9D5-EF6923549B4C}" srcOrd="0" destOrd="0" presId="urn:microsoft.com/office/officeart/2005/8/layout/process3"/>
    <dgm:cxn modelId="{5E384E8D-8695-43D2-A6A3-2F030166FC70}" type="presOf" srcId="{91ACB92F-56B0-4A5C-972A-FF735C6BC450}" destId="{98C23C49-D6C9-4377-AC5C-68E221D79BCD}" srcOrd="1" destOrd="0" presId="urn:microsoft.com/office/officeart/2005/8/layout/process3"/>
    <dgm:cxn modelId="{79CA3B22-4539-4DF9-9F46-B8A4EED3F721}" type="presOf" srcId="{E2C55598-071B-4067-806C-A298FAE1D6F1}" destId="{2190C409-97FC-4B78-8FCF-D0E6261A461F}" srcOrd="1" destOrd="0" presId="urn:microsoft.com/office/officeart/2005/8/layout/process3"/>
    <dgm:cxn modelId="{D6D25D9F-C111-41D8-9A3C-E1367947D69F}" type="presOf" srcId="{33191893-81F0-40F4-8A0F-B443AB3D6BBA}" destId="{0834F8CB-7E99-4358-85F2-8312AE65C223}" srcOrd="0" destOrd="0" presId="urn:microsoft.com/office/officeart/2005/8/layout/process3"/>
    <dgm:cxn modelId="{6AA03D15-ACFE-4C3F-B068-2FEBEA73272C}" type="presOf" srcId="{3B21D462-7977-4A54-96DB-42BC8AB9A099}" destId="{D1B422B6-BD31-4B63-80D1-2151BD3C08C6}" srcOrd="1" destOrd="0" presId="urn:microsoft.com/office/officeart/2005/8/layout/process3"/>
    <dgm:cxn modelId="{976C24C8-2EA1-4344-A488-D790BCA6A0A8}" type="presOf" srcId="{91ACB92F-56B0-4A5C-972A-FF735C6BC450}" destId="{ACE267DC-DAA8-42F4-A46A-596023C6B9B7}" srcOrd="0" destOrd="0" presId="urn:microsoft.com/office/officeart/2005/8/layout/process3"/>
    <dgm:cxn modelId="{4405C1E6-F736-4CC4-8E25-2C200E697932}" type="presOf" srcId="{DCB9576F-2B12-4747-9260-792CF75725B9}" destId="{C52F2D10-DFF7-4ED9-B9A9-8E2271213E99}" srcOrd="0" destOrd="0" presId="urn:microsoft.com/office/officeart/2005/8/layout/process3"/>
    <dgm:cxn modelId="{DBA265A8-B2C3-40BA-B0DC-0E54E94B9DDC}" srcId="{271AA00F-5EA2-47AA-A853-99311F898CCE}" destId="{CA6EDE60-EEC4-448B-957A-F57AAA39DFAA}" srcOrd="2" destOrd="0" parTransId="{BE2CAFE2-DF24-46CD-BB53-637D86CC3F8F}" sibTransId="{3B21D462-7977-4A54-96DB-42BC8AB9A099}"/>
    <dgm:cxn modelId="{640D3130-AC20-4111-AAD2-1696214F63D4}" type="presOf" srcId="{CA6EDE60-EEC4-448B-957A-F57AAA39DFAA}" destId="{647BC516-4F6E-4125-8727-C18893D2C0B4}" srcOrd="1" destOrd="0" presId="urn:microsoft.com/office/officeart/2005/8/layout/process3"/>
    <dgm:cxn modelId="{E7EF4AD3-22CB-4308-88D1-2FBB1A9E4839}" type="presOf" srcId="{271AA00F-5EA2-47AA-A853-99311F898CCE}" destId="{B1B2FD0C-3842-4568-83A0-BF4697A67A96}" srcOrd="0" destOrd="0" presId="urn:microsoft.com/office/officeart/2005/8/layout/process3"/>
    <dgm:cxn modelId="{B6A918A5-1A85-4D28-983E-D98ABBC08D6E}" type="presParOf" srcId="{B1B2FD0C-3842-4568-83A0-BF4697A67A96}" destId="{35ADA65C-42B4-4535-A5A1-1A7C7724C5B1}" srcOrd="0" destOrd="0" presId="urn:microsoft.com/office/officeart/2005/8/layout/process3"/>
    <dgm:cxn modelId="{0E033F34-9EAE-4C6E-94A0-949033FABA44}" type="presParOf" srcId="{35ADA65C-42B4-4535-A5A1-1A7C7724C5B1}" destId="{0834F8CB-7E99-4358-85F2-8312AE65C223}" srcOrd="0" destOrd="0" presId="urn:microsoft.com/office/officeart/2005/8/layout/process3"/>
    <dgm:cxn modelId="{EA3C583A-7F43-4D9E-8739-178ABB2049CD}" type="presParOf" srcId="{35ADA65C-42B4-4535-A5A1-1A7C7724C5B1}" destId="{95982AB4-F8C8-40A8-AA2A-522774625ACA}" srcOrd="1" destOrd="0" presId="urn:microsoft.com/office/officeart/2005/8/layout/process3"/>
    <dgm:cxn modelId="{CCBDCCAE-24BD-4916-9F4D-AFA87DC274E5}" type="presParOf" srcId="{35ADA65C-42B4-4535-A5A1-1A7C7724C5B1}" destId="{8412EEF1-D8CC-43A0-811D-C67E3C1C3174}" srcOrd="2" destOrd="0" presId="urn:microsoft.com/office/officeart/2005/8/layout/process3"/>
    <dgm:cxn modelId="{6A9C59A5-4808-4152-8F08-4C2A79E2F449}" type="presParOf" srcId="{B1B2FD0C-3842-4568-83A0-BF4697A67A96}" destId="{A2100AC7-CDB5-4F9A-8C5A-BCC497527455}" srcOrd="1" destOrd="0" presId="urn:microsoft.com/office/officeart/2005/8/layout/process3"/>
    <dgm:cxn modelId="{D2E72988-0434-4E13-BF05-DCD57D410BD7}" type="presParOf" srcId="{A2100AC7-CDB5-4F9A-8C5A-BCC497527455}" destId="{2190C409-97FC-4B78-8FCF-D0E6261A461F}" srcOrd="0" destOrd="0" presId="urn:microsoft.com/office/officeart/2005/8/layout/process3"/>
    <dgm:cxn modelId="{98F384E1-6E37-40AE-8825-7A5374FC7DA7}" type="presParOf" srcId="{B1B2FD0C-3842-4568-83A0-BF4697A67A96}" destId="{82541A2D-AD77-4DC6-9BDA-E9115C51D32F}" srcOrd="2" destOrd="0" presId="urn:microsoft.com/office/officeart/2005/8/layout/process3"/>
    <dgm:cxn modelId="{F73B3762-D208-48E4-A5BF-C897ED054DFE}" type="presParOf" srcId="{82541A2D-AD77-4DC6-9BDA-E9115C51D32F}" destId="{C52F2D10-DFF7-4ED9-B9A9-8E2271213E99}" srcOrd="0" destOrd="0" presId="urn:microsoft.com/office/officeart/2005/8/layout/process3"/>
    <dgm:cxn modelId="{F937E32B-BE22-4676-AB9F-FD0417D21B46}" type="presParOf" srcId="{82541A2D-AD77-4DC6-9BDA-E9115C51D32F}" destId="{CA332B5F-496D-4175-A1AE-68D80E68E1CE}" srcOrd="1" destOrd="0" presId="urn:microsoft.com/office/officeart/2005/8/layout/process3"/>
    <dgm:cxn modelId="{EF32C711-5557-46B4-B245-D56C0B37428D}" type="presParOf" srcId="{82541A2D-AD77-4DC6-9BDA-E9115C51D32F}" destId="{76F50560-14C1-42DE-95F3-40FE470F6CF7}" srcOrd="2" destOrd="0" presId="urn:microsoft.com/office/officeart/2005/8/layout/process3"/>
    <dgm:cxn modelId="{72D832E8-12D1-4EB2-9E56-059DC3451E9E}" type="presParOf" srcId="{B1B2FD0C-3842-4568-83A0-BF4697A67A96}" destId="{ACE267DC-DAA8-42F4-A46A-596023C6B9B7}" srcOrd="3" destOrd="0" presId="urn:microsoft.com/office/officeart/2005/8/layout/process3"/>
    <dgm:cxn modelId="{70629AD9-2B31-4331-8C7A-32E623212769}" type="presParOf" srcId="{ACE267DC-DAA8-42F4-A46A-596023C6B9B7}" destId="{98C23C49-D6C9-4377-AC5C-68E221D79BCD}" srcOrd="0" destOrd="0" presId="urn:microsoft.com/office/officeart/2005/8/layout/process3"/>
    <dgm:cxn modelId="{63A534AE-88DF-4C47-AA29-1B2CD41C9AF8}" type="presParOf" srcId="{B1B2FD0C-3842-4568-83A0-BF4697A67A96}" destId="{0326ECE3-EC0C-424D-BE4E-077371CD5450}" srcOrd="4" destOrd="0" presId="urn:microsoft.com/office/officeart/2005/8/layout/process3"/>
    <dgm:cxn modelId="{EFAE4579-782D-4543-BA38-4F4B0BA17B34}" type="presParOf" srcId="{0326ECE3-EC0C-424D-BE4E-077371CD5450}" destId="{331CD411-5328-4C2C-80B3-9B3687B2C136}" srcOrd="0" destOrd="0" presId="urn:microsoft.com/office/officeart/2005/8/layout/process3"/>
    <dgm:cxn modelId="{37913696-9A46-4289-A003-D61F10C15287}" type="presParOf" srcId="{0326ECE3-EC0C-424D-BE4E-077371CD5450}" destId="{647BC516-4F6E-4125-8727-C18893D2C0B4}" srcOrd="1" destOrd="0" presId="urn:microsoft.com/office/officeart/2005/8/layout/process3"/>
    <dgm:cxn modelId="{9C387AF9-B018-4830-BE81-1A3DB28A645F}" type="presParOf" srcId="{0326ECE3-EC0C-424D-BE4E-077371CD5450}" destId="{7BF21DBD-8CD8-4F84-934D-785A1F7F1E0A}" srcOrd="2" destOrd="0" presId="urn:microsoft.com/office/officeart/2005/8/layout/process3"/>
    <dgm:cxn modelId="{F00017F5-4CB8-4B6E-8BBB-3758BE6A5976}" type="presParOf" srcId="{B1B2FD0C-3842-4568-83A0-BF4697A67A96}" destId="{307E2772-E277-4A43-9240-B4FD76E6FB66}" srcOrd="5" destOrd="0" presId="urn:microsoft.com/office/officeart/2005/8/layout/process3"/>
    <dgm:cxn modelId="{9BE1146F-8CD6-401A-8065-64E69C460594}" type="presParOf" srcId="{307E2772-E277-4A43-9240-B4FD76E6FB66}" destId="{D1B422B6-BD31-4B63-80D1-2151BD3C08C6}" srcOrd="0" destOrd="0" presId="urn:microsoft.com/office/officeart/2005/8/layout/process3"/>
    <dgm:cxn modelId="{43A849F8-B48C-4CB5-8F2A-0273D59A7802}" type="presParOf" srcId="{B1B2FD0C-3842-4568-83A0-BF4697A67A96}" destId="{AC121DF6-5932-494E-B6FC-15AB1BE005A7}" srcOrd="6" destOrd="0" presId="urn:microsoft.com/office/officeart/2005/8/layout/process3"/>
    <dgm:cxn modelId="{AF6356F0-34E3-4A31-B0A6-3A4B44B626BF}" type="presParOf" srcId="{AC121DF6-5932-494E-B6FC-15AB1BE005A7}" destId="{7E92E46E-4235-4543-A9D5-EF6923549B4C}" srcOrd="0" destOrd="0" presId="urn:microsoft.com/office/officeart/2005/8/layout/process3"/>
    <dgm:cxn modelId="{5EA025B2-FF89-42AE-B469-3D9B30175C18}" type="presParOf" srcId="{AC121DF6-5932-494E-B6FC-15AB1BE005A7}" destId="{6ABF1907-8174-4CE0-A719-BF627E4ECAA6}" srcOrd="1" destOrd="0" presId="urn:microsoft.com/office/officeart/2005/8/layout/process3"/>
    <dgm:cxn modelId="{B7078157-E8A0-4E12-87A9-8C09991DE43F}" type="presParOf" srcId="{AC121DF6-5932-494E-B6FC-15AB1BE005A7}" destId="{3C4FD2DD-03E8-4771-B21B-E8CBA839943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E2D07D-D737-47DB-BDCD-006BE8FA1505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9FD06E6A-FD65-40AF-9F55-5DCD863D60CD}">
      <dgm:prSet phldrT="[텍스트]" custT="1"/>
      <dgm:spPr>
        <a:solidFill>
          <a:schemeClr val="tx2">
            <a:lumMod val="90000"/>
          </a:schemeClr>
        </a:solidFill>
      </dgm:spPr>
      <dgm:t>
        <a:bodyPr/>
        <a:lstStyle/>
        <a:p>
          <a:pPr latinLnBrk="1"/>
          <a:r>
            <a:rPr lang="ko-KR" altLang="en-US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벤치마킹 확산화 </a:t>
          </a:r>
          <a:r>
            <a:rPr lang="en-US" altLang="ko-KR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: </a:t>
          </a:r>
          <a:r>
            <a:rPr lang="ko-KR" altLang="en-US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부산</a:t>
          </a:r>
          <a:r>
            <a:rPr lang="en-US" altLang="ko-KR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br>
            <a:rPr lang="en-US" altLang="ko-KR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일본</a:t>
          </a:r>
          <a:r>
            <a:rPr lang="en-US" altLang="ko-KR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(</a:t>
          </a:r>
          <a:r>
            <a:rPr lang="ko-KR" altLang="en-US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다른 해외국가</a:t>
          </a:r>
          <a:r>
            <a:rPr lang="en-US" altLang="ko-KR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)</a:t>
          </a:r>
          <a:endParaRPr lang="ko-KR" altLang="en-US" sz="1600" b="1" dirty="0">
            <a:solidFill>
              <a:schemeClr val="tx1"/>
            </a:solidFill>
            <a:effectLst/>
          </a:endParaRPr>
        </a:p>
      </dgm:t>
    </dgm:pt>
    <dgm:pt modelId="{4896CDFE-ABD2-407C-9C60-5202591B1A58}" type="parTrans" cxnId="{50325CBC-F5AE-4BF3-B3BA-AD0E868C080A}">
      <dgm:prSet/>
      <dgm:spPr/>
      <dgm:t>
        <a:bodyPr/>
        <a:lstStyle/>
        <a:p>
          <a:pPr latinLnBrk="1"/>
          <a:endParaRPr lang="ko-KR" altLang="en-US"/>
        </a:p>
      </dgm:t>
    </dgm:pt>
    <dgm:pt modelId="{950F3067-12EE-49A8-851B-F6EA0A343E66}" type="sibTrans" cxnId="{50325CBC-F5AE-4BF3-B3BA-AD0E868C080A}">
      <dgm:prSet/>
      <dgm:spPr/>
      <dgm:t>
        <a:bodyPr/>
        <a:lstStyle/>
        <a:p>
          <a:pPr latinLnBrk="1"/>
          <a:endParaRPr lang="ko-KR" altLang="en-US"/>
        </a:p>
      </dgm:t>
    </dgm:pt>
    <dgm:pt modelId="{C5B9F330-DF7B-4D2E-9F70-04356115026D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나눔스퀘어라운드 Regular" pitchFamily="50" charset="-127"/>
              <a:ea typeface="나눔스퀘어라운드 Regular" pitchFamily="50" charset="-127"/>
            </a:rPr>
            <a:t>각종 혜택 추가</a:t>
          </a:r>
          <a:endParaRPr lang="ko-KR" altLang="en-US" sz="1600" dirty="0"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51B6AAFF-151E-43D8-AA71-FE8825700601}" type="parTrans" cxnId="{6E520FE8-8850-40A7-A6FD-7CB123CEE21C}">
      <dgm:prSet/>
      <dgm:spPr/>
      <dgm:t>
        <a:bodyPr/>
        <a:lstStyle/>
        <a:p>
          <a:pPr latinLnBrk="1"/>
          <a:endParaRPr lang="ko-KR" altLang="en-US"/>
        </a:p>
      </dgm:t>
    </dgm:pt>
    <dgm:pt modelId="{D136BFB4-CECF-4C95-ACDC-39E95900060C}" type="sibTrans" cxnId="{6E520FE8-8850-40A7-A6FD-7CB123CEE21C}">
      <dgm:prSet/>
      <dgm:spPr/>
      <dgm:t>
        <a:bodyPr/>
        <a:lstStyle/>
        <a:p>
          <a:pPr latinLnBrk="1"/>
          <a:endParaRPr lang="ko-KR" altLang="en-US"/>
        </a:p>
      </dgm:t>
    </dgm:pt>
    <dgm:pt modelId="{D7670017-D0ED-4905-B96B-8C89977A355B}">
      <dgm:prSet phldrT="[텍스트]" phldr="1" custT="1"/>
      <dgm:spPr/>
      <dgm:t>
        <a:bodyPr/>
        <a:lstStyle/>
        <a:p>
          <a:pPr latinLnBrk="1"/>
          <a:endParaRPr lang="ko-KR" altLang="en-US" sz="1600" dirty="0"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C85E52CE-5B5D-436B-A5D5-FAB7BC18B6D7}" type="parTrans" cxnId="{4E397E09-2CFA-4F73-B3F3-1FF857178D44}">
      <dgm:prSet/>
      <dgm:spPr/>
      <dgm:t>
        <a:bodyPr/>
        <a:lstStyle/>
        <a:p>
          <a:pPr latinLnBrk="1"/>
          <a:endParaRPr lang="ko-KR" altLang="en-US"/>
        </a:p>
      </dgm:t>
    </dgm:pt>
    <dgm:pt modelId="{C3280A9C-60FB-441C-AB23-192A39CB576C}" type="sibTrans" cxnId="{4E397E09-2CFA-4F73-B3F3-1FF857178D44}">
      <dgm:prSet/>
      <dgm:spPr/>
      <dgm:t>
        <a:bodyPr/>
        <a:lstStyle/>
        <a:p>
          <a:pPr latinLnBrk="1"/>
          <a:endParaRPr lang="ko-KR" altLang="en-US"/>
        </a:p>
      </dgm:t>
    </dgm:pt>
    <dgm:pt modelId="{12696A3A-7D9B-4A2D-8FEE-578894B82219}">
      <dgm:prSet phldrT="[텍스트]" custT="1"/>
      <dgm:spPr>
        <a:solidFill>
          <a:schemeClr val="tx2">
            <a:lumMod val="90000"/>
          </a:schemeClr>
        </a:solidFill>
      </dgm:spPr>
      <dgm:t>
        <a:bodyPr/>
        <a:lstStyle/>
        <a:p>
          <a:pPr latinLnBrk="1"/>
          <a:r>
            <a:rPr lang="ko-KR" altLang="en-US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벤치마킹 우선 </a:t>
          </a:r>
          <a:r>
            <a:rPr lang="en-US" altLang="ko-KR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지역 추천</a:t>
          </a:r>
          <a:endParaRPr lang="ko-KR" altLang="en-US" sz="1600" b="1" dirty="0">
            <a:solidFill>
              <a:schemeClr val="tx1"/>
            </a:solidFill>
            <a:effectLst/>
          </a:endParaRPr>
        </a:p>
      </dgm:t>
    </dgm:pt>
    <dgm:pt modelId="{A89AB631-7D97-42ED-B8ED-BAAD6CAA44ED}" type="parTrans" cxnId="{55A32C88-4F94-4FE9-9963-0D8D974394B7}">
      <dgm:prSet/>
      <dgm:spPr/>
      <dgm:t>
        <a:bodyPr/>
        <a:lstStyle/>
        <a:p>
          <a:pPr latinLnBrk="1"/>
          <a:endParaRPr lang="ko-KR" altLang="en-US"/>
        </a:p>
      </dgm:t>
    </dgm:pt>
    <dgm:pt modelId="{6AB7D978-7232-4B1D-86E6-C5286C91B194}" type="sibTrans" cxnId="{55A32C88-4F94-4FE9-9963-0D8D974394B7}">
      <dgm:prSet/>
      <dgm:spPr/>
      <dgm:t>
        <a:bodyPr/>
        <a:lstStyle/>
        <a:p>
          <a:pPr latinLnBrk="1"/>
          <a:endParaRPr lang="ko-KR" altLang="en-US"/>
        </a:p>
      </dgm:t>
    </dgm:pt>
    <dgm:pt modelId="{677CCE96-1BE0-4DFA-B4E1-B3F1E275B0A5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나눔스퀘어라운드 Regular" pitchFamily="50" charset="-127"/>
              <a:ea typeface="나눔스퀘어라운드 Regular" pitchFamily="50" charset="-127"/>
            </a:rPr>
            <a:t>교통시설물 개선</a:t>
          </a:r>
          <a:endParaRPr lang="ko-KR" altLang="en-US" sz="1600" dirty="0"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45A7D4AE-C1D3-41FC-A276-95E5CA73CD73}" type="parTrans" cxnId="{56F5C6B3-A7EC-427E-8A59-9CEDB4080F61}">
      <dgm:prSet/>
      <dgm:spPr/>
      <dgm:t>
        <a:bodyPr/>
        <a:lstStyle/>
        <a:p>
          <a:pPr latinLnBrk="1"/>
          <a:endParaRPr lang="ko-KR" altLang="en-US"/>
        </a:p>
      </dgm:t>
    </dgm:pt>
    <dgm:pt modelId="{ED8492EB-66FA-4701-8AEB-7F975FC3FD8E}" type="sibTrans" cxnId="{56F5C6B3-A7EC-427E-8A59-9CEDB4080F61}">
      <dgm:prSet/>
      <dgm:spPr/>
      <dgm:t>
        <a:bodyPr/>
        <a:lstStyle/>
        <a:p>
          <a:pPr latinLnBrk="1"/>
          <a:endParaRPr lang="ko-KR" altLang="en-US"/>
        </a:p>
      </dgm:t>
    </dgm:pt>
    <dgm:pt modelId="{A9244D1E-1762-4489-A291-9AE7319439C4}">
      <dgm:prSet phldrT="[텍스트]" phldr="1" custT="1"/>
      <dgm:spPr/>
      <dgm:t>
        <a:bodyPr/>
        <a:lstStyle/>
        <a:p>
          <a:pPr latinLnBrk="1"/>
          <a:endParaRPr lang="ko-KR" altLang="en-US" sz="1600" dirty="0"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7C265765-A265-49F1-A0E9-BC8576CAE15A}" type="parTrans" cxnId="{EF62F72C-302F-40BE-BD8E-43353024916B}">
      <dgm:prSet/>
      <dgm:spPr/>
      <dgm:t>
        <a:bodyPr/>
        <a:lstStyle/>
        <a:p>
          <a:pPr latinLnBrk="1"/>
          <a:endParaRPr lang="ko-KR" altLang="en-US"/>
        </a:p>
      </dgm:t>
    </dgm:pt>
    <dgm:pt modelId="{E3978D44-B818-4DA4-8F03-346DE5796E05}" type="sibTrans" cxnId="{EF62F72C-302F-40BE-BD8E-43353024916B}">
      <dgm:prSet/>
      <dgm:spPr/>
      <dgm:t>
        <a:bodyPr/>
        <a:lstStyle/>
        <a:p>
          <a:pPr latinLnBrk="1"/>
          <a:endParaRPr lang="ko-KR" altLang="en-US"/>
        </a:p>
      </dgm:t>
    </dgm:pt>
    <dgm:pt modelId="{DF07BD4E-C3F4-43EA-B377-BB15367B1532}">
      <dgm:prSet custT="1"/>
      <dgm:spPr>
        <a:solidFill>
          <a:schemeClr val="tx2">
            <a:lumMod val="90000"/>
          </a:schemeClr>
        </a:solidFill>
      </dgm:spPr>
      <dgm:t>
        <a:bodyPr/>
        <a:lstStyle/>
        <a:p>
          <a:pPr latinLnBrk="1"/>
          <a:r>
            <a:rPr lang="ko-KR" altLang="en-US" sz="1600" b="1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한계점</a:t>
          </a:r>
          <a:endParaRPr lang="ko-KR" altLang="en-US" sz="1600" b="1" dirty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8E6B7A97-8316-40B3-A185-9F31E56BF6F8}" type="parTrans" cxnId="{5C6E176D-BA0F-4C86-8CC1-FFEC0CDA01D9}">
      <dgm:prSet/>
      <dgm:spPr/>
      <dgm:t>
        <a:bodyPr/>
        <a:lstStyle/>
        <a:p>
          <a:pPr latinLnBrk="1"/>
          <a:endParaRPr lang="ko-KR" altLang="en-US"/>
        </a:p>
      </dgm:t>
    </dgm:pt>
    <dgm:pt modelId="{68119CF2-9CB0-40B8-A4C9-6A1228B81499}" type="sibTrans" cxnId="{5C6E176D-BA0F-4C86-8CC1-FFEC0CDA01D9}">
      <dgm:prSet/>
      <dgm:spPr/>
      <dgm:t>
        <a:bodyPr/>
        <a:lstStyle/>
        <a:p>
          <a:pPr latinLnBrk="1"/>
          <a:endParaRPr lang="ko-KR" altLang="en-US"/>
        </a:p>
      </dgm:t>
    </dgm:pt>
    <dgm:pt modelId="{D67654A3-A7EB-4094-AF88-A470F02B734A}">
      <dgm:prSet custT="1"/>
      <dgm:spPr/>
      <dgm:t>
        <a:bodyPr/>
        <a:lstStyle/>
        <a:p>
          <a:pPr latinLnBrk="1"/>
          <a:r>
            <a:rPr lang="ko-KR" altLang="en-US" sz="1600" b="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데이터 세분화</a:t>
          </a:r>
          <a:r>
            <a:rPr lang="en-US" altLang="ko-KR" sz="1600" b="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600" b="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필요</a:t>
          </a:r>
          <a:endParaRPr lang="ko-KR" altLang="en-US" sz="1600" b="0" dirty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E698135F-9EA5-4FBD-AE16-4D6ABDDDA56C}" type="parTrans" cxnId="{41F8FFC1-D19D-4C46-8C57-954E02773BD5}">
      <dgm:prSet/>
      <dgm:spPr/>
      <dgm:t>
        <a:bodyPr/>
        <a:lstStyle/>
        <a:p>
          <a:pPr latinLnBrk="1"/>
          <a:endParaRPr lang="ko-KR" altLang="en-US"/>
        </a:p>
      </dgm:t>
    </dgm:pt>
    <dgm:pt modelId="{1E461A1F-2C75-4527-A291-21AB70CCB3AC}" type="sibTrans" cxnId="{41F8FFC1-D19D-4C46-8C57-954E02773BD5}">
      <dgm:prSet/>
      <dgm:spPr/>
      <dgm:t>
        <a:bodyPr/>
        <a:lstStyle/>
        <a:p>
          <a:pPr latinLnBrk="1"/>
          <a:endParaRPr lang="ko-KR" altLang="en-US"/>
        </a:p>
      </dgm:t>
    </dgm:pt>
    <dgm:pt modelId="{F227CF7A-14CD-4525-B04D-B96D3602D1AB}" type="pres">
      <dgm:prSet presAssocID="{23E2D07D-D737-47DB-BDCD-006BE8FA15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4BE935-0093-4558-A96B-2D0A213A09D5}" type="pres">
      <dgm:prSet presAssocID="{9FD06E6A-FD65-40AF-9F55-5DCD863D60CD}" presName="root" presStyleCnt="0"/>
      <dgm:spPr/>
    </dgm:pt>
    <dgm:pt modelId="{CC1523B0-F445-45CA-9979-2240CD54B8CB}" type="pres">
      <dgm:prSet presAssocID="{9FD06E6A-FD65-40AF-9F55-5DCD863D60CD}" presName="rootComposite" presStyleCnt="0"/>
      <dgm:spPr/>
    </dgm:pt>
    <dgm:pt modelId="{176CA07C-39EF-4420-8DBE-06EE0C72C408}" type="pres">
      <dgm:prSet presAssocID="{9FD06E6A-FD65-40AF-9F55-5DCD863D60CD}" presName="rootText" presStyleLbl="node1" presStyleIdx="0" presStyleCnt="3" custScaleX="122708"/>
      <dgm:spPr/>
      <dgm:t>
        <a:bodyPr/>
        <a:lstStyle/>
        <a:p>
          <a:pPr latinLnBrk="1"/>
          <a:endParaRPr lang="ko-KR" altLang="en-US"/>
        </a:p>
      </dgm:t>
    </dgm:pt>
    <dgm:pt modelId="{99E0EC8C-9AC7-46AB-B8AB-5A756E842A66}" type="pres">
      <dgm:prSet presAssocID="{9FD06E6A-FD65-40AF-9F55-5DCD863D60CD}" presName="rootConnecto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753BB8C-9DFC-44F5-943E-BBAF69E50324}" type="pres">
      <dgm:prSet presAssocID="{9FD06E6A-FD65-40AF-9F55-5DCD863D60CD}" presName="childShape" presStyleCnt="0"/>
      <dgm:spPr/>
    </dgm:pt>
    <dgm:pt modelId="{957CEC70-7080-4ABF-99D1-603CD94D5253}" type="pres">
      <dgm:prSet presAssocID="{51B6AAFF-151E-43D8-AA71-FE8825700601}" presName="Name13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09001D4-108F-4992-BAAB-CA0AFF6A46C3}" type="pres">
      <dgm:prSet presAssocID="{C5B9F330-DF7B-4D2E-9F70-04356115026D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50541E-5E40-45F6-BEA7-0CC9950AF91D}" type="pres">
      <dgm:prSet presAssocID="{C85E52CE-5B5D-436B-A5D5-FAB7BC18B6D7}" presName="Name13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406FA48E-3716-45D6-A5AC-8AAC6C71BFDE}" type="pres">
      <dgm:prSet presAssocID="{D7670017-D0ED-4905-B96B-8C89977A355B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88333-A4A0-45B5-84DB-2747139CC09A}" type="pres">
      <dgm:prSet presAssocID="{12696A3A-7D9B-4A2D-8FEE-578894B82219}" presName="root" presStyleCnt="0"/>
      <dgm:spPr/>
    </dgm:pt>
    <dgm:pt modelId="{38094B8E-83F0-4F49-8796-58F6EEB88E52}" type="pres">
      <dgm:prSet presAssocID="{12696A3A-7D9B-4A2D-8FEE-578894B82219}" presName="rootComposite" presStyleCnt="0"/>
      <dgm:spPr/>
    </dgm:pt>
    <dgm:pt modelId="{230B1365-C856-4DAF-B73C-48A18ED194F0}" type="pres">
      <dgm:prSet presAssocID="{12696A3A-7D9B-4A2D-8FEE-578894B82219}" presName="rootText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3B6FD2-D456-412E-BAB4-DCAE34B379B1}" type="pres">
      <dgm:prSet presAssocID="{12696A3A-7D9B-4A2D-8FEE-578894B82219}" presName="rootConnecto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67CBC40-5DC9-476B-A440-19909A45019A}" type="pres">
      <dgm:prSet presAssocID="{12696A3A-7D9B-4A2D-8FEE-578894B82219}" presName="childShape" presStyleCnt="0"/>
      <dgm:spPr/>
    </dgm:pt>
    <dgm:pt modelId="{0D4A7BFB-66C1-41C2-A021-8DC1010DC54F}" type="pres">
      <dgm:prSet presAssocID="{45A7D4AE-C1D3-41FC-A276-95E5CA73CD73}" presName="Name13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A5D5A33-8CA6-4B18-A27C-946FC08A57E6}" type="pres">
      <dgm:prSet presAssocID="{677CCE96-1BE0-4DFA-B4E1-B3F1E275B0A5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D21FA8-8759-438B-9DDE-64AD7281CB7E}" type="pres">
      <dgm:prSet presAssocID="{7C265765-A265-49F1-A0E9-BC8576CAE15A}" presName="Name13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AF9689C-8358-4657-8020-E76905E94E95}" type="pres">
      <dgm:prSet presAssocID="{A9244D1E-1762-4489-A291-9AE7319439C4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E7ADFA-6A44-4AFE-88C4-F32452DA0C4E}" type="pres">
      <dgm:prSet presAssocID="{DF07BD4E-C3F4-43EA-B377-BB15367B1532}" presName="root" presStyleCnt="0"/>
      <dgm:spPr/>
    </dgm:pt>
    <dgm:pt modelId="{F78F0E68-A1AB-4370-9CA8-DA53F01BC995}" type="pres">
      <dgm:prSet presAssocID="{DF07BD4E-C3F4-43EA-B377-BB15367B1532}" presName="rootComposite" presStyleCnt="0"/>
      <dgm:spPr/>
    </dgm:pt>
    <dgm:pt modelId="{53702B5F-6EB3-460D-9C03-256C9D7ACDC2}" type="pres">
      <dgm:prSet presAssocID="{DF07BD4E-C3F4-43EA-B377-BB15367B1532}" presName="rootText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CD10FA7-7CA0-420C-AB00-64AB140A9310}" type="pres">
      <dgm:prSet presAssocID="{DF07BD4E-C3F4-43EA-B377-BB15367B1532}" presName="rootConnecto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FA70E33-5264-4094-AD8E-0AE6382A5392}" type="pres">
      <dgm:prSet presAssocID="{DF07BD4E-C3F4-43EA-B377-BB15367B1532}" presName="childShape" presStyleCnt="0"/>
      <dgm:spPr/>
    </dgm:pt>
    <dgm:pt modelId="{C4B12CB4-EF1E-46B8-ADA0-CFD5D424E447}" type="pres">
      <dgm:prSet presAssocID="{E698135F-9EA5-4FBD-AE16-4D6ABDDDA56C}" presName="Name13" presStyleLbl="parChTrans1D2" presStyleIdx="4" presStyleCnt="5"/>
      <dgm:spPr/>
    </dgm:pt>
    <dgm:pt modelId="{B16132A5-D171-49CD-B46C-6E27637138F0}" type="pres">
      <dgm:prSet presAssocID="{D67654A3-A7EB-4094-AF88-A470F02B734A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6F5C6B3-A7EC-427E-8A59-9CEDB4080F61}" srcId="{12696A3A-7D9B-4A2D-8FEE-578894B82219}" destId="{677CCE96-1BE0-4DFA-B4E1-B3F1E275B0A5}" srcOrd="0" destOrd="0" parTransId="{45A7D4AE-C1D3-41FC-A276-95E5CA73CD73}" sibTransId="{ED8492EB-66FA-4701-8AEB-7F975FC3FD8E}"/>
    <dgm:cxn modelId="{94921E3A-9E86-4D4B-9F7D-CC1FB78DF3F8}" type="presOf" srcId="{E698135F-9EA5-4FBD-AE16-4D6ABDDDA56C}" destId="{C4B12CB4-EF1E-46B8-ADA0-CFD5D424E447}" srcOrd="0" destOrd="0" presId="urn:microsoft.com/office/officeart/2005/8/layout/hierarchy3"/>
    <dgm:cxn modelId="{DC7D7CD2-36F7-4DE8-AD87-F9561B740687}" type="presOf" srcId="{D7670017-D0ED-4905-B96B-8C89977A355B}" destId="{406FA48E-3716-45D6-A5AC-8AAC6C71BFDE}" srcOrd="0" destOrd="0" presId="urn:microsoft.com/office/officeart/2005/8/layout/hierarchy3"/>
    <dgm:cxn modelId="{9A08C414-90EB-4E58-A9CA-F06209299A8F}" type="presOf" srcId="{A9244D1E-1762-4489-A291-9AE7319439C4}" destId="{6AF9689C-8358-4657-8020-E76905E94E95}" srcOrd="0" destOrd="0" presId="urn:microsoft.com/office/officeart/2005/8/layout/hierarchy3"/>
    <dgm:cxn modelId="{EA5B6C7B-C22C-4201-A54C-1F058D05BDDA}" type="presOf" srcId="{DF07BD4E-C3F4-43EA-B377-BB15367B1532}" destId="{BCD10FA7-7CA0-420C-AB00-64AB140A9310}" srcOrd="1" destOrd="0" presId="urn:microsoft.com/office/officeart/2005/8/layout/hierarchy3"/>
    <dgm:cxn modelId="{365593AE-95E5-409C-B375-155C5B250980}" type="presOf" srcId="{23E2D07D-D737-47DB-BDCD-006BE8FA1505}" destId="{F227CF7A-14CD-4525-B04D-B96D3602D1AB}" srcOrd="0" destOrd="0" presId="urn:microsoft.com/office/officeart/2005/8/layout/hierarchy3"/>
    <dgm:cxn modelId="{35AFEC28-4EEA-4DFA-B16E-D751D2A95E74}" type="presOf" srcId="{12696A3A-7D9B-4A2D-8FEE-578894B82219}" destId="{230B1365-C856-4DAF-B73C-48A18ED194F0}" srcOrd="0" destOrd="0" presId="urn:microsoft.com/office/officeart/2005/8/layout/hierarchy3"/>
    <dgm:cxn modelId="{557C82C7-58A7-4F83-A9A6-3191B989BEC9}" type="presOf" srcId="{12696A3A-7D9B-4A2D-8FEE-578894B82219}" destId="{923B6FD2-D456-412E-BAB4-DCAE34B379B1}" srcOrd="1" destOrd="0" presId="urn:microsoft.com/office/officeart/2005/8/layout/hierarchy3"/>
    <dgm:cxn modelId="{996DB168-B84E-4103-BF05-9D3DF6F5E5E9}" type="presOf" srcId="{9FD06E6A-FD65-40AF-9F55-5DCD863D60CD}" destId="{176CA07C-39EF-4420-8DBE-06EE0C72C408}" srcOrd="0" destOrd="0" presId="urn:microsoft.com/office/officeart/2005/8/layout/hierarchy3"/>
    <dgm:cxn modelId="{5C6E176D-BA0F-4C86-8CC1-FFEC0CDA01D9}" srcId="{23E2D07D-D737-47DB-BDCD-006BE8FA1505}" destId="{DF07BD4E-C3F4-43EA-B377-BB15367B1532}" srcOrd="2" destOrd="0" parTransId="{8E6B7A97-8316-40B3-A185-9F31E56BF6F8}" sibTransId="{68119CF2-9CB0-40B8-A4C9-6A1228B81499}"/>
    <dgm:cxn modelId="{DE50FD1E-EA65-4702-8FFC-7C77305E2904}" type="presOf" srcId="{D67654A3-A7EB-4094-AF88-A470F02B734A}" destId="{B16132A5-D171-49CD-B46C-6E27637138F0}" srcOrd="0" destOrd="0" presId="urn:microsoft.com/office/officeart/2005/8/layout/hierarchy3"/>
    <dgm:cxn modelId="{0FF5A53F-A1FF-4E6A-AA54-3E5FBD004828}" type="presOf" srcId="{677CCE96-1BE0-4DFA-B4E1-B3F1E275B0A5}" destId="{DA5D5A33-8CA6-4B18-A27C-946FC08A57E6}" srcOrd="0" destOrd="0" presId="urn:microsoft.com/office/officeart/2005/8/layout/hierarchy3"/>
    <dgm:cxn modelId="{A82120AC-D619-4A7A-A99F-E356BE83935E}" type="presOf" srcId="{7C265765-A265-49F1-A0E9-BC8576CAE15A}" destId="{9CD21FA8-8759-438B-9DDE-64AD7281CB7E}" srcOrd="0" destOrd="0" presId="urn:microsoft.com/office/officeart/2005/8/layout/hierarchy3"/>
    <dgm:cxn modelId="{7DE44617-71A6-4F5B-8214-182EA2557ABD}" type="presOf" srcId="{C85E52CE-5B5D-436B-A5D5-FAB7BC18B6D7}" destId="{3D50541E-5E40-45F6-BEA7-0CC9950AF91D}" srcOrd="0" destOrd="0" presId="urn:microsoft.com/office/officeart/2005/8/layout/hierarchy3"/>
    <dgm:cxn modelId="{B0D56CEA-C818-46D1-AFE2-558C2196B690}" type="presOf" srcId="{9FD06E6A-FD65-40AF-9F55-5DCD863D60CD}" destId="{99E0EC8C-9AC7-46AB-B8AB-5A756E842A66}" srcOrd="1" destOrd="0" presId="urn:microsoft.com/office/officeart/2005/8/layout/hierarchy3"/>
    <dgm:cxn modelId="{B662318F-A6C4-4285-8421-23B0C1BDC41B}" type="presOf" srcId="{C5B9F330-DF7B-4D2E-9F70-04356115026D}" destId="{009001D4-108F-4992-BAAB-CA0AFF6A46C3}" srcOrd="0" destOrd="0" presId="urn:microsoft.com/office/officeart/2005/8/layout/hierarchy3"/>
    <dgm:cxn modelId="{4E397E09-2CFA-4F73-B3F3-1FF857178D44}" srcId="{9FD06E6A-FD65-40AF-9F55-5DCD863D60CD}" destId="{D7670017-D0ED-4905-B96B-8C89977A355B}" srcOrd="1" destOrd="0" parTransId="{C85E52CE-5B5D-436B-A5D5-FAB7BC18B6D7}" sibTransId="{C3280A9C-60FB-441C-AB23-192A39CB576C}"/>
    <dgm:cxn modelId="{EF62F72C-302F-40BE-BD8E-43353024916B}" srcId="{12696A3A-7D9B-4A2D-8FEE-578894B82219}" destId="{A9244D1E-1762-4489-A291-9AE7319439C4}" srcOrd="1" destOrd="0" parTransId="{7C265765-A265-49F1-A0E9-BC8576CAE15A}" sibTransId="{E3978D44-B818-4DA4-8F03-346DE5796E05}"/>
    <dgm:cxn modelId="{7D34F30D-BF42-4C14-96D3-E70BA4EF1C04}" type="presOf" srcId="{45A7D4AE-C1D3-41FC-A276-95E5CA73CD73}" destId="{0D4A7BFB-66C1-41C2-A021-8DC1010DC54F}" srcOrd="0" destOrd="0" presId="urn:microsoft.com/office/officeart/2005/8/layout/hierarchy3"/>
    <dgm:cxn modelId="{6E520FE8-8850-40A7-A6FD-7CB123CEE21C}" srcId="{9FD06E6A-FD65-40AF-9F55-5DCD863D60CD}" destId="{C5B9F330-DF7B-4D2E-9F70-04356115026D}" srcOrd="0" destOrd="0" parTransId="{51B6AAFF-151E-43D8-AA71-FE8825700601}" sibTransId="{D136BFB4-CECF-4C95-ACDC-39E95900060C}"/>
    <dgm:cxn modelId="{41F8FFC1-D19D-4C46-8C57-954E02773BD5}" srcId="{DF07BD4E-C3F4-43EA-B377-BB15367B1532}" destId="{D67654A3-A7EB-4094-AF88-A470F02B734A}" srcOrd="0" destOrd="0" parTransId="{E698135F-9EA5-4FBD-AE16-4D6ABDDDA56C}" sibTransId="{1E461A1F-2C75-4527-A291-21AB70CCB3AC}"/>
    <dgm:cxn modelId="{50325CBC-F5AE-4BF3-B3BA-AD0E868C080A}" srcId="{23E2D07D-D737-47DB-BDCD-006BE8FA1505}" destId="{9FD06E6A-FD65-40AF-9F55-5DCD863D60CD}" srcOrd="0" destOrd="0" parTransId="{4896CDFE-ABD2-407C-9C60-5202591B1A58}" sibTransId="{950F3067-12EE-49A8-851B-F6EA0A343E66}"/>
    <dgm:cxn modelId="{55A32C88-4F94-4FE9-9963-0D8D974394B7}" srcId="{23E2D07D-D737-47DB-BDCD-006BE8FA1505}" destId="{12696A3A-7D9B-4A2D-8FEE-578894B82219}" srcOrd="1" destOrd="0" parTransId="{A89AB631-7D97-42ED-B8ED-BAAD6CAA44ED}" sibTransId="{6AB7D978-7232-4B1D-86E6-C5286C91B194}"/>
    <dgm:cxn modelId="{7C3A66A9-853B-45EC-B894-0279C01A13FE}" type="presOf" srcId="{DF07BD4E-C3F4-43EA-B377-BB15367B1532}" destId="{53702B5F-6EB3-460D-9C03-256C9D7ACDC2}" srcOrd="0" destOrd="0" presId="urn:microsoft.com/office/officeart/2005/8/layout/hierarchy3"/>
    <dgm:cxn modelId="{B980DA1C-E1B6-4FA1-A1CC-55812DE17FE3}" type="presOf" srcId="{51B6AAFF-151E-43D8-AA71-FE8825700601}" destId="{957CEC70-7080-4ABF-99D1-603CD94D5253}" srcOrd="0" destOrd="0" presId="urn:microsoft.com/office/officeart/2005/8/layout/hierarchy3"/>
    <dgm:cxn modelId="{05B0287E-BB49-41F3-B69A-58AA9EA5ABEA}" type="presParOf" srcId="{F227CF7A-14CD-4525-B04D-B96D3602D1AB}" destId="{014BE935-0093-4558-A96B-2D0A213A09D5}" srcOrd="0" destOrd="0" presId="urn:microsoft.com/office/officeart/2005/8/layout/hierarchy3"/>
    <dgm:cxn modelId="{6E35A505-9CE8-4286-979F-EC90193AFD85}" type="presParOf" srcId="{014BE935-0093-4558-A96B-2D0A213A09D5}" destId="{CC1523B0-F445-45CA-9979-2240CD54B8CB}" srcOrd="0" destOrd="0" presId="urn:microsoft.com/office/officeart/2005/8/layout/hierarchy3"/>
    <dgm:cxn modelId="{5E7056B5-46CD-427E-853E-4B9DB8E137A9}" type="presParOf" srcId="{CC1523B0-F445-45CA-9979-2240CD54B8CB}" destId="{176CA07C-39EF-4420-8DBE-06EE0C72C408}" srcOrd="0" destOrd="0" presId="urn:microsoft.com/office/officeart/2005/8/layout/hierarchy3"/>
    <dgm:cxn modelId="{3510E92A-B845-477A-A37A-80917167F2EA}" type="presParOf" srcId="{CC1523B0-F445-45CA-9979-2240CD54B8CB}" destId="{99E0EC8C-9AC7-46AB-B8AB-5A756E842A66}" srcOrd="1" destOrd="0" presId="urn:microsoft.com/office/officeart/2005/8/layout/hierarchy3"/>
    <dgm:cxn modelId="{EE211AD0-FE99-4E34-AC2D-E22FFC035A96}" type="presParOf" srcId="{014BE935-0093-4558-A96B-2D0A213A09D5}" destId="{B753BB8C-9DFC-44F5-943E-BBAF69E50324}" srcOrd="1" destOrd="0" presId="urn:microsoft.com/office/officeart/2005/8/layout/hierarchy3"/>
    <dgm:cxn modelId="{21CA2150-51D5-4A97-9EA5-3B204153CA91}" type="presParOf" srcId="{B753BB8C-9DFC-44F5-943E-BBAF69E50324}" destId="{957CEC70-7080-4ABF-99D1-603CD94D5253}" srcOrd="0" destOrd="0" presId="urn:microsoft.com/office/officeart/2005/8/layout/hierarchy3"/>
    <dgm:cxn modelId="{6A861529-7DAF-4110-844A-27F236AD3AFA}" type="presParOf" srcId="{B753BB8C-9DFC-44F5-943E-BBAF69E50324}" destId="{009001D4-108F-4992-BAAB-CA0AFF6A46C3}" srcOrd="1" destOrd="0" presId="urn:microsoft.com/office/officeart/2005/8/layout/hierarchy3"/>
    <dgm:cxn modelId="{D33E9A49-98E7-4985-BFB5-28ADD1D2C824}" type="presParOf" srcId="{B753BB8C-9DFC-44F5-943E-BBAF69E50324}" destId="{3D50541E-5E40-45F6-BEA7-0CC9950AF91D}" srcOrd="2" destOrd="0" presId="urn:microsoft.com/office/officeart/2005/8/layout/hierarchy3"/>
    <dgm:cxn modelId="{6364C881-6445-4314-9B93-FF416FAD7FF6}" type="presParOf" srcId="{B753BB8C-9DFC-44F5-943E-BBAF69E50324}" destId="{406FA48E-3716-45D6-A5AC-8AAC6C71BFDE}" srcOrd="3" destOrd="0" presId="urn:microsoft.com/office/officeart/2005/8/layout/hierarchy3"/>
    <dgm:cxn modelId="{3164C053-76AB-4B1E-97E3-AD120995BE27}" type="presParOf" srcId="{F227CF7A-14CD-4525-B04D-B96D3602D1AB}" destId="{9B488333-A4A0-45B5-84DB-2747139CC09A}" srcOrd="1" destOrd="0" presId="urn:microsoft.com/office/officeart/2005/8/layout/hierarchy3"/>
    <dgm:cxn modelId="{DD567DB3-A9DD-4A94-85A1-6474D5D72920}" type="presParOf" srcId="{9B488333-A4A0-45B5-84DB-2747139CC09A}" destId="{38094B8E-83F0-4F49-8796-58F6EEB88E52}" srcOrd="0" destOrd="0" presId="urn:microsoft.com/office/officeart/2005/8/layout/hierarchy3"/>
    <dgm:cxn modelId="{F3CB5576-B660-4C47-B09B-B70967247D0D}" type="presParOf" srcId="{38094B8E-83F0-4F49-8796-58F6EEB88E52}" destId="{230B1365-C856-4DAF-B73C-48A18ED194F0}" srcOrd="0" destOrd="0" presId="urn:microsoft.com/office/officeart/2005/8/layout/hierarchy3"/>
    <dgm:cxn modelId="{8A644F7E-70A0-4559-97A5-F6DDAFA54B59}" type="presParOf" srcId="{38094B8E-83F0-4F49-8796-58F6EEB88E52}" destId="{923B6FD2-D456-412E-BAB4-DCAE34B379B1}" srcOrd="1" destOrd="0" presId="urn:microsoft.com/office/officeart/2005/8/layout/hierarchy3"/>
    <dgm:cxn modelId="{32DA1989-D2E6-42B8-B696-F3F96818F331}" type="presParOf" srcId="{9B488333-A4A0-45B5-84DB-2747139CC09A}" destId="{E67CBC40-5DC9-476B-A440-19909A45019A}" srcOrd="1" destOrd="0" presId="urn:microsoft.com/office/officeart/2005/8/layout/hierarchy3"/>
    <dgm:cxn modelId="{D804A1DC-378A-41EE-9EF2-B8F9B16E199E}" type="presParOf" srcId="{E67CBC40-5DC9-476B-A440-19909A45019A}" destId="{0D4A7BFB-66C1-41C2-A021-8DC1010DC54F}" srcOrd="0" destOrd="0" presId="urn:microsoft.com/office/officeart/2005/8/layout/hierarchy3"/>
    <dgm:cxn modelId="{5252D93E-A750-473D-8A42-F5120C8E1EA4}" type="presParOf" srcId="{E67CBC40-5DC9-476B-A440-19909A45019A}" destId="{DA5D5A33-8CA6-4B18-A27C-946FC08A57E6}" srcOrd="1" destOrd="0" presId="urn:microsoft.com/office/officeart/2005/8/layout/hierarchy3"/>
    <dgm:cxn modelId="{963DDD25-4F55-4B4F-92AF-79F522573094}" type="presParOf" srcId="{E67CBC40-5DC9-476B-A440-19909A45019A}" destId="{9CD21FA8-8759-438B-9DDE-64AD7281CB7E}" srcOrd="2" destOrd="0" presId="urn:microsoft.com/office/officeart/2005/8/layout/hierarchy3"/>
    <dgm:cxn modelId="{C2C66C2D-F570-42BD-9353-F3AB1EB617A8}" type="presParOf" srcId="{E67CBC40-5DC9-476B-A440-19909A45019A}" destId="{6AF9689C-8358-4657-8020-E76905E94E95}" srcOrd="3" destOrd="0" presId="urn:microsoft.com/office/officeart/2005/8/layout/hierarchy3"/>
    <dgm:cxn modelId="{D2674927-BFAF-43A4-86C7-9FE0996973AF}" type="presParOf" srcId="{F227CF7A-14CD-4525-B04D-B96D3602D1AB}" destId="{C2E7ADFA-6A44-4AFE-88C4-F32452DA0C4E}" srcOrd="2" destOrd="0" presId="urn:microsoft.com/office/officeart/2005/8/layout/hierarchy3"/>
    <dgm:cxn modelId="{12EB9A19-7868-430B-B946-7EA25759600F}" type="presParOf" srcId="{C2E7ADFA-6A44-4AFE-88C4-F32452DA0C4E}" destId="{F78F0E68-A1AB-4370-9CA8-DA53F01BC995}" srcOrd="0" destOrd="0" presId="urn:microsoft.com/office/officeart/2005/8/layout/hierarchy3"/>
    <dgm:cxn modelId="{5E480D14-0A7E-4311-B643-45D104AA85FA}" type="presParOf" srcId="{F78F0E68-A1AB-4370-9CA8-DA53F01BC995}" destId="{53702B5F-6EB3-460D-9C03-256C9D7ACDC2}" srcOrd="0" destOrd="0" presId="urn:microsoft.com/office/officeart/2005/8/layout/hierarchy3"/>
    <dgm:cxn modelId="{56F27039-4FAA-4258-BFC0-0ED553D65AEE}" type="presParOf" srcId="{F78F0E68-A1AB-4370-9CA8-DA53F01BC995}" destId="{BCD10FA7-7CA0-420C-AB00-64AB140A9310}" srcOrd="1" destOrd="0" presId="urn:microsoft.com/office/officeart/2005/8/layout/hierarchy3"/>
    <dgm:cxn modelId="{E37F557D-9D88-426B-A32D-4D603907DD7F}" type="presParOf" srcId="{C2E7ADFA-6A44-4AFE-88C4-F32452DA0C4E}" destId="{7FA70E33-5264-4094-AD8E-0AE6382A5392}" srcOrd="1" destOrd="0" presId="urn:microsoft.com/office/officeart/2005/8/layout/hierarchy3"/>
    <dgm:cxn modelId="{2A2DF841-0115-4A99-B2AB-79FB26E1BFF3}" type="presParOf" srcId="{7FA70E33-5264-4094-AD8E-0AE6382A5392}" destId="{C4B12CB4-EF1E-46B8-ADA0-CFD5D424E447}" srcOrd="0" destOrd="0" presId="urn:microsoft.com/office/officeart/2005/8/layout/hierarchy3"/>
    <dgm:cxn modelId="{83901BFD-7C3F-4A22-816A-5AD667BA6753}" type="presParOf" srcId="{7FA70E33-5264-4094-AD8E-0AE6382A5392}" destId="{B16132A5-D171-49CD-B46C-6E27637138F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82AB4-F8C8-40A8-AA2A-522774625ACA}">
      <dsp:nvSpPr>
        <dsp:cNvPr id="0" name=""/>
        <dsp:cNvSpPr/>
      </dsp:nvSpPr>
      <dsp:spPr>
        <a:xfrm>
          <a:off x="2249" y="346570"/>
          <a:ext cx="1277211" cy="276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분석 배경</a:t>
          </a:r>
          <a:endParaRPr lang="ko-KR" altLang="en-US" sz="1600" b="1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2249" y="346570"/>
        <a:ext cx="1277211" cy="453502"/>
      </dsp:txXfrm>
    </dsp:sp>
    <dsp:sp modelId="{8412EEF1-D8CC-43A0-811D-C67E3C1C3174}">
      <dsp:nvSpPr>
        <dsp:cNvPr id="0" name=""/>
        <dsp:cNvSpPr/>
      </dsp:nvSpPr>
      <dsp:spPr>
        <a:xfrm>
          <a:off x="346338" y="1515191"/>
          <a:ext cx="1133756" cy="294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100AC7-CDB5-4F9A-8C5A-BCC497527455}">
      <dsp:nvSpPr>
        <dsp:cNvPr id="0" name=""/>
        <dsp:cNvSpPr/>
      </dsp:nvSpPr>
      <dsp:spPr>
        <a:xfrm>
          <a:off x="1433402" y="432185"/>
          <a:ext cx="326356" cy="282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b="1" kern="120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1433402" y="488639"/>
        <a:ext cx="241674" cy="169364"/>
      </dsp:txXfrm>
    </dsp:sp>
    <dsp:sp modelId="{CA332B5F-496D-4175-A1AE-68D80E68E1CE}">
      <dsp:nvSpPr>
        <dsp:cNvPr id="0" name=""/>
        <dsp:cNvSpPr/>
      </dsp:nvSpPr>
      <dsp:spPr>
        <a:xfrm>
          <a:off x="1895227" y="346570"/>
          <a:ext cx="1351449" cy="276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데이터 분석</a:t>
          </a:r>
          <a:endParaRPr lang="ko-KR" altLang="en-US" sz="1600" b="1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1895227" y="346570"/>
        <a:ext cx="1351449" cy="453502"/>
      </dsp:txXfrm>
    </dsp:sp>
    <dsp:sp modelId="{76F50560-14C1-42DE-95F3-40FE470F6CF7}">
      <dsp:nvSpPr>
        <dsp:cNvPr id="0" name=""/>
        <dsp:cNvSpPr/>
      </dsp:nvSpPr>
      <dsp:spPr>
        <a:xfrm>
          <a:off x="2231379" y="1515191"/>
          <a:ext cx="1133756" cy="294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E267DC-DAA8-42F4-A46A-596023C6B9B7}">
      <dsp:nvSpPr>
        <dsp:cNvPr id="0" name=""/>
        <dsp:cNvSpPr/>
      </dsp:nvSpPr>
      <dsp:spPr>
        <a:xfrm rot="16548">
          <a:off x="3391336" y="436872"/>
          <a:ext cx="306686" cy="282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6429"/>
                <a:satOff val="888"/>
                <a:lumOff val="76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90000"/>
                <a:hueOff val="16429"/>
                <a:satOff val="888"/>
                <a:lumOff val="76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b="1" kern="120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3391336" y="493122"/>
        <a:ext cx="222004" cy="169364"/>
      </dsp:txXfrm>
    </dsp:sp>
    <dsp:sp modelId="{647BC516-4F6E-4125-8727-C18893D2C0B4}">
      <dsp:nvSpPr>
        <dsp:cNvPr id="0" name=""/>
        <dsp:cNvSpPr/>
      </dsp:nvSpPr>
      <dsp:spPr>
        <a:xfrm>
          <a:off x="3825323" y="355768"/>
          <a:ext cx="1312788" cy="276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국내외정책</a:t>
          </a:r>
          <a:r>
            <a:rPr lang="en-US" altLang="ko-KR" sz="1600" b="1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1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600" b="1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 </a:t>
          </a:r>
          <a:r>
            <a:rPr lang="ko-KR" altLang="en-US" sz="1600" b="1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동향</a:t>
          </a:r>
          <a:endParaRPr lang="ko-KR" altLang="en-US" sz="1600" b="1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3825323" y="355768"/>
        <a:ext cx="1312788" cy="453502"/>
      </dsp:txXfrm>
    </dsp:sp>
    <dsp:sp modelId="{7BF21DBD-8CD8-4F84-934D-785A1F7F1E0A}">
      <dsp:nvSpPr>
        <dsp:cNvPr id="0" name=""/>
        <dsp:cNvSpPr/>
      </dsp:nvSpPr>
      <dsp:spPr>
        <a:xfrm>
          <a:off x="4165410" y="1551981"/>
          <a:ext cx="1133756" cy="2912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7E2772-E277-4A43-9240-B4FD76E6FB66}">
      <dsp:nvSpPr>
        <dsp:cNvPr id="0" name=""/>
        <dsp:cNvSpPr/>
      </dsp:nvSpPr>
      <dsp:spPr>
        <a:xfrm rot="45330">
          <a:off x="5287592" y="454099"/>
          <a:ext cx="316955" cy="2822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2858"/>
                <a:satOff val="1776"/>
                <a:lumOff val="1528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90000"/>
                <a:hueOff val="32858"/>
                <a:satOff val="1776"/>
                <a:lumOff val="1528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b="1" kern="120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5287596" y="509995"/>
        <a:ext cx="232273" cy="169364"/>
      </dsp:txXfrm>
    </dsp:sp>
    <dsp:sp modelId="{6ABF1907-8174-4CE0-A719-BF627E4ECAA6}">
      <dsp:nvSpPr>
        <dsp:cNvPr id="0" name=""/>
        <dsp:cNvSpPr/>
      </dsp:nvSpPr>
      <dsp:spPr>
        <a:xfrm>
          <a:off x="5736090" y="381056"/>
          <a:ext cx="1326733" cy="276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정책 제시</a:t>
          </a:r>
          <a:endParaRPr lang="en-US" altLang="ko-KR" sz="1600" b="1" kern="1200" dirty="0" smtClean="0">
            <a:effectLst/>
            <a:latin typeface="나눔스퀘어라운드 Regular" pitchFamily="50" charset="-127"/>
            <a:ea typeface="나눔스퀘어라운드 Regular" pitchFamily="50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및 한계점</a:t>
          </a:r>
          <a:endParaRPr lang="ko-KR" altLang="en-US" sz="1600" b="1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5736090" y="381056"/>
        <a:ext cx="1326733" cy="453502"/>
      </dsp:txXfrm>
    </dsp:sp>
    <dsp:sp modelId="{3C4FD2DD-03E8-4771-B21B-E8CBA839943B}">
      <dsp:nvSpPr>
        <dsp:cNvPr id="0" name=""/>
        <dsp:cNvSpPr/>
      </dsp:nvSpPr>
      <dsp:spPr>
        <a:xfrm>
          <a:off x="6038093" y="1653136"/>
          <a:ext cx="1133756" cy="2811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CA07C-39EF-4420-8DBE-06EE0C72C408}">
      <dsp:nvSpPr>
        <dsp:cNvPr id="0" name=""/>
        <dsp:cNvSpPr/>
      </dsp:nvSpPr>
      <dsp:spPr>
        <a:xfrm>
          <a:off x="463574" y="630"/>
          <a:ext cx="2444816" cy="996192"/>
        </a:xfrm>
        <a:prstGeom prst="roundRect">
          <a:avLst>
            <a:gd name="adj" fmla="val 10000"/>
          </a:avLst>
        </a:prstGeom>
        <a:solidFill>
          <a:schemeClr val="tx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벤치마킹 확산화 </a:t>
          </a:r>
          <a:r>
            <a:rPr lang="en-US" altLang="ko-KR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: </a:t>
          </a:r>
          <a:r>
            <a:rPr lang="ko-KR" altLang="en-US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부산</a:t>
          </a:r>
          <a:r>
            <a:rPr lang="en-US" altLang="ko-KR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br>
            <a:rPr lang="en-US" altLang="ko-KR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일본</a:t>
          </a:r>
          <a:r>
            <a:rPr lang="en-US" altLang="ko-KR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(</a:t>
          </a:r>
          <a:r>
            <a:rPr lang="ko-KR" altLang="en-US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다른 해외국가</a:t>
          </a:r>
          <a:r>
            <a:rPr lang="en-US" altLang="ko-KR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)</a:t>
          </a:r>
          <a:endParaRPr lang="ko-KR" altLang="en-US" sz="1600" b="1" kern="1200" dirty="0">
            <a:solidFill>
              <a:schemeClr val="tx1"/>
            </a:solidFill>
            <a:effectLst/>
          </a:endParaRPr>
        </a:p>
      </dsp:txBody>
      <dsp:txXfrm>
        <a:off x="492751" y="29807"/>
        <a:ext cx="2386462" cy="937838"/>
      </dsp:txXfrm>
    </dsp:sp>
    <dsp:sp modelId="{957CEC70-7080-4ABF-99D1-603CD94D5253}">
      <dsp:nvSpPr>
        <dsp:cNvPr id="0" name=""/>
        <dsp:cNvSpPr/>
      </dsp:nvSpPr>
      <dsp:spPr>
        <a:xfrm>
          <a:off x="708055" y="996823"/>
          <a:ext cx="244481" cy="74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144"/>
              </a:lnTo>
              <a:lnTo>
                <a:pt x="244481" y="747144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001D4-108F-4992-BAAB-CA0AFF6A46C3}">
      <dsp:nvSpPr>
        <dsp:cNvPr id="0" name=""/>
        <dsp:cNvSpPr/>
      </dsp:nvSpPr>
      <dsp:spPr>
        <a:xfrm>
          <a:off x="952537" y="1245871"/>
          <a:ext cx="1593908" cy="99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Regular" pitchFamily="50" charset="-127"/>
              <a:ea typeface="나눔스퀘어라운드 Regular" pitchFamily="50" charset="-127"/>
            </a:rPr>
            <a:t>각종 혜택 추가</a:t>
          </a:r>
          <a:endParaRPr lang="ko-KR" altLang="en-US" sz="1600" kern="1200" dirty="0"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981714" y="1275048"/>
        <a:ext cx="1535554" cy="937838"/>
      </dsp:txXfrm>
    </dsp:sp>
    <dsp:sp modelId="{3D50541E-5E40-45F6-BEA7-0CC9950AF91D}">
      <dsp:nvSpPr>
        <dsp:cNvPr id="0" name=""/>
        <dsp:cNvSpPr/>
      </dsp:nvSpPr>
      <dsp:spPr>
        <a:xfrm>
          <a:off x="708055" y="996823"/>
          <a:ext cx="244481" cy="1992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385"/>
              </a:lnTo>
              <a:lnTo>
                <a:pt x="244481" y="199238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FA48E-3716-45D6-A5AC-8AAC6C71BFDE}">
      <dsp:nvSpPr>
        <dsp:cNvPr id="0" name=""/>
        <dsp:cNvSpPr/>
      </dsp:nvSpPr>
      <dsp:spPr>
        <a:xfrm>
          <a:off x="952537" y="2491112"/>
          <a:ext cx="1593908" cy="99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981714" y="2520289"/>
        <a:ext cx="1535554" cy="937838"/>
      </dsp:txXfrm>
    </dsp:sp>
    <dsp:sp modelId="{230B1365-C856-4DAF-B73C-48A18ED194F0}">
      <dsp:nvSpPr>
        <dsp:cNvPr id="0" name=""/>
        <dsp:cNvSpPr/>
      </dsp:nvSpPr>
      <dsp:spPr>
        <a:xfrm>
          <a:off x="3406486" y="630"/>
          <a:ext cx="1992385" cy="996192"/>
        </a:xfrm>
        <a:prstGeom prst="roundRect">
          <a:avLst>
            <a:gd name="adj" fmla="val 10000"/>
          </a:avLst>
        </a:prstGeom>
        <a:solidFill>
          <a:schemeClr val="tx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벤치마킹 우선 </a:t>
          </a:r>
          <a:r>
            <a:rPr lang="en-US" altLang="ko-KR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지역 추천</a:t>
          </a:r>
          <a:endParaRPr lang="ko-KR" altLang="en-US" sz="1600" b="1" kern="1200" dirty="0">
            <a:solidFill>
              <a:schemeClr val="tx1"/>
            </a:solidFill>
            <a:effectLst/>
          </a:endParaRPr>
        </a:p>
      </dsp:txBody>
      <dsp:txXfrm>
        <a:off x="3435663" y="29807"/>
        <a:ext cx="1934031" cy="937838"/>
      </dsp:txXfrm>
    </dsp:sp>
    <dsp:sp modelId="{0D4A7BFB-66C1-41C2-A021-8DC1010DC54F}">
      <dsp:nvSpPr>
        <dsp:cNvPr id="0" name=""/>
        <dsp:cNvSpPr/>
      </dsp:nvSpPr>
      <dsp:spPr>
        <a:xfrm>
          <a:off x="3605725" y="996823"/>
          <a:ext cx="199238" cy="74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144"/>
              </a:lnTo>
              <a:lnTo>
                <a:pt x="199238" y="747144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D5A33-8CA6-4B18-A27C-946FC08A57E6}">
      <dsp:nvSpPr>
        <dsp:cNvPr id="0" name=""/>
        <dsp:cNvSpPr/>
      </dsp:nvSpPr>
      <dsp:spPr>
        <a:xfrm>
          <a:off x="3804963" y="1245871"/>
          <a:ext cx="1593908" cy="99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Regular" pitchFamily="50" charset="-127"/>
              <a:ea typeface="나눔스퀘어라운드 Regular" pitchFamily="50" charset="-127"/>
            </a:rPr>
            <a:t>교통시설물 개선</a:t>
          </a:r>
          <a:endParaRPr lang="ko-KR" altLang="en-US" sz="1600" kern="1200" dirty="0"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3834140" y="1275048"/>
        <a:ext cx="1535554" cy="937838"/>
      </dsp:txXfrm>
    </dsp:sp>
    <dsp:sp modelId="{9CD21FA8-8759-438B-9DDE-64AD7281CB7E}">
      <dsp:nvSpPr>
        <dsp:cNvPr id="0" name=""/>
        <dsp:cNvSpPr/>
      </dsp:nvSpPr>
      <dsp:spPr>
        <a:xfrm>
          <a:off x="3605725" y="996823"/>
          <a:ext cx="199238" cy="1992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385"/>
              </a:lnTo>
              <a:lnTo>
                <a:pt x="199238" y="199238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9689C-8358-4657-8020-E76905E94E95}">
      <dsp:nvSpPr>
        <dsp:cNvPr id="0" name=""/>
        <dsp:cNvSpPr/>
      </dsp:nvSpPr>
      <dsp:spPr>
        <a:xfrm>
          <a:off x="3804963" y="2491112"/>
          <a:ext cx="1593908" cy="99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3834140" y="2520289"/>
        <a:ext cx="1535554" cy="937838"/>
      </dsp:txXfrm>
    </dsp:sp>
    <dsp:sp modelId="{53702B5F-6EB3-460D-9C03-256C9D7ACDC2}">
      <dsp:nvSpPr>
        <dsp:cNvPr id="0" name=""/>
        <dsp:cNvSpPr/>
      </dsp:nvSpPr>
      <dsp:spPr>
        <a:xfrm>
          <a:off x="5896968" y="630"/>
          <a:ext cx="1992385" cy="996192"/>
        </a:xfrm>
        <a:prstGeom prst="roundRect">
          <a:avLst>
            <a:gd name="adj" fmla="val 10000"/>
          </a:avLst>
        </a:prstGeom>
        <a:solidFill>
          <a:schemeClr val="tx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한계점</a:t>
          </a:r>
          <a:endParaRPr lang="ko-KR" altLang="en-US" sz="1600" b="1" kern="1200" dirty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5926145" y="29807"/>
        <a:ext cx="1934031" cy="937838"/>
      </dsp:txXfrm>
    </dsp:sp>
    <dsp:sp modelId="{C4B12CB4-EF1E-46B8-ADA0-CFD5D424E447}">
      <dsp:nvSpPr>
        <dsp:cNvPr id="0" name=""/>
        <dsp:cNvSpPr/>
      </dsp:nvSpPr>
      <dsp:spPr>
        <a:xfrm>
          <a:off x="6096207" y="996823"/>
          <a:ext cx="199238" cy="74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144"/>
              </a:lnTo>
              <a:lnTo>
                <a:pt x="199238" y="747144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132A5-D171-49CD-B46C-6E27637138F0}">
      <dsp:nvSpPr>
        <dsp:cNvPr id="0" name=""/>
        <dsp:cNvSpPr/>
      </dsp:nvSpPr>
      <dsp:spPr>
        <a:xfrm>
          <a:off x="6295445" y="1245871"/>
          <a:ext cx="1593908" cy="99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데이터 세분화</a:t>
          </a:r>
          <a:r>
            <a:rPr lang="en-US" altLang="ko-KR" sz="1600" b="0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0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600" b="0" kern="1200" dirty="0" smtClean="0">
              <a:solidFill>
                <a:schemeClr val="tx1"/>
              </a:solidFill>
              <a:effectLst/>
              <a:latin typeface="나눔스퀘어라운드 Regular" pitchFamily="50" charset="-127"/>
              <a:ea typeface="나눔스퀘어라운드 Regular" pitchFamily="50" charset="-127"/>
            </a:rPr>
            <a:t>필요</a:t>
          </a:r>
          <a:endParaRPr lang="ko-KR" altLang="en-US" sz="1600" b="0" kern="1200" dirty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6324622" y="1275048"/>
        <a:ext cx="1535554" cy="93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www.hani.co.kr/arti/area/area_general/896757.html#csidx4838fbdacc40fdd95a59962afe917a7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oday.co.kr/issue/newsview.php?idxno=1731273#csidx00b17171d85d5d1be3c9cc3adbb9ca5" TargetMode="External"/><Relationship Id="rId2" Type="http://schemas.openxmlformats.org/officeDocument/2006/relationships/hyperlink" Target="https://kids.donga.com/?ptype=article&amp;no=20190515173726448092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etoday.co.kr/issue/newsview.php?idxno=1731273#csidx706effe7311699098a9012672a90cb8&#160;" TargetMode="Externa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nga.com/ISSUE/Vote2016/News?m=view&amp;date=20190521&amp;gid=95633331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Google Shape;311;p12"/>
          <p:cNvSpPr txBox="1">
            <a:spLocks/>
          </p:cNvSpPr>
          <p:nvPr/>
        </p:nvSpPr>
        <p:spPr>
          <a:xfrm>
            <a:off x="323528" y="682929"/>
            <a:ext cx="4536504" cy="23762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고</a:t>
            </a:r>
            <a:r>
              <a:rPr lang="ko-KR" altLang="en-US" sz="4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령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운전자</a:t>
            </a:r>
            <a:endParaRPr lang="en-US" altLang="ko-KR" sz="4000" dirty="0" smtClean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사고율</a:t>
            </a:r>
            <a:endParaRPr lang="en-US" altLang="ko-KR" sz="4000" dirty="0" smtClean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및 </a:t>
            </a:r>
            <a:endParaRPr lang="en-US" altLang="ko-KR" sz="4000" dirty="0" smtClean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감소 정책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endParaRPr lang="ko-KR" altLang="en-US" sz="4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039" y="305919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조 오진영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이희철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최준혁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67" r="8181" b="11807"/>
          <a:stretch/>
        </p:blipFill>
        <p:spPr bwMode="auto">
          <a:xfrm>
            <a:off x="2948105" y="519824"/>
            <a:ext cx="658825" cy="75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oogle Shape;796;p37"/>
          <p:cNvGrpSpPr/>
          <p:nvPr/>
        </p:nvGrpSpPr>
        <p:grpSpPr>
          <a:xfrm>
            <a:off x="2881473" y="1536474"/>
            <a:ext cx="792088" cy="575816"/>
            <a:chOff x="5275975" y="4344850"/>
            <a:chExt cx="470150" cy="398125"/>
          </a:xfrm>
        </p:grpSpPr>
        <p:sp>
          <p:nvSpPr>
            <p:cNvPr id="11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15356" y="-2700427"/>
            <a:ext cx="4731852" cy="9287023"/>
            <a:chOff x="5515356" y="-2700427"/>
            <a:chExt cx="4731852" cy="9287023"/>
          </a:xfrm>
          <a:blipFill>
            <a:blip r:embed="rId4"/>
            <a:stretch>
              <a:fillRect/>
            </a:stretch>
          </a:blipFill>
        </p:grpSpPr>
        <p:sp>
          <p:nvSpPr>
            <p:cNvPr id="2" name="모서리가 둥근 직사각형 1"/>
            <p:cNvSpPr/>
            <p:nvPr/>
          </p:nvSpPr>
          <p:spPr>
            <a:xfrm rot="18334527">
              <a:off x="3344530" y="73772"/>
              <a:ext cx="4910951" cy="569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8331703">
              <a:off x="3400481" y="87429"/>
              <a:ext cx="6286274" cy="7105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8331703">
              <a:off x="3701168" y="754169"/>
              <a:ext cx="6621485" cy="914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8331703">
              <a:off x="4299685" y="1540553"/>
              <a:ext cx="6721467" cy="11978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8331703">
              <a:off x="5747402" y="2086790"/>
              <a:ext cx="6721467" cy="227814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3094" y="1347614"/>
            <a:ext cx="8388424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경남에 앞서 서울과 서울 강남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양천구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부산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제주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강원 삼척시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충남 아산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천안시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전북 정읍시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경북 포항시 등이 이 제도를 운영하고 있다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인천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대전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경기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충남은 곧 시행할 예정이다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경남에서도 창원시는 지난달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31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일부터 시행하고 있고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사천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진주시와 거창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합천군은 다음달부터 시행할 계획이다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하지만 예산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지역 특성 등 때문에 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지자체별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 운영방식은 큰 차이를 보인다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지원대상 나이부터 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제각각이다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전남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75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살 이상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서울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70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살 이상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부산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경기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충남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경남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제주는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65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살 이상이다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경남에서도 사천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75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살 이상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진주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창원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합천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70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살 이상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거창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65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살 이상 등 차이를 보인다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지원내용도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10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만원어치 교통카드나 지역상품권을 주는 것이 일반적이지만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전북 정읍시는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20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만원어치 교통카드를 지급하고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,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경북 포항시는 온천 이용권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5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장을 준다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경남 진주시는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10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만원어치 교통카드와 함께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5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년 동안 시내버스 무료이용권도 준다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경남도 교통정책과 담당자는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“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지자체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 예산 사업이라 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지자체별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 지원대상과 지원내용이 다를 수밖에 없다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형평성을 고려할 때 정부 차원에서 제도를 운영할 필요가 있다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”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고 말했다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원문보기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AppleSDGothicNeo-Light"/>
                <a:cs typeface="굴림" pitchFamily="50" charset="-127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굴림" pitchFamily="50" charset="-127"/>
                <a:ea typeface="AppleSDGothicNeo-Light"/>
                <a:cs typeface="굴림" pitchFamily="50" charset="-127"/>
                <a:hlinkClick r:id="rId2"/>
              </a:rPr>
              <a:t>http://www.hani.co.kr/arti/area/area_general/896757.html#csidx4838fbdacc40fdd95a59962afe917a7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AppleSDGothicNeo-Light"/>
                <a:cs typeface="굴림" pitchFamily="50" charset="-127"/>
                <a:hlinkClick r:id="rId2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</a:t>
            </a:r>
          </a:p>
        </p:txBody>
      </p:sp>
      <p:pic>
        <p:nvPicPr>
          <p:cNvPr id="3074" name="Picture 2" descr="http://linkback.hani.co.kr/images/onebyone.gif?action_id=4838fbdacc40fdd95a59962afe917a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111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25;p14"/>
          <p:cNvSpPr txBox="1">
            <a:spLocks/>
          </p:cNvSpPr>
          <p:nvPr/>
        </p:nvSpPr>
        <p:spPr>
          <a:xfrm>
            <a:off x="537127" y="2862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정책 동향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6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7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40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971600" y="872658"/>
            <a:ext cx="6534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고령</a:t>
            </a:r>
            <a:r>
              <a:rPr lang="en-US" altLang="ko-KR" sz="1200" dirty="0"/>
              <a:t>(</a:t>
            </a:r>
            <a:r>
              <a:rPr lang="ko-KR" altLang="en-US" sz="1200" dirty="0"/>
              <a:t>썩 많은 나이</a:t>
            </a:r>
            <a:r>
              <a:rPr lang="en-US" altLang="ko-KR" sz="1200" dirty="0"/>
              <a:t>) </a:t>
            </a:r>
            <a:r>
              <a:rPr lang="ko-KR" altLang="en-US" sz="1200" dirty="0"/>
              <a:t>운전자에 의한 교통사고가 건수가 늘어나자 많은 나라들은 일정 연령 이상의 운전자가 면허를 반납하도록 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면허 갱신</a:t>
            </a:r>
            <a:r>
              <a:rPr lang="en-US" altLang="ko-KR" sz="1200" dirty="0"/>
              <a:t>(</a:t>
            </a:r>
            <a:r>
              <a:rPr lang="ko-KR" altLang="en-US" sz="1200" dirty="0"/>
              <a:t>기간 연장</a:t>
            </a:r>
            <a:r>
              <a:rPr lang="en-US" altLang="ko-KR" sz="1200" dirty="0"/>
              <a:t>) </a:t>
            </a:r>
            <a:r>
              <a:rPr lang="ko-KR" altLang="en-US" sz="1200" dirty="0"/>
              <a:t>요건을 까다롭게 두고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뉴질랜드와 덴마크에서는 </a:t>
            </a:r>
            <a:r>
              <a:rPr lang="en-US" altLang="ko-KR" sz="1200" dirty="0"/>
              <a:t>75</a:t>
            </a:r>
            <a:r>
              <a:rPr lang="ko-KR" altLang="en-US" sz="1200" dirty="0"/>
              <a:t>세</a:t>
            </a:r>
            <a:r>
              <a:rPr lang="en-US" altLang="ko-KR" sz="1200" dirty="0"/>
              <a:t>, </a:t>
            </a:r>
            <a:r>
              <a:rPr lang="ko-KR" altLang="en-US" sz="1200" dirty="0"/>
              <a:t>아일랜드에선 </a:t>
            </a:r>
            <a:r>
              <a:rPr lang="en-US" altLang="ko-KR" sz="1200" dirty="0"/>
              <a:t>70</a:t>
            </a:r>
            <a:r>
              <a:rPr lang="ko-KR" altLang="en-US" sz="1200" dirty="0"/>
              <a:t>세가 되면 운전자는 반드시 자신의 운전능력을 경찰과 의료진으로부터 </a:t>
            </a:r>
            <a:r>
              <a:rPr lang="ko-KR" altLang="en-US" sz="1200" dirty="0" err="1"/>
              <a:t>평가받고</a:t>
            </a:r>
            <a:r>
              <a:rPr lang="ko-KR" altLang="en-US" sz="1200" dirty="0"/>
              <a:t> 면허를 갱신해야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우리나라의 일부 지방자치단체는 노인들이 운전면허를 반납하면 교통비를 지원하는 제도를 실시 중이다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>
                <a:hlinkClick r:id="rId2"/>
              </a:rPr>
              <a:t>https://kids.donga.com/?ptype=article&amp;no=20190515173726448092</a:t>
            </a:r>
            <a:endParaRPr lang="ko-KR" alt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1600" y="2355726"/>
            <a:ext cx="676773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우리나라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60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세 이상 택시 기사 숫자가 전국 기사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26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만 명 중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14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만 명이에요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택시 기사 절반이 넘는 분이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60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세 이상이라는 것이죠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. 90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세 이상 택시 기사도 많아요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당장 이분들은 운전면허증을 반납하면 생계에 위협을 받으시는 분들이죠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그래서 일본이나 유럽 국가의 경우에는 고령자가 운전면허증을 반납할 경우 한 달에 일정 금액의 생계비를 지원해 주고 있어요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[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출처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] 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이투데이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맑은고딕"/>
                <a:cs typeface="굴림" pitchFamily="50" charset="-127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맑은고딕"/>
                <a:cs typeface="굴림" pitchFamily="50" charset="-127"/>
                <a:hlinkClick r:id="rId3"/>
              </a:rPr>
              <a:t>http://www.etoday.co.kr/issue/newsview.php?idxno=1731273#csidx00b17171d85d5d1be3c9cc3adbb9ca5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맑은고딕"/>
                <a:cs typeface="굴림" pitchFamily="50" charset="-127"/>
                <a:hlinkClick r:id="rId3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</a:t>
            </a:r>
          </a:p>
        </p:txBody>
      </p:sp>
      <p:pic>
        <p:nvPicPr>
          <p:cNvPr id="4098" name="Picture 2" descr="http://linkback.etoday.co.kr/images/onebyone.gif?action_id=00b17171d85d5d1be3c9cc3adbb9ca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2063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4074611"/>
            <a:ext cx="791986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4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달 만에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4800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명이 면허를 자진 반납했어요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[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출처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] 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이투데이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굴림" pitchFamily="50" charset="-127"/>
                <a:ea typeface="맑은고딕"/>
                <a:cs typeface="굴림" pitchFamily="50" charset="-127"/>
              </a:rPr>
              <a:t>: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ea typeface="맑은고딕"/>
                <a:cs typeface="굴림" pitchFamily="50" charset="-127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굴림" pitchFamily="50" charset="-127"/>
                <a:ea typeface="맑은고딕"/>
                <a:cs typeface="굴림" pitchFamily="50" charset="-127"/>
                <a:hlinkClick r:id="rId5"/>
              </a:rPr>
              <a:t>http://www.etoday.co.kr/issue/newsview.php?idxno=1731273#csidx706effe7311699098a9012672a90cb8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맑은고딕"/>
                <a:cs typeface="굴림" pitchFamily="50" charset="-127"/>
                <a:hlinkClick r:id="rId5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</a:t>
            </a:r>
          </a:p>
        </p:txBody>
      </p:sp>
      <p:pic>
        <p:nvPicPr>
          <p:cNvPr id="4100" name="Picture 4" descr="http://linkback.etoday.co.kr/images/onebyone.gif?action_id=706effe7311699098a9012672a90cb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1381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25;p14"/>
          <p:cNvSpPr txBox="1">
            <a:spLocks/>
          </p:cNvSpPr>
          <p:nvPr/>
        </p:nvSpPr>
        <p:spPr>
          <a:xfrm>
            <a:off x="537127" y="2862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정책 동향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9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0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90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283321" y="771550"/>
            <a:ext cx="856895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현재까지 교통사랑카드를 발급받은 대상자는 </a:t>
            </a:r>
            <a:r>
              <a:rPr lang="en-US" altLang="ko-KR" sz="1200" dirty="0"/>
              <a:t>2828</a:t>
            </a:r>
            <a:r>
              <a:rPr lang="ko-KR" altLang="en-US" sz="1200" dirty="0"/>
              <a:t>명이다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이들은 협력업소로 등록한 음식점 </a:t>
            </a:r>
            <a:r>
              <a:rPr lang="en-US" altLang="ko-KR" sz="1200" dirty="0"/>
              <a:t>1120</a:t>
            </a:r>
            <a:r>
              <a:rPr lang="ko-KR" altLang="en-US" sz="1200" dirty="0"/>
              <a:t>곳을 포함해 </a:t>
            </a:r>
            <a:r>
              <a:rPr lang="en-US" altLang="ko-KR" sz="1200" dirty="0"/>
              <a:t>2200</a:t>
            </a:r>
            <a:r>
              <a:rPr lang="ko-KR" altLang="en-US" sz="1200" dirty="0"/>
              <a:t>개 업소에서 </a:t>
            </a:r>
            <a:r>
              <a:rPr lang="en-US" altLang="ko-KR" sz="1200" dirty="0"/>
              <a:t>5∼50%</a:t>
            </a:r>
            <a:r>
              <a:rPr lang="ko-KR" altLang="en-US" sz="1200" dirty="0"/>
              <a:t>의 할인 혜택을 받을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시는 협력업소에 대해 </a:t>
            </a:r>
            <a:r>
              <a:rPr lang="ko-KR" altLang="en-US" sz="1200" dirty="0" err="1"/>
              <a:t>광안대로</a:t>
            </a:r>
            <a:r>
              <a:rPr lang="ko-KR" altLang="en-US" sz="1200" dirty="0"/>
              <a:t> 통행료 면제와 시내 공영주차장 요금 </a:t>
            </a:r>
            <a:r>
              <a:rPr lang="en-US" altLang="ko-KR" sz="1200" dirty="0"/>
              <a:t>50%</a:t>
            </a:r>
            <a:r>
              <a:rPr lang="ko-KR" altLang="en-US" sz="1200" dirty="0"/>
              <a:t>를 할인해 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이 같은 시책으로 지난해부터 </a:t>
            </a:r>
            <a:r>
              <a:rPr lang="en-US" altLang="ko-KR" sz="1200" dirty="0"/>
              <a:t>4</a:t>
            </a:r>
            <a:r>
              <a:rPr lang="ko-KR" altLang="en-US" sz="1200" dirty="0"/>
              <a:t>월 현재까지 운전면허증을 반납한 부산의 고령 운전자는 </a:t>
            </a:r>
            <a:r>
              <a:rPr lang="en-US" altLang="ko-KR" sz="1200" dirty="0"/>
              <a:t>8308</a:t>
            </a:r>
            <a:r>
              <a:rPr lang="ko-KR" altLang="en-US" sz="1200" dirty="0"/>
              <a:t>명이다</a:t>
            </a:r>
            <a:r>
              <a:rPr lang="en-US" altLang="ko-KR" sz="1200" dirty="0"/>
              <a:t>. 2016</a:t>
            </a:r>
            <a:r>
              <a:rPr lang="ko-KR" altLang="en-US" sz="1200" dirty="0"/>
              <a:t>년 </a:t>
            </a:r>
            <a:r>
              <a:rPr lang="en-US" altLang="ko-KR" sz="1200" dirty="0"/>
              <a:t>214</a:t>
            </a:r>
            <a:r>
              <a:rPr lang="ko-KR" altLang="en-US" sz="1200" dirty="0"/>
              <a:t>명</a:t>
            </a:r>
            <a:r>
              <a:rPr lang="en-US" altLang="ko-KR" sz="1200" dirty="0"/>
              <a:t>, 2017</a:t>
            </a:r>
            <a:r>
              <a:rPr lang="ko-KR" altLang="en-US" sz="1200" dirty="0"/>
              <a:t>년 </a:t>
            </a:r>
            <a:r>
              <a:rPr lang="en-US" altLang="ko-KR" sz="1200" dirty="0"/>
              <a:t>407</a:t>
            </a:r>
            <a:r>
              <a:rPr lang="ko-KR" altLang="en-US" sz="1200" dirty="0"/>
              <a:t>명에 그쳤던 것에 비하면 가히 폭발적이다</a:t>
            </a:r>
            <a:r>
              <a:rPr lang="en-US" altLang="ko-KR" sz="1200" dirty="0"/>
              <a:t>. </a:t>
            </a:r>
            <a:r>
              <a:rPr lang="ko-KR" altLang="en-US" sz="1200" dirty="0"/>
              <a:t>전국에서 가장 큰 폭으로 상승했다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선불교통카드와 교통사랑카드 신청은 지원자가 거주지 </a:t>
            </a:r>
            <a:r>
              <a:rPr lang="ko-KR" altLang="en-US" sz="1200" dirty="0" err="1"/>
              <a:t>읍면동</a:t>
            </a:r>
            <a:r>
              <a:rPr lang="ko-KR" altLang="en-US" sz="1200" dirty="0"/>
              <a:t> 주민센터를 방문해 간단한 신청서만 작성하면 된다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이와 함께 시는 최근 고령자 교통안전 교육을 전담하는 컨설턴트 </a:t>
            </a:r>
            <a:r>
              <a:rPr lang="en-US" altLang="ko-KR" sz="1200" dirty="0"/>
              <a:t>16</a:t>
            </a:r>
            <a:r>
              <a:rPr lang="ko-KR" altLang="en-US" sz="1200" dirty="0"/>
              <a:t>명을 위촉했다</a:t>
            </a:r>
            <a:r>
              <a:rPr lang="en-US" altLang="ko-KR" sz="1200" dirty="0"/>
              <a:t>. </a:t>
            </a:r>
            <a:r>
              <a:rPr lang="ko-KR" altLang="en-US" sz="1200" dirty="0"/>
              <a:t>교통 분야 근무 경력자 중에서 선발된 이들은 부산지역 노인복지관과 노인교실</a:t>
            </a:r>
            <a:r>
              <a:rPr lang="en-US" altLang="ko-KR" sz="1200" dirty="0"/>
              <a:t>, </a:t>
            </a:r>
            <a:r>
              <a:rPr lang="ko-KR" altLang="en-US" sz="1200" dirty="0"/>
              <a:t>경로당 등 대상 기관 </a:t>
            </a:r>
            <a:r>
              <a:rPr lang="en-US" altLang="ko-KR" sz="1200" dirty="0"/>
              <a:t>2311</a:t>
            </a:r>
            <a:r>
              <a:rPr lang="ko-KR" altLang="en-US" sz="1200" dirty="0"/>
              <a:t>곳을 찾아가 방어운전</a:t>
            </a:r>
            <a:r>
              <a:rPr lang="en-US" altLang="ko-KR" sz="1200" dirty="0"/>
              <a:t>, </a:t>
            </a:r>
            <a:r>
              <a:rPr lang="ko-KR" altLang="en-US" sz="1200" dirty="0"/>
              <a:t>안전보행 등 교통안전 교육을 시청각 위주로 실시한다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또 부산경찰청</a:t>
            </a:r>
            <a:r>
              <a:rPr lang="en-US" altLang="ko-KR" sz="1200" dirty="0"/>
              <a:t>, </a:t>
            </a:r>
            <a:r>
              <a:rPr lang="ko-KR" altLang="en-US" sz="1200" dirty="0"/>
              <a:t>도로교통공단</a:t>
            </a:r>
            <a:r>
              <a:rPr lang="en-US" altLang="ko-KR" sz="1200" dirty="0"/>
              <a:t>, </a:t>
            </a:r>
            <a:r>
              <a:rPr lang="ko-KR" altLang="en-US" sz="1200" dirty="0"/>
              <a:t>한국교통안전공단과 함께 교통안전 체험교육도 실시한다</a:t>
            </a:r>
            <a:r>
              <a:rPr lang="en-US" altLang="ko-KR" sz="1200" dirty="0"/>
              <a:t>. </a:t>
            </a:r>
            <a:r>
              <a:rPr lang="ko-KR" altLang="en-US" sz="1200" dirty="0"/>
              <a:t>노인복지관 등 희망기관의 고령자를 회당 </a:t>
            </a:r>
            <a:r>
              <a:rPr lang="en-US" altLang="ko-KR" sz="1200" dirty="0"/>
              <a:t>40</a:t>
            </a:r>
            <a:r>
              <a:rPr lang="ko-KR" altLang="en-US" sz="1200" dirty="0"/>
              <a:t>명씩 초청해 부산진구 </a:t>
            </a:r>
            <a:r>
              <a:rPr lang="ko-KR" altLang="en-US" sz="1200" dirty="0" err="1"/>
              <a:t>초읍어린이교통안전교육장과</a:t>
            </a:r>
            <a:r>
              <a:rPr lang="ko-KR" altLang="en-US" sz="1200" dirty="0"/>
              <a:t> 북구 </a:t>
            </a:r>
            <a:r>
              <a:rPr lang="ko-KR" altLang="en-US" sz="1200" dirty="0" err="1"/>
              <a:t>구포어린이교통공원에서</a:t>
            </a:r>
            <a:r>
              <a:rPr lang="ko-KR" altLang="en-US" sz="1200" dirty="0"/>
              <a:t> 체험 위주로 교육한다</a:t>
            </a:r>
            <a:r>
              <a:rPr lang="en-US" altLang="ko-KR" sz="1200" dirty="0"/>
              <a:t>. </a:t>
            </a:r>
            <a:r>
              <a:rPr lang="ko-KR" altLang="en-US" sz="1200" dirty="0"/>
              <a:t>올해 대상자는 </a:t>
            </a:r>
            <a:r>
              <a:rPr lang="en-US" altLang="ko-KR" sz="1200" dirty="0"/>
              <a:t>5000</a:t>
            </a:r>
            <a:r>
              <a:rPr lang="ko-KR" altLang="en-US" sz="1200" dirty="0"/>
              <a:t>명 선이다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박진옥 부산시 교통혁신본부장은 “부산에서 고령 운전자가 유발한 교통 사망자 수는 </a:t>
            </a:r>
            <a:r>
              <a:rPr lang="en-US" altLang="ko-KR" sz="1200" dirty="0"/>
              <a:t>2017</a:t>
            </a:r>
            <a:r>
              <a:rPr lang="ko-KR" altLang="en-US" sz="1200" dirty="0"/>
              <a:t>년 </a:t>
            </a:r>
            <a:r>
              <a:rPr lang="en-US" altLang="ko-KR" sz="1200" dirty="0"/>
              <a:t>36</a:t>
            </a:r>
            <a:r>
              <a:rPr lang="ko-KR" altLang="en-US" sz="1200" dirty="0"/>
              <a:t>명에서 제도 시행 이후 </a:t>
            </a:r>
            <a:r>
              <a:rPr lang="en-US" altLang="ko-KR" sz="1200" dirty="0"/>
              <a:t>21</a:t>
            </a:r>
            <a:r>
              <a:rPr lang="ko-KR" altLang="en-US" sz="1200" dirty="0"/>
              <a:t>명으로 </a:t>
            </a:r>
            <a:r>
              <a:rPr lang="en-US" altLang="ko-KR" sz="1200" dirty="0"/>
              <a:t>41%</a:t>
            </a:r>
            <a:r>
              <a:rPr lang="ko-KR" altLang="en-US" sz="1200" dirty="0"/>
              <a:t>나 줄었다”며 “맞춤형 고령자 교통안전 대책을 시행해 ‘시민이 안심하고 살 수 있는 안전한 도시’를 만들겠다”고 말했다</a:t>
            </a:r>
          </a:p>
          <a:p>
            <a:endParaRPr lang="en-US" altLang="ko-KR" sz="1200" dirty="0" smtClean="0"/>
          </a:p>
          <a:p>
            <a:r>
              <a:rPr lang="en-US" altLang="ko-KR" sz="1200" dirty="0">
                <a:hlinkClick r:id="rId2"/>
              </a:rPr>
              <a:t>http://www.donga.com/ISSUE/Vote2016/News?m=view&amp;date=20190521&amp;gid=95633331</a:t>
            </a:r>
            <a:endParaRPr lang="ko-KR" altLang="en-US" sz="1200" dirty="0"/>
          </a:p>
        </p:txBody>
      </p:sp>
      <p:sp>
        <p:nvSpPr>
          <p:cNvPr id="4" name="Google Shape;325;p14"/>
          <p:cNvSpPr txBox="1">
            <a:spLocks/>
          </p:cNvSpPr>
          <p:nvPr/>
        </p:nvSpPr>
        <p:spPr>
          <a:xfrm>
            <a:off x="537127" y="2862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정책 동향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5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6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836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37127" y="2862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정책 동향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42055" y="942538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2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11483" y="1635646"/>
            <a:ext cx="77760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일본에서는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70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이상 고령운전자들에 대해 면허 갱신 주기를 차등화하고 있다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70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미만은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5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70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71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이상은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년이다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70~74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운전자들은 고령자 운전 교육도 이수해야 한다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75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이상 운전자는 면허를 갱신하려면 인지 기능 검사를 통과해야 하는데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이 검사에서 치매 판정을 받으면 면허는 취소된다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/>
            </a:r>
            <a:b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 </a:t>
            </a:r>
            <a:b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그러나 일본 내 고령운전자는 빠른 속도로 늘고 있다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65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이상 운전자는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1700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만 명이 넘고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75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이상 운전자는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2005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236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만 명에서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2015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477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만 명으로 두 배 넘게 뛰었다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일본 정부는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1998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년부터 ‘운전면허 반납 제도’도 시행하고 있다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면허를 반납하면 ‘운전 경력 증명서’를 발급해 주는데 이들에게는 대중교통 무료 이용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이사 요금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10%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할인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정기예금 추가 금리 적용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관광 패키지 할인 등 각종 혜택을 제공한다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/>
            </a:r>
            <a:b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 </a:t>
            </a:r>
            <a:b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뉴질랜드는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80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이후부터는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2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년마다 운전면허를 갱신해야 한다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갱신 신청자의 건강 상태에 따라 ▶운전 가능 ▶조건부 가능 ▶도로주행 시험 필요 ▶전문가 진단 필요 ▶부적합 등으로 구분한다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‘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전문가 진단 필요’ 진단을 받으면 노인학자나 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검안사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등의 소견서를 내야 한 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 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/>
            </a:r>
            <a:b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/>
            </a:r>
            <a:b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[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출처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중앙일보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]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일본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면허 반납하면 대중교통 공짜에 예금 우대금리</a:t>
            </a:r>
          </a:p>
        </p:txBody>
      </p:sp>
    </p:spTree>
    <p:extLst>
      <p:ext uri="{BB962C8B-B14F-4D97-AF65-F5344CB8AC3E}">
        <p14:creationId xmlns:p14="http://schemas.microsoft.com/office/powerpoint/2010/main" val="28511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394" y="1506948"/>
            <a:ext cx="4127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미국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고속도로안전국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(NHTSA)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은 고령운전자를 대상으로 교통안전계획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(2005)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을 발표하였다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면허갱신 주기가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년이하로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제한되며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신체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인지검사 도로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주행시험등을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요구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주정부 공무원 및 의료진이 신체적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인지적 장애가 있는 고령운전자의 판단능력을 위해 사용하는 판단 지침 및 의료 지침서를 개발하여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제공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교차로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고속도로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입출구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신규도로에서 고령운전자 안전을 위한 도로 디자인을 행정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지침화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도로안전재단은 정보통신기술회사와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파트너십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관계를 맺고 고령운전자 안전을 위한 도로교통 안전정보 센터를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설립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82781" y="1536819"/>
            <a:ext cx="4572000" cy="3112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고령운전자들의 면허 갱신 요건은 주마다 다르다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일반 면허 갱신 주기는 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주별로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보통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4~10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년이지만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고령자 운전 면허는 최소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일리노이주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87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이상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부터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6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년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플로리다주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까지 다양하다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고령운전자들은 운전 적성검사도 받아야 하는데 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캘리포니아주와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코네티컷주는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무조건 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교통안전국을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운전자 본인이 직접 방문해 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검사받아야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한다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뉴저지주와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 err="1">
                <a:latin typeface="나눔스퀘어라운드 Regular" pitchFamily="50" charset="-127"/>
                <a:ea typeface="나눔스퀘어라운드 Regular" pitchFamily="50" charset="-127"/>
              </a:rPr>
              <a:t>오리건주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등은 “해당 운전자가 고령이지만 운전하는 데 지장이 없다”는 의사 소견서를 반드시 제출해야 면허를 갱신할 수 있다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/>
            </a:r>
            <a:b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/>
            </a:r>
            <a:b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[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출처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중앙일보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]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일본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면허 반납하면 대중교통 공짜에 예금 우대금리</a:t>
            </a:r>
          </a:p>
        </p:txBody>
      </p:sp>
      <p:sp>
        <p:nvSpPr>
          <p:cNvPr id="17" name="Google Shape;325;p14"/>
          <p:cNvSpPr txBox="1">
            <a:spLocks/>
          </p:cNvSpPr>
          <p:nvPr/>
        </p:nvSpPr>
        <p:spPr>
          <a:xfrm>
            <a:off x="537127" y="2862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정책 동향 </a:t>
            </a:r>
            <a:endParaRPr lang="en-US" altLang="ko-KR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18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9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4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37127" y="2862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정책 동향 </a:t>
            </a:r>
            <a:endParaRPr lang="en-US" altLang="ko-KR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42055" y="942538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037" y="1635646"/>
            <a:ext cx="4127356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프랑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스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담당 전문의의 의학적인 조언을 통하여 운전가능 여부를 판단할 수 있도록 관련 시스템을 정비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11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2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1037" y="2643758"/>
            <a:ext cx="412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한국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면허 갱신주기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년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자발적 면허 반납 정책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교통카드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10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만원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1508948"/>
            <a:ext cx="4127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영국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교통안전교육을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자치주별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도는 전문 교육기관에 위탁하여 제공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SAGE(safer driving with age),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자동차협회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(Automobile Association),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고급운전자 협회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en-US" altLang="ko-KR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Institue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of Advanced Motorists)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94" y="3243016"/>
            <a:ext cx="3838600" cy="139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9" y="2571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분석 종합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27784" y="2499742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무엇을 넣을지 모르겠다 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11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83568" y="94822"/>
            <a:ext cx="3168352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solidFill>
                  <a:schemeClr val="lt1"/>
                </a:solidFill>
                <a:latin typeface="나눔스퀘어라운드 Bold" pitchFamily="50" charset="-127"/>
                <a:ea typeface="나눔스퀘어라운드 Bold" pitchFamily="50" charset="-127"/>
              </a:rPr>
              <a:t>정책 제시 및 한계점</a:t>
            </a:r>
            <a:endParaRPr sz="2800" dirty="0">
              <a:solidFill>
                <a:schemeClr val="lt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818185228"/>
              </p:ext>
            </p:extLst>
          </p:nvPr>
        </p:nvGraphicFramePr>
        <p:xfrm>
          <a:off x="539552" y="1131590"/>
          <a:ext cx="8352928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oogle Shape;664;p37"/>
          <p:cNvGrpSpPr/>
          <p:nvPr/>
        </p:nvGrpSpPr>
        <p:grpSpPr>
          <a:xfrm>
            <a:off x="242528" y="126441"/>
            <a:ext cx="368551" cy="368551"/>
            <a:chOff x="2594325" y="1627175"/>
            <a:chExt cx="440850" cy="440850"/>
          </a:xfrm>
          <a:solidFill>
            <a:schemeClr val="bg1"/>
          </a:solidFill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8" y="257198"/>
            <a:ext cx="4073449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참고 문헌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분석 데이터</a:t>
            </a:r>
            <a:r>
              <a:rPr lang="en-US" altLang="ko-KR" sz="2400" dirty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및 도구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참고문헌</a:t>
            </a:r>
            <a:endParaRPr lang="ko-KR" altLang="en-US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2777505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분석 데이터</a:t>
            </a:r>
            <a:endParaRPr lang="ko-KR" altLang="en-US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20484"/>
              </p:ext>
            </p:extLst>
          </p:nvPr>
        </p:nvGraphicFramePr>
        <p:xfrm>
          <a:off x="415821" y="3291830"/>
          <a:ext cx="4804251" cy="1483360"/>
        </p:xfrm>
        <a:graphic>
          <a:graphicData uri="http://schemas.openxmlformats.org/drawingml/2006/table">
            <a:tbl>
              <a:tblPr firstRow="1" bandRow="1">
                <a:tableStyleId>{671603D5-8085-48BA-8230-530EFC16D3E5}</a:tableStyleId>
              </a:tblPr>
              <a:tblGrid>
                <a:gridCol w="2932043"/>
                <a:gridCol w="1008112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데이터명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출처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기준년도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인구데이터 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행정안전부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2019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교통사고 데이터 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도로교통공단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2019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기상 데이터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기상청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2019</a:t>
                      </a:r>
                      <a:endParaRPr lang="ko-KR" altLang="en-US" sz="12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588224" y="1462125"/>
            <a:ext cx="2014121" cy="3062807"/>
            <a:chOff x="6419672" y="1779662"/>
            <a:chExt cx="2014121" cy="306280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672" y="1779662"/>
              <a:ext cx="2014120" cy="2427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8" t="14166" r="4160" b="17246"/>
            <a:stretch/>
          </p:blipFill>
          <p:spPr bwMode="auto">
            <a:xfrm>
              <a:off x="6419673" y="4207396"/>
              <a:ext cx="2014120" cy="635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64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1619672" y="267494"/>
            <a:ext cx="5744376" cy="440844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267744" y="627534"/>
            <a:ext cx="4355112" cy="2998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질문 있으신가요</a:t>
            </a:r>
            <a:r>
              <a:rPr lang="en-US" altLang="ko-KR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masz</a:t>
            </a:r>
            <a:r>
              <a:rPr lang="en-US" altLang="ko-KR" dirty="0"/>
              <a:t> </a:t>
            </a:r>
            <a:r>
              <a:rPr lang="en-US" altLang="ko-KR" dirty="0" err="1"/>
              <a:t>pytanie</a:t>
            </a:r>
            <a:r>
              <a:rPr lang="en-US" altLang="ko-KR" dirty="0" smtClean="0"/>
              <a:t>?</a:t>
            </a:r>
          </a:p>
          <a:p>
            <a:pPr marL="0" lvl="0" indent="0" algn="ctr">
              <a:buNone/>
            </a:pPr>
            <a:r>
              <a:rPr lang="vi-VN" altLang="ko-KR" dirty="0"/>
              <a:t>Bạn có câu hỏi nào không</a:t>
            </a:r>
            <a:r>
              <a:rPr lang="vi-VN" altLang="ko-KR" dirty="0" smtClean="0"/>
              <a:t>?</a:t>
            </a:r>
            <a:endParaRPr lang="en-US" altLang="ko-KR" dirty="0" smtClean="0"/>
          </a:p>
          <a:p>
            <a:pPr marL="0" lvl="0" indent="0" algn="ctr">
              <a:buNone/>
            </a:pPr>
            <a:r>
              <a:rPr lang="es-ES" altLang="ko-KR" dirty="0"/>
              <a:t>Tienes una pregunta</a:t>
            </a:r>
            <a:r>
              <a:rPr lang="es-ES" altLang="ko-KR" dirty="0" smtClean="0"/>
              <a:t>?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你有问题</a:t>
            </a:r>
            <a:r>
              <a:rPr lang="zh-CN" altLang="en-US" dirty="0" smtClean="0"/>
              <a:t>吗</a:t>
            </a:r>
            <a:endParaRPr lang="en-US" altLang="zh-CN" dirty="0" smtClean="0"/>
          </a:p>
          <a:p>
            <a:pPr marL="0" lvl="0" indent="0" algn="ctr">
              <a:buNone/>
            </a:pPr>
            <a:r>
              <a:rPr lang="ja-JP" altLang="en-US" dirty="0">
                <a:latin typeface="MS Gothic" pitchFamily="49" charset="-128"/>
                <a:ea typeface="MS Gothic" pitchFamily="49" charset="-128"/>
              </a:rPr>
              <a:t>質問ありますか</a:t>
            </a:r>
            <a:r>
              <a:rPr lang="ja-JP" altLang="en-US" dirty="0" smtClean="0">
                <a:latin typeface="MS Gothic" pitchFamily="49" charset="-128"/>
                <a:ea typeface="MS Gothic" pitchFamily="49" charset="-128"/>
              </a:rPr>
              <a:t>？</a:t>
            </a:r>
            <a:endParaRPr lang="en-US" altLang="ja-JP" dirty="0" smtClean="0">
              <a:latin typeface="MS Gothic" pitchFamily="49" charset="-128"/>
              <a:ea typeface="MS Gothic" pitchFamily="49" charset="-128"/>
            </a:endParaRPr>
          </a:p>
          <a:p>
            <a:pPr marL="0" lvl="0" indent="0" algn="ctr">
              <a:buNone/>
            </a:pPr>
            <a:r>
              <a:rPr 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Any questions?</a:t>
            </a:r>
            <a:endParaRPr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2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93000">
              <a:srgbClr val="9CB86E"/>
            </a:gs>
            <a:gs pos="100000">
              <a:srgbClr val="156B13"/>
            </a:gs>
          </a:gsLst>
          <a:lin ang="8100000" scaled="1"/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647564" y="90991"/>
            <a:ext cx="35874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진행 개요</a:t>
            </a:r>
            <a:endParaRPr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24364055"/>
              </p:ext>
            </p:extLst>
          </p:nvPr>
        </p:nvGraphicFramePr>
        <p:xfrm>
          <a:off x="1115616" y="564037"/>
          <a:ext cx="72008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oogle Shape;664;p37"/>
          <p:cNvGrpSpPr/>
          <p:nvPr/>
        </p:nvGrpSpPr>
        <p:grpSpPr>
          <a:xfrm>
            <a:off x="179512" y="195486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2;p18"/>
          <p:cNvSpPr txBox="1">
            <a:spLocks/>
          </p:cNvSpPr>
          <p:nvPr/>
        </p:nvSpPr>
        <p:spPr>
          <a:xfrm>
            <a:off x="1547664" y="1273243"/>
            <a:ext cx="5754900" cy="195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/>
            </a:r>
            <a:b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집중해 주셔서 감사합니다</a:t>
            </a:r>
            <a:r>
              <a:rPr lang="en-US" altLang="ko-KR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!</a:t>
            </a:r>
            <a:endParaRPr lang="ko-KR" altLang="en-US" sz="6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6" name="Google Shape;698;p37"/>
          <p:cNvSpPr/>
          <p:nvPr/>
        </p:nvSpPr>
        <p:spPr>
          <a:xfrm>
            <a:off x="6516216" y="2353570"/>
            <a:ext cx="936104" cy="86409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18;p13"/>
          <p:cNvSpPr txBox="1">
            <a:spLocks/>
          </p:cNvSpPr>
          <p:nvPr/>
        </p:nvSpPr>
        <p:spPr>
          <a:xfrm>
            <a:off x="121037" y="843558"/>
            <a:ext cx="4883011" cy="72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“2017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년 </a:t>
            </a:r>
            <a:r>
              <a:rPr lang="en-US" altLang="ko-KR" b="1" dirty="0">
                <a:latin typeface="나눔스퀘어라운드 Regular" pitchFamily="50" charset="-127"/>
                <a:ea typeface="나눔스퀘어라운드 Regular" pitchFamily="50" charset="-127"/>
              </a:rPr>
              <a:t>8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월 전체인구 중 </a:t>
            </a:r>
            <a:r>
              <a:rPr lang="en-US" altLang="ko-KR" b="1" dirty="0">
                <a:latin typeface="나눔스퀘어라운드 Regular" pitchFamily="50" charset="-127"/>
                <a:ea typeface="나눔스퀘어라운드 Regular" pitchFamily="50" charset="-127"/>
              </a:rPr>
              <a:t>65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세 이상 </a:t>
            </a: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/>
            </a:r>
            <a:b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인구 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비율 </a:t>
            </a:r>
            <a:r>
              <a:rPr lang="en-US" altLang="ko-KR" b="1" dirty="0">
                <a:latin typeface="나눔스퀘어라운드 Regular" pitchFamily="50" charset="-127"/>
                <a:ea typeface="나눔스퀘어라운드 Regular" pitchFamily="50" charset="-127"/>
              </a:rPr>
              <a:t>14%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를 넘는 고령사회에 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진입</a:t>
            </a:r>
            <a:r>
              <a:rPr lang="en-US" altLang="ko-KR" b="1" dirty="0">
                <a:latin typeface="나눔스퀘어라운드 Regular" pitchFamily="50" charset="-127"/>
                <a:ea typeface="나눔스퀘어라운드 Regular" pitchFamily="50" charset="-127"/>
              </a:rPr>
              <a:t> </a:t>
            </a: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”</a:t>
            </a:r>
            <a:endParaRPr lang="en-US" altLang="ko-KR" b="1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39552" y="12294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배경 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1/2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567647" y="4572043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7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8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1568893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“2026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년에는 총인구의 </a:t>
            </a:r>
            <a:r>
              <a:rPr lang="en-US" altLang="ko-KR" b="1" dirty="0">
                <a:latin typeface="나눔스퀘어라운드 Regular" pitchFamily="50" charset="-127"/>
                <a:ea typeface="나눔스퀘어라운드 Regular" pitchFamily="50" charset="-127"/>
              </a:rPr>
              <a:t>20% 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이상이 </a:t>
            </a:r>
            <a:r>
              <a:rPr lang="en-US" altLang="ko-KR" b="1" dirty="0">
                <a:latin typeface="나눔스퀘어라운드 Regular" pitchFamily="50" charset="-127"/>
                <a:ea typeface="나눔스퀘어라운드 Regular" pitchFamily="50" charset="-127"/>
              </a:rPr>
              <a:t>65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세 이상 인구가 </a:t>
            </a: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/>
            </a:r>
            <a:b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</a:b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차지하는 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‘</a:t>
            </a:r>
            <a:r>
              <a:rPr lang="ko-KR" altLang="en-US" b="1" dirty="0" err="1">
                <a:latin typeface="나눔스퀘어라운드 Regular" pitchFamily="50" charset="-127"/>
                <a:ea typeface="나눔스퀘어라운드 Regular" pitchFamily="50" charset="-127"/>
              </a:rPr>
              <a:t>초고령사회</a:t>
            </a:r>
            <a:r>
              <a:rPr lang="ko-KR" altLang="en-US" b="1" dirty="0">
                <a:latin typeface="나눔스퀘어라운드 Regular" pitchFamily="50" charset="-127"/>
                <a:ea typeface="나눔스퀘어라운드 Regular" pitchFamily="50" charset="-127"/>
              </a:rPr>
              <a:t>’에 진입할 것으로  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전망</a:t>
            </a: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”</a:t>
            </a:r>
            <a:r>
              <a:rPr lang="en-US" altLang="ko-KR" b="1" dirty="0">
                <a:latin typeface="나눔스퀘어라운드 Regular" pitchFamily="50" charset="-127"/>
                <a:ea typeface="나눔스퀘어라운드 Regular" pitchFamily="50" charset="-127"/>
              </a:rPr>
              <a:t> </a:t>
            </a:r>
            <a:endParaRPr lang="ko-KR" altLang="en-US" b="1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4429"/>
                    </a14:imgEffect>
                    <a14:imgEffect>
                      <a14:sharpenSoften amoun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0"/>
            <a:ext cx="4680520" cy="2472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25267" y="2472539"/>
            <a:ext cx="3841888" cy="2571750"/>
            <a:chOff x="4788025" y="2533774"/>
            <a:chExt cx="4561967" cy="2463969"/>
          </a:xfrm>
        </p:grpSpPr>
        <p:pic>
          <p:nvPicPr>
            <p:cNvPr id="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5" y="2533774"/>
              <a:ext cx="4561966" cy="793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187"/>
            <a:stretch/>
          </p:blipFill>
          <p:spPr bwMode="auto">
            <a:xfrm>
              <a:off x="4788025" y="4360452"/>
              <a:ext cx="4561966" cy="637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6" y="3323763"/>
              <a:ext cx="4561966" cy="1064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827584" y="3493796"/>
            <a:ext cx="338437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고령화 시대로 인해 증가하는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itchFamily="50" charset="-127"/>
                <a:ea typeface="나눔스퀘어라운드 Bold" pitchFamily="50" charset="-127"/>
              </a:rPr>
              <a:t>고령운전자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들의 사고 증가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…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이에 따른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itchFamily="50" charset="-127"/>
                <a:ea typeface="나눔스퀘어라운드 Bold" pitchFamily="50" charset="-127"/>
              </a:rPr>
              <a:t>다양한 대책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 시급하다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273763" y="2678656"/>
            <a:ext cx="421026" cy="50405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5;p14"/>
          <p:cNvSpPr txBox="1">
            <a:spLocks/>
          </p:cNvSpPr>
          <p:nvPr/>
        </p:nvSpPr>
        <p:spPr>
          <a:xfrm>
            <a:off x="571257" y="122943"/>
            <a:ext cx="5492948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ko-KR" altLang="en-US" sz="2400" dirty="0">
                <a:latin typeface="나눔스퀘어라운드 Bold" pitchFamily="50" charset="-127"/>
                <a:ea typeface="나눔스퀘어라운드 Bold" pitchFamily="50" charset="-127"/>
              </a:rPr>
              <a:t>분석 </a:t>
            </a: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배경 </a:t>
            </a: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2/2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7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8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21037" y="1590680"/>
            <a:ext cx="8856984" cy="3472791"/>
            <a:chOff x="-180528" y="1052736"/>
            <a:chExt cx="8856984" cy="482453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-180528" y="1052736"/>
              <a:ext cx="8856984" cy="482453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ㄴ</a:t>
              </a:r>
              <a:endParaRPr lang="ko-KR" altLang="en-US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8" y="1340769"/>
              <a:ext cx="8414026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90003" y="5045990"/>
              <a:ext cx="4067779" cy="255218"/>
            </a:xfrm>
            <a:prstGeom prst="rect">
              <a:avLst/>
            </a:prstGeom>
            <a:solidFill>
              <a:srgbClr val="D0A63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비고령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운전자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(65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미만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90003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357783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423260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357782" y="5040008"/>
              <a:ext cx="4065478" cy="261199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고령 운전자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(65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이상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26168" y="1312878"/>
              <a:ext cx="5117594" cy="427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전체사고율 대비 </a:t>
              </a:r>
              <a:r>
                <a:rPr lang="ko-KR" altLang="en-US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연령집단별</a:t>
              </a:r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교통사고 비율</a:t>
              </a:r>
              <a:endPara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346188" y="5447958"/>
              <a:ext cx="4023189" cy="357306"/>
              <a:chOff x="2195736" y="5589240"/>
              <a:chExt cx="4392488" cy="504056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195736" y="5589240"/>
                <a:ext cx="4392488" cy="50405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2267744" y="5665897"/>
                <a:ext cx="765456" cy="374785"/>
                <a:chOff x="422168" y="5885656"/>
                <a:chExt cx="765456" cy="351656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2014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158472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2015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4022568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2016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4886664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2017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5750760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2018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24" name="오른쪽 화살표 23"/>
            <p:cNvSpPr/>
            <p:nvPr/>
          </p:nvSpPr>
          <p:spPr>
            <a:xfrm rot="20623000">
              <a:off x="4490967" y="3875913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20623000">
              <a:off x="5824212" y="3587881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 rot="20623000">
              <a:off x="7210798" y="3933794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rot="1445552">
              <a:off x="449815" y="2157650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 rot="1445552">
              <a:off x="1803305" y="2220949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오른쪽 화살표 28"/>
            <p:cNvSpPr/>
            <p:nvPr/>
          </p:nvSpPr>
          <p:spPr>
            <a:xfrm rot="1445552">
              <a:off x="3157081" y="2258972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2092" y="4770705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발생건수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784117" y="477687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58630" y="477687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부상자수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76888" y="4773155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발생건수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18913" y="477932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193426" y="477932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부상자수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Google Shape;318;p13"/>
          <p:cNvSpPr txBox="1">
            <a:spLocks/>
          </p:cNvSpPr>
          <p:nvPr/>
        </p:nvSpPr>
        <p:spPr>
          <a:xfrm>
            <a:off x="232624" y="720483"/>
            <a:ext cx="8573234" cy="69500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01600" algn="l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최근 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년간 고령운전자의 경우 교통사고 발생건수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사망자수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부상자수 등이 급속하게 증가하는 추세를 보이며</a:t>
            </a:r>
            <a:r>
              <a:rPr lang="en-US" altLang="ko-KR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비고령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 운전자의 경우 사망자수 부문이 </a:t>
            </a:r>
            <a:r>
              <a:rPr lang="ko-KR" altLang="en-US" sz="12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점</a:t>
            </a:r>
            <a:r>
              <a:rPr lang="ko-KR" altLang="en-US" sz="12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점 감소하는 추세</a:t>
            </a:r>
            <a:endParaRPr lang="en-US" altLang="ko-KR" sz="12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84790" y="1872417"/>
            <a:ext cx="9357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/>
              <a:t>단위</a:t>
            </a:r>
            <a:r>
              <a:rPr lang="en-US" altLang="ko-KR" sz="1050" dirty="0" smtClean="0"/>
              <a:t>:%)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7408525" y="122943"/>
            <a:ext cx="1597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자료</a:t>
            </a:r>
            <a:r>
              <a:rPr lang="en-US" altLang="ko-KR" dirty="0" smtClean="0">
                <a:solidFill>
                  <a:srgbClr val="00B05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도로교통공단 </a:t>
            </a:r>
            <a:endParaRPr lang="ko-KR" altLang="en-US" dirty="0">
              <a:solidFill>
                <a:srgbClr val="00B05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4990" y="2248793"/>
            <a:ext cx="4049835" cy="24658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8" y="257198"/>
            <a:ext cx="6521721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5"/>
            <a:ext cx="5976664" cy="4319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고령운전자 사고통계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7127" y="1995686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지도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각종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그래프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법규위반별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고령운전자들의 사고 원인은 외부적인 것 보다 신체적 지각능력의 저하가 대부분이다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3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8" y="257198"/>
            <a:ext cx="6521721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5"/>
            <a:ext cx="5976664" cy="4319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고령운전자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사고율 높은 지역 파악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67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8" y="257198"/>
            <a:ext cx="6521721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5"/>
            <a:ext cx="5976664" cy="4319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인구소멸지역과 고령운전자 사고율 높은 지역 대조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9588" y="1995686"/>
            <a:ext cx="5256584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의미를 찾아보자 카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인구소멸지역 공식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=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여성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/(65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세노인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/2) feat.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책 참조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8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8" y="257198"/>
            <a:ext cx="6521721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정책 동향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269506" y="987634"/>
            <a:ext cx="6318718" cy="3599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부산광역시 정책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시행시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 효과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특히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2018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년에 대폭 증가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29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4284712" y="8726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부산시에서 전국에서 유일하게 면허 반납 운전자에게 상업시설 요금할인 혜택을 주고 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/>
            </a:r>
            <a:br>
              <a:rPr lang="ko-KR" altLang="en-US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/>
            </a:r>
            <a:br>
              <a:rPr lang="ko-KR" altLang="en-US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출처 </a:t>
            </a:r>
            <a:r>
              <a:rPr lang="en-US" altLang="ko-KR" sz="1200" dirty="0">
                <a:latin typeface="+mn-ea"/>
                <a:ea typeface="+mn-ea"/>
              </a:rPr>
              <a:t>: http://news.chosun.com/site/data/html_dir/2018/09/25/2018092500199.html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83968" y="2499742"/>
            <a:ext cx="50477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초고령사회에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 진입한 일본에선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1998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년부터 면허증을 자진 반납하는 고령자에게 혜택을 주고 있다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운전면허 자진 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반납자들에게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 택시요금이나 전동휠체어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·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보청기 등을 할인해주는 식이다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. 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일본에서는 지난해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34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만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5000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명이 면허증을 반납했다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rPr>
              <a:t/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rPr>
            </a:b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출처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n-ea"/>
                <a:ea typeface="+mn-ea"/>
                <a:cs typeface="굴림" pitchFamily="50" charset="-127"/>
              </a:rPr>
              <a:t>: http://news.chosun.com/site/data/html_dir/2018/09/25/2018092500199.html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rPr>
              <a:t> </a:t>
            </a:r>
          </a:p>
        </p:txBody>
      </p:sp>
      <p:sp>
        <p:nvSpPr>
          <p:cNvPr id="6" name="Google Shape;325;p14"/>
          <p:cNvSpPr txBox="1">
            <a:spLocks/>
          </p:cNvSpPr>
          <p:nvPr/>
        </p:nvSpPr>
        <p:spPr>
          <a:xfrm>
            <a:off x="537127" y="2862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정책 동향 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7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8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87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1002</Words>
  <Application>Microsoft Office PowerPoint</Application>
  <PresentationFormat>화면 슬라이드 쇼(16:9)</PresentationFormat>
  <Paragraphs>135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굴림</vt:lpstr>
      <vt:lpstr>Arial</vt:lpstr>
      <vt:lpstr>나눔스퀘어라운드 Bold</vt:lpstr>
      <vt:lpstr>맑은 고딕</vt:lpstr>
      <vt:lpstr>나눔고딕</vt:lpstr>
      <vt:lpstr>나눔스퀘어라운드 Regular</vt:lpstr>
      <vt:lpstr>MS Gothic</vt:lpstr>
      <vt:lpstr>LG스마트체 Regular</vt:lpstr>
      <vt:lpstr>AppleSDGothicNeo-Light</vt:lpstr>
      <vt:lpstr>나눔바른고딕</vt:lpstr>
      <vt:lpstr>맑은고딕</vt:lpstr>
      <vt:lpstr>LG스마트체 Bold</vt:lpstr>
      <vt:lpstr>Montserrat Light</vt:lpstr>
      <vt:lpstr>Poppins</vt:lpstr>
      <vt:lpstr>Volsce template</vt:lpstr>
      <vt:lpstr>PowerPoint 프레젠테이션</vt:lpstr>
      <vt:lpstr>프로젝트 진행 개요</vt:lpstr>
      <vt:lpstr>분석 배경 1/2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정책 제시 및 한계점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dc:creator>709-000</dc:creator>
  <cp:lastModifiedBy>709-000</cp:lastModifiedBy>
  <cp:revision>195</cp:revision>
  <dcterms:modified xsi:type="dcterms:W3CDTF">2019-09-05T08:59:38Z</dcterms:modified>
</cp:coreProperties>
</file>