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72" r:id="rId7"/>
    <p:sldId id="273" r:id="rId8"/>
    <p:sldId id="275" r:id="rId9"/>
    <p:sldId id="27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45" autoAdjust="0"/>
  </p:normalViewPr>
  <p:slideViewPr>
    <p:cSldViewPr snapToGrid="0">
      <p:cViewPr varScale="1">
        <p:scale>
          <a:sx n="84" d="100"/>
          <a:sy n="84" d="100"/>
        </p:scale>
        <p:origin x="658" y="72"/>
      </p:cViewPr>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5/20/2024</a:t>
            </a:fld>
            <a:endParaRPr lang="en-US" dirty="0"/>
          </a:p>
        </p:txBody>
      </p:sp>
      <p:sp>
        <p:nvSpPr>
          <p:cNvPr id="4" name="Footer Placeholder 3">
            <a:extLst>
              <a:ext uri="{FF2B5EF4-FFF2-40B4-BE49-F238E27FC236}">
                <a16:creationId xmlns:a16="http://schemas.microsoft.com/office/drawing/2014/main"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5/20/2024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39105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397785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5713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1978743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r>
              <a:rPr lang="en-US"/>
              <a:t>Click icon to add table</a:t>
            </a:r>
            <a:endParaRPr lang="en-US" dirty="0"/>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a:t>Click icon to add picture</a:t>
            </a:r>
            <a:endParaRPr lang="en-US" dirty="0"/>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a:t>Click icon to add picture</a:t>
            </a:r>
            <a:endParaRPr lang="en-US" dirty="0"/>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a:t>Click icon to add picture</a:t>
            </a:r>
            <a:endParaRPr lang="en-US" dirty="0"/>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5/20/2024</a:t>
            </a:fld>
            <a:endParaRPr lang="en-US" dirty="0"/>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D8EA3-B846-4160-95E9-486302147031}" type="datetime1">
              <a:rPr lang="en-US" smtClean="0"/>
              <a:t>5/20/2024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denEkbote/crashDetection.github.io.gi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048250" y="3144202"/>
            <a:ext cx="8022338" cy="710316"/>
          </a:xfrm>
        </p:spPr>
        <p:txBody>
          <a:bodyPr/>
          <a:lstStyle/>
          <a:p>
            <a:r>
              <a:rPr lang="en-US" sz="2400" b="1" dirty="0">
                <a:latin typeface="Helvetica" pitchFamily="2" charset="0"/>
              </a:rPr>
              <a:t>Title: Crash Detection and Spot detection system</a:t>
            </a:r>
          </a:p>
        </p:txBody>
      </p:sp>
      <p:pic>
        <p:nvPicPr>
          <p:cNvPr id="3" name="Picture 2" descr="A black and white text&#10;&#10;Description automatically generated">
            <a:extLst>
              <a:ext uri="{FF2B5EF4-FFF2-40B4-BE49-F238E27FC236}">
                <a16:creationId xmlns:a16="http://schemas.microsoft.com/office/drawing/2014/main" id="{7B68BC51-5902-D2A7-492F-ECD00D349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7864" y="1268591"/>
            <a:ext cx="3676269" cy="599860"/>
          </a:xfrm>
          <a:prstGeom prst="rect">
            <a:avLst/>
          </a:prstGeom>
        </p:spPr>
      </p:pic>
      <p:sp>
        <p:nvSpPr>
          <p:cNvPr id="4" name="TextBox 3">
            <a:extLst>
              <a:ext uri="{FF2B5EF4-FFF2-40B4-BE49-F238E27FC236}">
                <a16:creationId xmlns:a16="http://schemas.microsoft.com/office/drawing/2014/main" id="{F1F1ECB1-1604-E88B-AEF8-A3E21C1F792A}"/>
              </a:ext>
            </a:extLst>
          </p:cNvPr>
          <p:cNvSpPr txBox="1"/>
          <p:nvPr/>
        </p:nvSpPr>
        <p:spPr>
          <a:xfrm>
            <a:off x="3693791" y="2573507"/>
            <a:ext cx="4731259" cy="369332"/>
          </a:xfrm>
          <a:prstGeom prst="rect">
            <a:avLst/>
          </a:prstGeom>
          <a:noFill/>
        </p:spPr>
        <p:txBody>
          <a:bodyPr wrap="square">
            <a:spAutoFit/>
          </a:bodyPr>
          <a:lstStyle/>
          <a:p>
            <a:pPr algn="ctr"/>
            <a:r>
              <a:rPr lang="en-US" b="1" dirty="0">
                <a:solidFill>
                  <a:srgbClr val="0D0D0D"/>
                </a:solidFill>
                <a:latin typeface="Söhne"/>
              </a:rPr>
              <a:t>Under the Guidance of – Prof. Basavaraj Patil</a:t>
            </a:r>
          </a:p>
        </p:txBody>
      </p:sp>
      <p:graphicFrame>
        <p:nvGraphicFramePr>
          <p:cNvPr id="5" name="Table 4">
            <a:extLst>
              <a:ext uri="{FF2B5EF4-FFF2-40B4-BE49-F238E27FC236}">
                <a16:creationId xmlns:a16="http://schemas.microsoft.com/office/drawing/2014/main" id="{9E4B1C66-3BB2-8BFC-6D53-BBB6CE2A9D5F}"/>
              </a:ext>
            </a:extLst>
          </p:cNvPr>
          <p:cNvGraphicFramePr>
            <a:graphicFrameLocks noGrp="1"/>
          </p:cNvGraphicFramePr>
          <p:nvPr>
            <p:extLst>
              <p:ext uri="{D42A27DB-BD31-4B8C-83A1-F6EECF244321}">
                <p14:modId xmlns:p14="http://schemas.microsoft.com/office/powerpoint/2010/main" val="3545876336"/>
              </p:ext>
            </p:extLst>
          </p:nvPr>
        </p:nvGraphicFramePr>
        <p:xfrm>
          <a:off x="3424832" y="3984248"/>
          <a:ext cx="5269173" cy="1904720"/>
        </p:xfrm>
        <a:graphic>
          <a:graphicData uri="http://schemas.openxmlformats.org/drawingml/2006/table">
            <a:tbl>
              <a:tblPr firstRow="1" bandRow="1">
                <a:tableStyleId>{5C22544A-7EE6-4342-B048-85BDC9FD1C3A}</a:tableStyleId>
              </a:tblPr>
              <a:tblGrid>
                <a:gridCol w="1756391">
                  <a:extLst>
                    <a:ext uri="{9D8B030D-6E8A-4147-A177-3AD203B41FA5}">
                      <a16:colId xmlns:a16="http://schemas.microsoft.com/office/drawing/2014/main" val="101476178"/>
                    </a:ext>
                  </a:extLst>
                </a:gridCol>
                <a:gridCol w="1996814">
                  <a:extLst>
                    <a:ext uri="{9D8B030D-6E8A-4147-A177-3AD203B41FA5}">
                      <a16:colId xmlns:a16="http://schemas.microsoft.com/office/drawing/2014/main" val="4090970555"/>
                    </a:ext>
                  </a:extLst>
                </a:gridCol>
                <a:gridCol w="1515968">
                  <a:extLst>
                    <a:ext uri="{9D8B030D-6E8A-4147-A177-3AD203B41FA5}">
                      <a16:colId xmlns:a16="http://schemas.microsoft.com/office/drawing/2014/main" val="2742884052"/>
                    </a:ext>
                  </a:extLst>
                </a:gridCol>
              </a:tblGrid>
              <a:tr h="280928">
                <a:tc>
                  <a:txBody>
                    <a:bodyPr/>
                    <a:lstStyle/>
                    <a:p>
                      <a:pPr algn="ctr"/>
                      <a:r>
                        <a:rPr lang="en-IN" dirty="0"/>
                        <a:t>NAME</a:t>
                      </a:r>
                    </a:p>
                  </a:txBody>
                  <a:tcPr/>
                </a:tc>
                <a:tc>
                  <a:txBody>
                    <a:bodyPr/>
                    <a:lstStyle/>
                    <a:p>
                      <a:pPr algn="ctr"/>
                      <a:r>
                        <a:rPr lang="en-IN" dirty="0"/>
                        <a:t>USN</a:t>
                      </a:r>
                    </a:p>
                  </a:txBody>
                  <a:tcPr/>
                </a:tc>
                <a:tc>
                  <a:txBody>
                    <a:bodyPr/>
                    <a:lstStyle/>
                    <a:p>
                      <a:pPr algn="ctr"/>
                      <a:r>
                        <a:rPr lang="en-IN" dirty="0"/>
                        <a:t>ROLL NO</a:t>
                      </a:r>
                    </a:p>
                  </a:txBody>
                  <a:tcPr/>
                </a:tc>
                <a:extLst>
                  <a:ext uri="{0D108BD9-81ED-4DB2-BD59-A6C34878D82A}">
                    <a16:rowId xmlns:a16="http://schemas.microsoft.com/office/drawing/2014/main" val="1339084378"/>
                  </a:ext>
                </a:extLst>
              </a:tr>
              <a:tr h="280928">
                <a:tc>
                  <a:txBody>
                    <a:bodyPr/>
                    <a:lstStyle/>
                    <a:p>
                      <a:pPr algn="ctr"/>
                      <a:r>
                        <a:rPr lang="en-IN" dirty="0" err="1"/>
                        <a:t>Dheeraj.H</a:t>
                      </a:r>
                      <a:endParaRPr lang="en-IN" dirty="0"/>
                    </a:p>
                  </a:txBody>
                  <a:tcPr/>
                </a:tc>
                <a:tc>
                  <a:txBody>
                    <a:bodyPr/>
                    <a:lstStyle/>
                    <a:p>
                      <a:pPr algn="ctr"/>
                      <a:r>
                        <a:rPr lang="en-IN" dirty="0"/>
                        <a:t>01FE21BEI027</a:t>
                      </a:r>
                    </a:p>
                  </a:txBody>
                  <a:tcPr/>
                </a:tc>
                <a:tc>
                  <a:txBody>
                    <a:bodyPr/>
                    <a:lstStyle/>
                    <a:p>
                      <a:pPr algn="ctr"/>
                      <a:r>
                        <a:rPr lang="en-IN" dirty="0"/>
                        <a:t>124</a:t>
                      </a:r>
                    </a:p>
                  </a:txBody>
                  <a:tcPr/>
                </a:tc>
                <a:extLst>
                  <a:ext uri="{0D108BD9-81ED-4DB2-BD59-A6C34878D82A}">
                    <a16:rowId xmlns:a16="http://schemas.microsoft.com/office/drawing/2014/main" val="2535219987"/>
                  </a:ext>
                </a:extLst>
              </a:tr>
              <a:tr h="414016">
                <a:tc>
                  <a:txBody>
                    <a:bodyPr/>
                    <a:lstStyle/>
                    <a:p>
                      <a:pPr algn="ctr"/>
                      <a:r>
                        <a:rPr lang="en-IN" dirty="0" err="1"/>
                        <a:t>Jaden.E</a:t>
                      </a:r>
                      <a:endParaRPr lang="en-IN" dirty="0"/>
                    </a:p>
                  </a:txBody>
                  <a:tcPr/>
                </a:tc>
                <a:tc>
                  <a:txBody>
                    <a:bodyPr/>
                    <a:lstStyle/>
                    <a:p>
                      <a:pPr algn="ctr"/>
                      <a:r>
                        <a:rPr lang="en-IN" dirty="0"/>
                        <a:t>01FE21BEI043</a:t>
                      </a:r>
                    </a:p>
                  </a:txBody>
                  <a:tcPr/>
                </a:tc>
                <a:tc>
                  <a:txBody>
                    <a:bodyPr/>
                    <a:lstStyle/>
                    <a:p>
                      <a:pPr algn="ctr"/>
                      <a:r>
                        <a:rPr lang="en-IN" dirty="0"/>
                        <a:t>135</a:t>
                      </a:r>
                    </a:p>
                  </a:txBody>
                  <a:tcPr/>
                </a:tc>
                <a:extLst>
                  <a:ext uri="{0D108BD9-81ED-4DB2-BD59-A6C34878D82A}">
                    <a16:rowId xmlns:a16="http://schemas.microsoft.com/office/drawing/2014/main" val="2589065933"/>
                  </a:ext>
                </a:extLst>
              </a:tr>
              <a:tr h="379592">
                <a:tc>
                  <a:txBody>
                    <a:bodyPr/>
                    <a:lstStyle/>
                    <a:p>
                      <a:pPr algn="ctr"/>
                      <a:r>
                        <a:rPr lang="en-IN" dirty="0" err="1"/>
                        <a:t>Sheshank.P</a:t>
                      </a:r>
                      <a:endParaRPr lang="en-IN" dirty="0"/>
                    </a:p>
                  </a:txBody>
                  <a:tcPr/>
                </a:tc>
                <a:tc>
                  <a:txBody>
                    <a:bodyPr/>
                    <a:lstStyle/>
                    <a:p>
                      <a:pPr algn="ctr"/>
                      <a:r>
                        <a:rPr lang="en-IN" dirty="0"/>
                        <a:t>01FE21BEI037</a:t>
                      </a:r>
                    </a:p>
                  </a:txBody>
                  <a:tcPr/>
                </a:tc>
                <a:tc>
                  <a:txBody>
                    <a:bodyPr/>
                    <a:lstStyle/>
                    <a:p>
                      <a:pPr algn="ctr"/>
                      <a:r>
                        <a:rPr lang="en-IN" dirty="0"/>
                        <a:t>130</a:t>
                      </a:r>
                    </a:p>
                  </a:txBody>
                  <a:tcPr/>
                </a:tc>
                <a:extLst>
                  <a:ext uri="{0D108BD9-81ED-4DB2-BD59-A6C34878D82A}">
                    <a16:rowId xmlns:a16="http://schemas.microsoft.com/office/drawing/2014/main" val="450207172"/>
                  </a:ext>
                </a:extLst>
              </a:tr>
              <a:tr h="379592">
                <a:tc>
                  <a:txBody>
                    <a:bodyPr/>
                    <a:lstStyle/>
                    <a:p>
                      <a:pPr algn="ctr"/>
                      <a:r>
                        <a:rPr lang="en-IN" dirty="0" err="1"/>
                        <a:t>Prajwal.S</a:t>
                      </a:r>
                      <a:endParaRPr lang="en-IN" dirty="0"/>
                    </a:p>
                  </a:txBody>
                  <a:tcPr/>
                </a:tc>
                <a:tc>
                  <a:txBody>
                    <a:bodyPr/>
                    <a:lstStyle/>
                    <a:p>
                      <a:pPr algn="ctr"/>
                      <a:r>
                        <a:rPr lang="en-IN" dirty="0"/>
                        <a:t>01FE21BEI032</a:t>
                      </a:r>
                    </a:p>
                  </a:txBody>
                  <a:tcPr/>
                </a:tc>
                <a:tc>
                  <a:txBody>
                    <a:bodyPr/>
                    <a:lstStyle/>
                    <a:p>
                      <a:pPr algn="ctr"/>
                      <a:r>
                        <a:rPr lang="en-IN" dirty="0"/>
                        <a:t>127</a:t>
                      </a:r>
                    </a:p>
                  </a:txBody>
                  <a:tcPr/>
                </a:tc>
                <a:extLst>
                  <a:ext uri="{0D108BD9-81ED-4DB2-BD59-A6C34878D82A}">
                    <a16:rowId xmlns:a16="http://schemas.microsoft.com/office/drawing/2014/main" val="2923971773"/>
                  </a:ext>
                </a:extLst>
              </a:tr>
            </a:tbl>
          </a:graphicData>
        </a:graphic>
      </p:graphicFrame>
      <p:sp>
        <p:nvSpPr>
          <p:cNvPr id="11" name="TextBox 10">
            <a:extLst>
              <a:ext uri="{FF2B5EF4-FFF2-40B4-BE49-F238E27FC236}">
                <a16:creationId xmlns:a16="http://schemas.microsoft.com/office/drawing/2014/main" id="{63F0D4CF-095C-5198-ADE3-6993DB2389D5}"/>
              </a:ext>
            </a:extLst>
          </p:cNvPr>
          <p:cNvSpPr txBox="1"/>
          <p:nvPr/>
        </p:nvSpPr>
        <p:spPr>
          <a:xfrm>
            <a:off x="2973322" y="2002812"/>
            <a:ext cx="6245352" cy="369332"/>
          </a:xfrm>
          <a:prstGeom prst="rect">
            <a:avLst/>
          </a:prstGeom>
          <a:noFill/>
        </p:spPr>
        <p:txBody>
          <a:bodyPr wrap="square">
            <a:spAutoFit/>
          </a:bodyPr>
          <a:lstStyle/>
          <a:p>
            <a:pPr marL="0" lvl="0" indent="0" algn="ctr" rtl="0">
              <a:spcBef>
                <a:spcPts val="0"/>
              </a:spcBef>
              <a:spcAft>
                <a:spcPts val="0"/>
              </a:spcAft>
              <a:buNone/>
            </a:pPr>
            <a:r>
              <a:rPr lang="en-US" sz="1800" b="1" dirty="0">
                <a:solidFill>
                  <a:schemeClr val="tx1"/>
                </a:solidFill>
              </a:rPr>
              <a:t>School of Electronics and Communication Engineering</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957068" y="851547"/>
            <a:ext cx="4275364" cy="1979634"/>
          </a:xfrm>
        </p:spPr>
        <p:txBody>
          <a:bodyPr anchor="ct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957068" y="2255110"/>
            <a:ext cx="4546852" cy="3542186"/>
          </a:xfrm>
        </p:spPr>
        <p:txBody>
          <a:bodyPr vert="horz" lIns="91440" tIns="45720" rIns="91440" bIns="45720" rtlCol="0" anchor="t">
            <a:normAutofit/>
          </a:bodyPr>
          <a:lstStyle/>
          <a:p>
            <a:r>
              <a:rPr lang="en-US" dirty="0"/>
              <a:t>Introduction</a:t>
            </a:r>
          </a:p>
          <a:p>
            <a:r>
              <a:rPr lang="en-US" dirty="0"/>
              <a:t>Description</a:t>
            </a:r>
          </a:p>
          <a:p>
            <a:r>
              <a:rPr lang="en-US" dirty="0"/>
              <a:t>Methodology</a:t>
            </a:r>
          </a:p>
          <a:p>
            <a:r>
              <a:rPr lang="en-US" dirty="0"/>
              <a:t>Literature Survey</a:t>
            </a:r>
          </a:p>
          <a:p>
            <a:r>
              <a:rPr lang="en-US" dirty="0"/>
              <a:t>Block diagram</a:t>
            </a:r>
          </a:p>
          <a:p>
            <a:r>
              <a:rPr lang="en-US" dirty="0"/>
              <a:t>Flowchart</a:t>
            </a:r>
          </a:p>
          <a:p>
            <a:endParaRPr lang="en-US" dirty="0"/>
          </a:p>
        </p:txBody>
      </p:sp>
      <p:sp>
        <p:nvSpPr>
          <p:cNvPr id="4" name="Date Placeholder 3">
            <a:extLst>
              <a:ext uri="{FF2B5EF4-FFF2-40B4-BE49-F238E27FC236}">
                <a16:creationId xmlns:a16="http://schemas.microsoft.com/office/drawing/2014/main" id="{D718FBE7-3C46-903D-964E-091F74329C61}"/>
              </a:ext>
            </a:extLst>
          </p:cNvPr>
          <p:cNvSpPr>
            <a:spLocks noGrp="1"/>
          </p:cNvSpPr>
          <p:nvPr>
            <p:ph type="dt" sz="half" idx="2"/>
          </p:nvPr>
        </p:nvSpPr>
        <p:spPr>
          <a:xfrm>
            <a:off x="10011833" y="6226628"/>
            <a:ext cx="1560304" cy="631372"/>
          </a:xfrm>
        </p:spPr>
        <p:txBody>
          <a:bodyPr/>
          <a:lstStyle/>
          <a:p>
            <a:fld id="{E9466343-3461-42CD-9CAB-EE1885623C25}" type="datetime1">
              <a:rPr lang="en-US" smtClean="0"/>
              <a:pPr/>
              <a:t>5/20/2024</a:t>
            </a:fld>
            <a:endParaRPr lang="en-US" dirty="0"/>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E968-F0ED-3582-74DC-29D7D72EE833}"/>
              </a:ext>
            </a:extLst>
          </p:cNvPr>
          <p:cNvSpPr>
            <a:spLocks noGrp="1"/>
          </p:cNvSpPr>
          <p:nvPr>
            <p:ph type="title"/>
          </p:nvPr>
        </p:nvSpPr>
        <p:spPr>
          <a:xfrm>
            <a:off x="641349" y="403224"/>
            <a:ext cx="4771899" cy="794640"/>
          </a:xfrm>
        </p:spPr>
        <p:txBody>
          <a:bodyPr/>
          <a:lstStyle/>
          <a:p>
            <a:r>
              <a:rPr lang="en-US" dirty="0"/>
              <a:t>Introduction</a:t>
            </a:r>
          </a:p>
        </p:txBody>
      </p:sp>
      <p:sp>
        <p:nvSpPr>
          <p:cNvPr id="7" name="Text Placeholder 6">
            <a:extLst>
              <a:ext uri="{FF2B5EF4-FFF2-40B4-BE49-F238E27FC236}">
                <a16:creationId xmlns:a16="http://schemas.microsoft.com/office/drawing/2014/main" id="{53C6A63A-BA0E-904B-EC35-F17B626D1E98}"/>
              </a:ext>
            </a:extLst>
          </p:cNvPr>
          <p:cNvSpPr>
            <a:spLocks noGrp="1"/>
          </p:cNvSpPr>
          <p:nvPr>
            <p:ph type="body" sz="quarter" idx="10"/>
          </p:nvPr>
        </p:nvSpPr>
        <p:spPr>
          <a:xfrm>
            <a:off x="356616" y="1243584"/>
            <a:ext cx="7159752" cy="4480560"/>
          </a:xfrm>
        </p:spPr>
        <p:txBody>
          <a:bodyPr/>
          <a:lstStyle/>
          <a:p>
            <a:pPr marL="342900" indent="-342900">
              <a:buFont typeface="+mj-lt"/>
              <a:buAutoNum type="arabicPeriod"/>
            </a:pPr>
            <a:r>
              <a:rPr lang="en-US" sz="1600" b="1" dirty="0"/>
              <a:t>Enhancing Emergency Response: </a:t>
            </a:r>
            <a:r>
              <a:rPr lang="en-US" sz="1600" dirty="0"/>
              <a:t>The need for swift and efficient emergency response during vehicle crashes is critical. Our system detects crashes in real-time and immediately alerts nearby emergency services, ensuring timely assistance.</a:t>
            </a:r>
          </a:p>
          <a:p>
            <a:pPr marL="342900" indent="-342900">
              <a:buFont typeface="+mj-lt"/>
              <a:buAutoNum type="arabicPeriod"/>
            </a:pPr>
            <a:r>
              <a:rPr lang="en-US" sz="1600" b="1" dirty="0"/>
              <a:t>Precise Location Tracking: </a:t>
            </a:r>
            <a:r>
              <a:rPr lang="en-US" sz="1600" dirty="0"/>
              <a:t>Accurate location data is essential for rescuers. The system tracks the vehicle's GPS coordinates continuously, providing precise information to emergency responders for faster intervention.</a:t>
            </a:r>
          </a:p>
          <a:p>
            <a:pPr marL="342900" indent="-342900">
              <a:buFont typeface="+mj-lt"/>
              <a:buAutoNum type="arabicPeriod"/>
            </a:pPr>
            <a:r>
              <a:rPr lang="en-US" sz="1600" b="1" dirty="0"/>
              <a:t>Preventing Accidents in High-Risk Zones: </a:t>
            </a:r>
            <a:r>
              <a:rPr lang="en-US" sz="1600" dirty="0"/>
              <a:t>Drivers need proactive warnings to avoid accidents in hazardous areas. By maintaining a cloud database of accident-prone zones, the system alerts drivers as they approach these areas, enhancing their awareness and safety.</a:t>
            </a:r>
          </a:p>
          <a:p>
            <a:pPr marL="342900" indent="-342900">
              <a:buFont typeface="+mj-lt"/>
              <a:buAutoNum type="arabicPeriod"/>
            </a:pPr>
            <a:r>
              <a:rPr lang="en-US" sz="1600" b="1" dirty="0"/>
              <a:t>Enforcing Safe Driving Practices: </a:t>
            </a:r>
            <a:r>
              <a:rPr lang="en-US" sz="1600" dirty="0"/>
              <a:t>Speeding in high-risk zones increases the likelihood of accidents. The system enforces speed limits by automatically disengaging the accelerator if the vehicle exceeds safe speeds in these zones, promoting safer driving habits.</a:t>
            </a:r>
          </a:p>
        </p:txBody>
      </p:sp>
      <p:pic>
        <p:nvPicPr>
          <p:cNvPr id="10" name="Picture Placeholder 9">
            <a:extLst>
              <a:ext uri="{FF2B5EF4-FFF2-40B4-BE49-F238E27FC236}">
                <a16:creationId xmlns:a16="http://schemas.microsoft.com/office/drawing/2014/main" id="{8E21207F-272E-4268-07BD-B66F38019B0E}"/>
              </a:ext>
            </a:extLst>
          </p:cNvPr>
          <p:cNvPicPr>
            <a:picLocks noGrp="1" noChangeAspect="1"/>
          </p:cNvPicPr>
          <p:nvPr>
            <p:ph type="pic" sz="quarter" idx="11"/>
          </p:nvPr>
        </p:nvPicPr>
        <p:blipFill>
          <a:blip r:embed="rId3"/>
          <a:srcRect l="17822" r="17822"/>
          <a:stretch>
            <a:fillRect/>
          </a:stretch>
        </p:blipFill>
        <p:spPr>
          <a:prstGeom prst="rect">
            <a:avLst/>
          </a:prstGeom>
        </p:spPr>
      </p:pic>
      <p:sp>
        <p:nvSpPr>
          <p:cNvPr id="3" name="Date Placeholder 2">
            <a:extLst>
              <a:ext uri="{FF2B5EF4-FFF2-40B4-BE49-F238E27FC236}">
                <a16:creationId xmlns:a16="http://schemas.microsoft.com/office/drawing/2014/main" id="{BB91606E-0B3D-E151-D6E8-FB4608C3075C}"/>
              </a:ext>
            </a:extLst>
          </p:cNvPr>
          <p:cNvSpPr>
            <a:spLocks noGrp="1"/>
          </p:cNvSpPr>
          <p:nvPr>
            <p:ph type="dt" sz="half" idx="2"/>
          </p:nvPr>
        </p:nvSpPr>
        <p:spPr/>
        <p:txBody>
          <a:bodyPr/>
          <a:lstStyle/>
          <a:p>
            <a:fld id="{72B8B865-6043-45BC-B48D-1676CB43D17A}" type="datetime1">
              <a:rPr lang="en-US" smtClean="0"/>
              <a:pPr/>
              <a:t>5/20/2024</a:t>
            </a:fld>
            <a:endParaRPr lang="en-US" dirty="0"/>
          </a:p>
        </p:txBody>
      </p:sp>
      <p:sp>
        <p:nvSpPr>
          <p:cNvPr id="4" name="Slide Number Placeholder 3">
            <a:extLst>
              <a:ext uri="{FF2B5EF4-FFF2-40B4-BE49-F238E27FC236}">
                <a16:creationId xmlns:a16="http://schemas.microsoft.com/office/drawing/2014/main" id="{AF121FCD-5305-D1B4-B045-E971883A6D1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50104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68553-56F5-C0FF-9A78-9ED72306E3B3}"/>
            </a:ext>
          </a:extLst>
        </p:cNvPr>
        <p:cNvGrpSpPr/>
        <p:nvPr/>
      </p:nvGrpSpPr>
      <p:grpSpPr>
        <a:xfrm>
          <a:off x="0" y="0"/>
          <a:ext cx="0" cy="0"/>
          <a:chOff x="0" y="0"/>
          <a:chExt cx="0" cy="0"/>
        </a:xfrm>
      </p:grpSpPr>
      <p:sp>
        <p:nvSpPr>
          <p:cNvPr id="51" name="Title 50">
            <a:extLst>
              <a:ext uri="{FF2B5EF4-FFF2-40B4-BE49-F238E27FC236}">
                <a16:creationId xmlns:a16="http://schemas.microsoft.com/office/drawing/2014/main" id="{BC1C6AA9-DC5B-EF9C-8A42-5F7467D89A18}"/>
              </a:ext>
            </a:extLst>
          </p:cNvPr>
          <p:cNvSpPr>
            <a:spLocks noGrp="1"/>
          </p:cNvSpPr>
          <p:nvPr>
            <p:ph type="ctrTitle"/>
          </p:nvPr>
        </p:nvSpPr>
        <p:spPr>
          <a:xfrm>
            <a:off x="1620231" y="1209643"/>
            <a:ext cx="2457993" cy="683165"/>
          </a:xfrm>
        </p:spPr>
        <p:txBody>
          <a:bodyPr/>
          <a:lstStyle/>
          <a:p>
            <a:r>
              <a:rPr lang="en-US" sz="2800" dirty="0"/>
              <a:t>Description</a:t>
            </a:r>
          </a:p>
        </p:txBody>
      </p:sp>
      <p:sp>
        <p:nvSpPr>
          <p:cNvPr id="3" name="Date Placeholder 2">
            <a:extLst>
              <a:ext uri="{FF2B5EF4-FFF2-40B4-BE49-F238E27FC236}">
                <a16:creationId xmlns:a16="http://schemas.microsoft.com/office/drawing/2014/main" id="{A300EE46-F57E-BAF2-011A-71BAC7245179}"/>
              </a:ext>
            </a:extLst>
          </p:cNvPr>
          <p:cNvSpPr>
            <a:spLocks noGrp="1"/>
          </p:cNvSpPr>
          <p:nvPr>
            <p:ph type="dt" sz="half" idx="4294967295"/>
          </p:nvPr>
        </p:nvSpPr>
        <p:spPr>
          <a:xfrm>
            <a:off x="10631488" y="6226175"/>
            <a:ext cx="1560512" cy="631825"/>
          </a:xfrm>
        </p:spPr>
        <p:txBody>
          <a:bodyPr/>
          <a:lstStyle/>
          <a:p>
            <a:fld id="{72B8B865-6043-45BC-B48D-1676CB43D17A}" type="datetime1">
              <a:rPr lang="en-US" smtClean="0"/>
              <a:pPr/>
              <a:t>5/20/2024</a:t>
            </a:fld>
            <a:endParaRPr lang="en-US" dirty="0"/>
          </a:p>
        </p:txBody>
      </p:sp>
      <p:sp>
        <p:nvSpPr>
          <p:cNvPr id="4" name="Slide Number Placeholder 3">
            <a:extLst>
              <a:ext uri="{FF2B5EF4-FFF2-40B4-BE49-F238E27FC236}">
                <a16:creationId xmlns:a16="http://schemas.microsoft.com/office/drawing/2014/main" id="{2C2BE199-5107-8B06-F593-6C56B0D8CBB3}"/>
              </a:ext>
            </a:extLst>
          </p:cNvPr>
          <p:cNvSpPr>
            <a:spLocks noGrp="1"/>
          </p:cNvSpPr>
          <p:nvPr>
            <p:ph type="sldNum" sz="quarter" idx="4294967295"/>
          </p:nvPr>
        </p:nvSpPr>
        <p:spPr>
          <a:xfrm>
            <a:off x="11561763" y="6226175"/>
            <a:ext cx="630237" cy="631825"/>
          </a:xfrm>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E1E5204A-4972-74E1-A5AF-72599238A3A7}"/>
              </a:ext>
            </a:extLst>
          </p:cNvPr>
          <p:cNvSpPr txBox="1"/>
          <p:nvPr/>
        </p:nvSpPr>
        <p:spPr>
          <a:xfrm>
            <a:off x="1757391" y="1892808"/>
            <a:ext cx="8677218" cy="3693319"/>
          </a:xfrm>
          <a:prstGeom prst="rect">
            <a:avLst/>
          </a:prstGeom>
          <a:noFill/>
        </p:spPr>
        <p:txBody>
          <a:bodyPr wrap="square">
            <a:spAutoFit/>
          </a:bodyPr>
          <a:lstStyle/>
          <a:p>
            <a:pPr algn="just"/>
            <a:r>
              <a:rPr lang="en-US"/>
              <a:t>The Crash </a:t>
            </a:r>
            <a:r>
              <a:rPr lang="en-US" dirty="0"/>
              <a:t>Detection and Alert System is designed to enhance vehicle safety by leveraging advanced sensor technologies, GPS, and cloud computing. When a crash occurs, the system immediately sends an alert to the cloud, which then notifies nearby emergency services. Simultaneously, the vehicle's GPS coordinates are tracked to provide precise location data. The cloud also maintains a database of accident-prone zones. If a vehicle approaches one of these zones within 200 meters, the system warns the driver via the infotainment system. Should the vehicle exceed the speed limit in these zones, the system automatically disengages the accelerator to maintain a safe speed. This comprehensive approach ensures timely assistance during accidents, alerts drivers about potential hazards, and enforces speed limits in high-risk areas, significantly enhancing overall road safety.</a:t>
            </a:r>
          </a:p>
        </p:txBody>
      </p:sp>
    </p:spTree>
    <p:extLst>
      <p:ext uri="{BB962C8B-B14F-4D97-AF65-F5344CB8AC3E}">
        <p14:creationId xmlns:p14="http://schemas.microsoft.com/office/powerpoint/2010/main" val="281957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2607-79F4-9A91-3A0B-429BDED9CA50}"/>
              </a:ext>
            </a:extLst>
          </p:cNvPr>
          <p:cNvSpPr>
            <a:spLocks noGrp="1"/>
          </p:cNvSpPr>
          <p:nvPr>
            <p:ph type="ctrTitle" idx="4294967295"/>
          </p:nvPr>
        </p:nvSpPr>
        <p:spPr>
          <a:xfrm>
            <a:off x="192024" y="99251"/>
            <a:ext cx="3355848" cy="879157"/>
          </a:xfrm>
        </p:spPr>
        <p:txBody>
          <a:bodyPr/>
          <a:lstStyle/>
          <a:p>
            <a:r>
              <a:rPr lang="en-US" sz="3200" dirty="0"/>
              <a:t>Block Diagram:</a:t>
            </a:r>
          </a:p>
        </p:txBody>
      </p:sp>
      <p:pic>
        <p:nvPicPr>
          <p:cNvPr id="2052" name="Picture 4">
            <a:extLst>
              <a:ext uri="{FF2B5EF4-FFF2-40B4-BE49-F238E27FC236}">
                <a16:creationId xmlns:a16="http://schemas.microsoft.com/office/drawing/2014/main" id="{3E5E0637-AFA3-8F64-52A5-66C743B64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938" y="256032"/>
            <a:ext cx="6034748" cy="587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53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62782-F597-A63A-D6E0-4436F4AC16AF}"/>
              </a:ext>
            </a:extLst>
          </p:cNvPr>
          <p:cNvSpPr>
            <a:spLocks noGrp="1"/>
          </p:cNvSpPr>
          <p:nvPr>
            <p:ph type="dt" sz="half" idx="2"/>
          </p:nvPr>
        </p:nvSpPr>
        <p:spPr/>
        <p:txBody>
          <a:bodyPr/>
          <a:lstStyle/>
          <a:p>
            <a:fld id="{72B8B865-6043-45BC-B48D-1676CB43D17A}" type="datetime1">
              <a:rPr lang="en-US" smtClean="0"/>
              <a:pPr/>
              <a:t>5/20/2024</a:t>
            </a:fld>
            <a:endParaRPr lang="en-US" dirty="0"/>
          </a:p>
        </p:txBody>
      </p:sp>
      <p:sp>
        <p:nvSpPr>
          <p:cNvPr id="3" name="Slide Number Placeholder 2">
            <a:extLst>
              <a:ext uri="{FF2B5EF4-FFF2-40B4-BE49-F238E27FC236}">
                <a16:creationId xmlns:a16="http://schemas.microsoft.com/office/drawing/2014/main" id="{09B06A6F-AA75-0F21-A7C6-68534AD8A58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3" name="TextBox 12">
            <a:extLst>
              <a:ext uri="{FF2B5EF4-FFF2-40B4-BE49-F238E27FC236}">
                <a16:creationId xmlns:a16="http://schemas.microsoft.com/office/drawing/2014/main" id="{E5572E2F-F186-F35E-2A9F-AF77BC8FDE62}"/>
              </a:ext>
            </a:extLst>
          </p:cNvPr>
          <p:cNvSpPr txBox="1"/>
          <p:nvPr/>
        </p:nvSpPr>
        <p:spPr>
          <a:xfrm>
            <a:off x="118872" y="100806"/>
            <a:ext cx="3213195" cy="584775"/>
          </a:xfrm>
          <a:prstGeom prst="rect">
            <a:avLst/>
          </a:prstGeom>
          <a:noFill/>
        </p:spPr>
        <p:txBody>
          <a:bodyPr wrap="square">
            <a:spAutoFit/>
          </a:bodyPr>
          <a:lstStyle/>
          <a:p>
            <a:r>
              <a:rPr kumimoji="0" lang="en-US" sz="3200" b="0" i="0" u="none" strike="noStrike" kern="1200" cap="none" spc="0" normalizeH="0" baseline="0" noProof="0" dirty="0">
                <a:ln>
                  <a:noFill/>
                </a:ln>
                <a:solidFill>
                  <a:prstClr val="black"/>
                </a:solidFill>
                <a:effectLst/>
                <a:uLnTx/>
                <a:uFillTx/>
                <a:latin typeface="Jumble"/>
                <a:ea typeface="+mj-ea"/>
                <a:cs typeface="+mj-cs"/>
              </a:rPr>
              <a:t>Flowchart:</a:t>
            </a:r>
            <a:endParaRPr lang="en-US" dirty="0"/>
          </a:p>
        </p:txBody>
      </p:sp>
      <p:pic>
        <p:nvPicPr>
          <p:cNvPr id="3074" name="Picture 2">
            <a:extLst>
              <a:ext uri="{FF2B5EF4-FFF2-40B4-BE49-F238E27FC236}">
                <a16:creationId xmlns:a16="http://schemas.microsoft.com/office/drawing/2014/main" id="{C1363B1F-D3C9-0777-59A6-700CAFB3D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2976" y="100806"/>
            <a:ext cx="5368688" cy="601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7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964746" y="327023"/>
            <a:ext cx="5931354" cy="5561465"/>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7717199" y="1788339"/>
            <a:ext cx="3103201" cy="3092539"/>
          </a:xfrm>
        </p:spPr>
        <p:txBody>
          <a:bodyPr/>
          <a:lstStyle/>
          <a:p>
            <a:pPr marL="0" indent="0">
              <a:buNone/>
            </a:pPr>
            <a:r>
              <a:rPr lang="en-US" dirty="0">
                <a:hlinkClick r:id="rId3">
                  <a:extLst>
                    <a:ext uri="{A12FA001-AC4F-418D-AE19-62706E023703}">
                      <ahyp:hlinkClr xmlns:ahyp="http://schemas.microsoft.com/office/drawing/2018/hyperlinkcolor" val="tx"/>
                    </a:ext>
                  </a:extLst>
                </a:hlinkClick>
              </a:rPr>
              <a:t>GitHub repo link:</a:t>
            </a:r>
          </a:p>
          <a:p>
            <a:pPr marL="0" indent="0">
              <a:buNone/>
            </a:pPr>
            <a:r>
              <a:rPr lang="en-US" dirty="0">
                <a:solidFill>
                  <a:srgbClr val="56C7AA"/>
                </a:solidFill>
                <a:hlinkClick r:id="rId3">
                  <a:extLst>
                    <a:ext uri="{A12FA001-AC4F-418D-AE19-62706E023703}">
                      <ahyp:hlinkClr xmlns:ahyp="http://schemas.microsoft.com/office/drawing/2018/hyperlinkcolor" val="tx"/>
                    </a:ext>
                  </a:extLst>
                </a:hlinkClick>
              </a:rPr>
              <a:t>https://github.com/JadenEkbote/crashDetection.github.io.git</a:t>
            </a:r>
            <a:endParaRPr lang="en-US" dirty="0"/>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2"/>
          </p:nvPr>
        </p:nvSpPr>
        <p:spPr>
          <a:xfrm>
            <a:off x="10011833" y="6226628"/>
            <a:ext cx="1560304" cy="631372"/>
          </a:xfrm>
        </p:spPr>
        <p:txBody>
          <a:bodyPr/>
          <a:lstStyle/>
          <a:p>
            <a:fld id="{FCB1BC7D-EE8F-4610-B748-33D1F9065B77}" type="datetime1">
              <a:rPr lang="en-US" smtClean="0"/>
              <a:pPr/>
              <a:t>5/20/2024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55A16D6-EDBE-419D-AF8F-74F00E41AFB5}">
  <ds:schemaRefs>
    <ds:schemaRef ds:uri="http://schemas.microsoft.com/sharepoint/v3/contenttype/forms"/>
  </ds:schemaRefs>
</ds:datastoreItem>
</file>

<file path=customXml/itemProps2.xml><?xml version="1.0" encoding="utf-8"?>
<ds:datastoreItem xmlns:ds="http://schemas.openxmlformats.org/officeDocument/2006/customXml" ds:itemID="{07093E94-C176-4FB3-93BB-02AEE1FEC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F1A99-35F0-4B73-B737-B4DCDCD8CA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presentation</Template>
  <TotalTime>4</TotalTime>
  <Words>392</Words>
  <Application>Microsoft Office PowerPoint</Application>
  <PresentationFormat>Widescreen</PresentationFormat>
  <Paragraphs>53</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Century Gothic</vt:lpstr>
      <vt:lpstr>Helvetica</vt:lpstr>
      <vt:lpstr>Jumble</vt:lpstr>
      <vt:lpstr>Söhne</vt:lpstr>
      <vt:lpstr>Custom</vt:lpstr>
      <vt:lpstr>Title: Crash Detection and Spot detection system</vt:lpstr>
      <vt:lpstr>Agenda</vt:lpstr>
      <vt:lpstr>Introduction</vt:lpstr>
      <vt:lpstr>Description</vt:lpstr>
      <vt:lpstr>Block Diagram: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Crash Detection and Spot detection system</dc:title>
  <dc:creator>SHESHANK PATIL</dc:creator>
  <cp:lastModifiedBy>SHESHANK PATIL</cp:lastModifiedBy>
  <cp:revision>3</cp:revision>
  <dcterms:created xsi:type="dcterms:W3CDTF">2024-05-19T10:21:18Z</dcterms:created>
  <dcterms:modified xsi:type="dcterms:W3CDTF">2024-05-19T22:02:28Z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2024-05-19T11:52:33Z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2f14894c-bda5-4e53-8257-65e79245e392</vt:lpwstr>
  </property>
  <property fmtid="{D5CDD505-2E9C-101B-9397-08002B2CF9AE}" pid="8" name="MSIP_Label_defa4170-0d19-0005-0004-bc88714345d2_ActionId">
    <vt:lpwstr>2c24f441-21b8-4f71-9ea1-165b0f8babb2</vt:lpwstr>
  </property>
  <property fmtid="{D5CDD505-2E9C-101B-9397-08002B2CF9AE}" pid="9" name="MSIP_Label_defa4170-0d19-0005-0004-bc88714345d2_ContentBits">
    <vt:lpwstr>0</vt:lpwstr>
  </property>
</Properties>
</file>