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1"/>
  </p:sldMasterIdLst>
  <p:sldIdLst>
    <p:sldId id="256" r:id="rId2"/>
    <p:sldId id="257" r:id="rId3"/>
    <p:sldId id="258" r:id="rId4"/>
    <p:sldId id="260" r:id="rId5"/>
    <p:sldId id="259" r:id="rId6"/>
    <p:sldId id="261" r:id="rId7"/>
    <p:sldId id="262" r:id="rId8"/>
    <p:sldId id="263" r:id="rId9"/>
    <p:sldId id="264" r:id="rId10"/>
    <p:sldId id="266" r:id="rId11"/>
    <p:sldId id="265"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64"/>
    <p:restoredTop sz="94650"/>
  </p:normalViewPr>
  <p:slideViewPr>
    <p:cSldViewPr snapToGrid="0" snapToObjects="1">
      <p:cViewPr>
        <p:scale>
          <a:sx n="75" d="100"/>
          <a:sy n="75" d="100"/>
        </p:scale>
        <p:origin x="666"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11/18/2022</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219907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11/18/2022</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096507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11/18/2022</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852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11/18/2022</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700028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11/18/2022</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240438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11/18/2022</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919038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11/18/2022</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205010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11/18/2022</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77184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11/18/2022</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148816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11/18/2022</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348576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11/18/2022</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588053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11/18/2022</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409483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91" r:id="rId6"/>
    <p:sldLayoutId id="2147483686" r:id="rId7"/>
    <p:sldLayoutId id="2147483687" r:id="rId8"/>
    <p:sldLayoutId id="2147483688" r:id="rId9"/>
    <p:sldLayoutId id="2147483690" r:id="rId10"/>
    <p:sldLayoutId id="2147483689"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en.wikipedia.org/wiki/London_Borough_of_Brent" TargetMode="External"/><Relationship Id="rId13" Type="http://schemas.openxmlformats.org/officeDocument/2006/relationships/hyperlink" Target="https://en.wikipedia.org/wiki/London_Borough_of_Hillingdon" TargetMode="External"/><Relationship Id="rId18" Type="http://schemas.openxmlformats.org/officeDocument/2006/relationships/hyperlink" Target="https://en.wikipedia.org/wiki/London_Borough_of_Hounslow" TargetMode="External"/><Relationship Id="rId26" Type="http://schemas.openxmlformats.org/officeDocument/2006/relationships/hyperlink" Target="https://en.wikipedia.org/wiki/London_Borough_of_Merton" TargetMode="External"/><Relationship Id="rId3" Type="http://schemas.openxmlformats.org/officeDocument/2006/relationships/hyperlink" Target="https://en.wikipedia.org/wiki/London_Borough_of_Croydon" TargetMode="External"/><Relationship Id="rId21" Type="http://schemas.openxmlformats.org/officeDocument/2006/relationships/hyperlink" Target="https://en.wikipedia.org/wiki/City_of_Westminster" TargetMode="External"/><Relationship Id="rId7" Type="http://schemas.openxmlformats.org/officeDocument/2006/relationships/hyperlink" Target="https://en.wikipedia.org/wiki/London_Borough_of_Bromley" TargetMode="External"/><Relationship Id="rId12" Type="http://schemas.openxmlformats.org/officeDocument/2006/relationships/hyperlink" Target="https://en.wikipedia.org/wiki/London_Borough_of_Southwark" TargetMode="External"/><Relationship Id="rId17" Type="http://schemas.openxmlformats.org/officeDocument/2006/relationships/hyperlink" Target="https://en.wikipedia.org/wiki/London_Borough_of_Waltham_Forest" TargetMode="External"/><Relationship Id="rId25" Type="http://schemas.openxmlformats.org/officeDocument/2006/relationships/hyperlink" Target="https://en.wikipedia.org/wiki/London_Borough_of_Islington" TargetMode="External"/><Relationship Id="rId2" Type="http://schemas.openxmlformats.org/officeDocument/2006/relationships/hyperlink" Target="https://en.wikipedia.org/wiki/London_Borough_of_Barnet" TargetMode="External"/><Relationship Id="rId16" Type="http://schemas.openxmlformats.org/officeDocument/2006/relationships/hyperlink" Target="https://en.wikipedia.org/wiki/London_Borough_of_Hackney" TargetMode="External"/><Relationship Id="rId20" Type="http://schemas.openxmlformats.org/officeDocument/2006/relationships/hyperlink" Target="https://en.wikipedia.org/wiki/London_Borough_of_Haringey" TargetMode="External"/><Relationship Id="rId29" Type="http://schemas.openxmlformats.org/officeDocument/2006/relationships/hyperlink" Target="https://en.wikipedia.org/wiki/Royal_Borough_of_Kingston_upon_Thames" TargetMode="External"/><Relationship Id="rId1" Type="http://schemas.openxmlformats.org/officeDocument/2006/relationships/slideLayout" Target="../slideLayouts/slideLayout2.xml"/><Relationship Id="rId6" Type="http://schemas.openxmlformats.org/officeDocument/2006/relationships/hyperlink" Target="https://en.wikipedia.org/wiki/London_Borough_of_Enfield" TargetMode="External"/><Relationship Id="rId11" Type="http://schemas.openxmlformats.org/officeDocument/2006/relationships/hyperlink" Target="https://en.wikipedia.org/wiki/London_Borough_of_Tower_Hamlets" TargetMode="External"/><Relationship Id="rId24" Type="http://schemas.openxmlformats.org/officeDocument/2006/relationships/hyperlink" Target="https://en.wikipedia.org/wiki/London_Borough_of_Bexley" TargetMode="External"/><Relationship Id="rId5" Type="http://schemas.openxmlformats.org/officeDocument/2006/relationships/hyperlink" Target="https://en.wikipedia.org/wiki/London_Borough_of_Ealing" TargetMode="External"/><Relationship Id="rId15" Type="http://schemas.openxmlformats.org/officeDocument/2006/relationships/hyperlink" Target="https://en.wikipedia.org/wiki/London_Borough_of_Redbridge" TargetMode="External"/><Relationship Id="rId23" Type="http://schemas.openxmlformats.org/officeDocument/2006/relationships/hyperlink" Target="https://en.wikipedia.org/wiki/London_Borough_of_Harrow" TargetMode="External"/><Relationship Id="rId28" Type="http://schemas.openxmlformats.org/officeDocument/2006/relationships/hyperlink" Target="https://en.wikipedia.org/wiki/London_Borough_of_Richmond_upon_Thames" TargetMode="External"/><Relationship Id="rId10" Type="http://schemas.openxmlformats.org/officeDocument/2006/relationships/hyperlink" Target="https://en.wikipedia.org/wiki/London_Borough_of_Lambeth" TargetMode="External"/><Relationship Id="rId19" Type="http://schemas.openxmlformats.org/officeDocument/2006/relationships/hyperlink" Target="https://en.wikipedia.org/wiki/London_Borough_of_Camden" TargetMode="External"/><Relationship Id="rId4" Type="http://schemas.openxmlformats.org/officeDocument/2006/relationships/hyperlink" Target="https://en.wikipedia.org/wiki/London_Borough_of_Newham" TargetMode="External"/><Relationship Id="rId9" Type="http://schemas.openxmlformats.org/officeDocument/2006/relationships/hyperlink" Target="https://en.wikipedia.org/wiki/London_Borough_of_Wandsworth" TargetMode="External"/><Relationship Id="rId14" Type="http://schemas.openxmlformats.org/officeDocument/2006/relationships/hyperlink" Target="https://en.wikipedia.org/wiki/London_Borough_of_Lewisham" TargetMode="External"/><Relationship Id="rId22" Type="http://schemas.openxmlformats.org/officeDocument/2006/relationships/hyperlink" Target="https://en.wikipedia.org/wiki/London_Borough_of_Havering" TargetMode="External"/><Relationship Id="rId27" Type="http://schemas.openxmlformats.org/officeDocument/2006/relationships/hyperlink" Target="https://en.wikipedia.org/wiki/London_Borough_of_Sutton" TargetMode="External"/><Relationship Id="rId30" Type="http://schemas.openxmlformats.org/officeDocument/2006/relationships/hyperlink" Target="https://en.wikipedia.org/wiki/Royal_Borough_of_Kensington_and_Chelsea"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6187D8-B32D-4D1A-8C48-A15933DDC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42082FA-DFDD-F379-FD35-6292F788E3CB}"/>
              </a:ext>
            </a:extLst>
          </p:cNvPr>
          <p:cNvPicPr>
            <a:picLocks noChangeAspect="1"/>
          </p:cNvPicPr>
          <p:nvPr/>
        </p:nvPicPr>
        <p:blipFill rotWithShape="1">
          <a:blip r:embed="rId2">
            <a:alphaModFix/>
          </a:blip>
          <a:srcRect t="19643"/>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D019BB32-A409-4C93-9090-8BDDC45E5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657600"/>
          </a:xfrm>
          <a:prstGeom prst="rect">
            <a:avLst/>
          </a:prstGeom>
          <a:gradFill>
            <a:gsLst>
              <a:gs pos="0">
                <a:srgbClr val="000000">
                  <a:alpha val="5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F0BD16-DC36-64EF-8CE6-7E518DB0615A}"/>
              </a:ext>
            </a:extLst>
          </p:cNvPr>
          <p:cNvSpPr>
            <a:spLocks noGrp="1"/>
          </p:cNvSpPr>
          <p:nvPr>
            <p:ph type="ctrTitle"/>
          </p:nvPr>
        </p:nvSpPr>
        <p:spPr>
          <a:xfrm>
            <a:off x="1074314" y="1088571"/>
            <a:ext cx="9958356" cy="2050908"/>
          </a:xfrm>
        </p:spPr>
        <p:txBody>
          <a:bodyPr anchor="t">
            <a:normAutofit/>
          </a:bodyPr>
          <a:lstStyle/>
          <a:p>
            <a:r>
              <a:rPr lang="en-US" sz="4000">
                <a:solidFill>
                  <a:srgbClr val="FFFFFF"/>
                </a:solidFill>
              </a:rPr>
              <a:t>Analysis of Crime in London</a:t>
            </a:r>
          </a:p>
        </p:txBody>
      </p:sp>
      <p:cxnSp>
        <p:nvCxnSpPr>
          <p:cNvPr id="13" name="Straight Connector 12">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97558"/>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4ED70DB-1943-4E5C-A1B6-D49DFE440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677195"/>
            <a:ext cx="12192000" cy="2180805"/>
          </a:xfrm>
          <a:prstGeom prst="rect">
            <a:avLst/>
          </a:prstGeom>
          <a:gradFill>
            <a:gsLst>
              <a:gs pos="0">
                <a:srgbClr val="000000">
                  <a:alpha val="5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CC74478-2996-AFF9-046C-707D9A766733}"/>
              </a:ext>
            </a:extLst>
          </p:cNvPr>
          <p:cNvSpPr>
            <a:spLocks noGrp="1"/>
          </p:cNvSpPr>
          <p:nvPr>
            <p:ph type="subTitle" idx="1"/>
          </p:nvPr>
        </p:nvSpPr>
        <p:spPr>
          <a:xfrm>
            <a:off x="1097280" y="4572000"/>
            <a:ext cx="9874429" cy="1263046"/>
          </a:xfrm>
        </p:spPr>
        <p:txBody>
          <a:bodyPr anchor="b">
            <a:normAutofit/>
          </a:bodyPr>
          <a:lstStyle/>
          <a:p>
            <a:r>
              <a:rPr lang="en-US">
                <a:solidFill>
                  <a:srgbClr val="FFFFFF"/>
                </a:solidFill>
              </a:rPr>
              <a:t>Thomas Baldwin and Jaden Mighten</a:t>
            </a:r>
          </a:p>
        </p:txBody>
      </p:sp>
    </p:spTree>
    <p:extLst>
      <p:ext uri="{BB962C8B-B14F-4D97-AF65-F5344CB8AC3E}">
        <p14:creationId xmlns:p14="http://schemas.microsoft.com/office/powerpoint/2010/main" val="2535101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9747C-C701-95BF-603B-831349FF948E}"/>
              </a:ext>
            </a:extLst>
          </p:cNvPr>
          <p:cNvSpPr>
            <a:spLocks noGrp="1"/>
          </p:cNvSpPr>
          <p:nvPr>
            <p:ph type="title"/>
          </p:nvPr>
        </p:nvSpPr>
        <p:spPr/>
        <p:txBody>
          <a:bodyPr/>
          <a:lstStyle/>
          <a:p>
            <a:r>
              <a:rPr lang="en-US" dirty="0"/>
              <a:t>Datasets</a:t>
            </a:r>
          </a:p>
        </p:txBody>
      </p:sp>
      <p:sp>
        <p:nvSpPr>
          <p:cNvPr id="3" name="Content Placeholder 2">
            <a:extLst>
              <a:ext uri="{FF2B5EF4-FFF2-40B4-BE49-F238E27FC236}">
                <a16:creationId xmlns:a16="http://schemas.microsoft.com/office/drawing/2014/main" id="{7D984C0D-CEE5-B944-9AF8-4B00C5041F19}"/>
              </a:ext>
            </a:extLst>
          </p:cNvPr>
          <p:cNvSpPr>
            <a:spLocks noGrp="1"/>
          </p:cNvSpPr>
          <p:nvPr>
            <p:ph idx="1"/>
          </p:nvPr>
        </p:nvSpPr>
        <p:spPr/>
        <p:txBody>
          <a:bodyPr>
            <a:normAutofit fontScale="85000" lnSpcReduction="10000"/>
          </a:bodyPr>
          <a:lstStyle/>
          <a:p>
            <a:pPr marL="0" indent="0">
              <a:buNone/>
            </a:pPr>
            <a:r>
              <a:rPr lang="en-US" b="1" dirty="0"/>
              <a:t>Have you settled on the data sets you will use or do you plan to search for more data?</a:t>
            </a:r>
          </a:p>
          <a:p>
            <a:r>
              <a:rPr lang="en-US" dirty="0"/>
              <a:t>The data sets for the main bulk of the projects are pretty much settled on although we could use more data if we want o delve more into the correlation between the crime rate in the boroughs and different statistics to do with poverty and inequality</a:t>
            </a:r>
          </a:p>
          <a:p>
            <a:r>
              <a:rPr lang="en-US" dirty="0"/>
              <a:t>To understand the causality of these correlations we can look at academic journals and papers to understand why these crime distributions occur and further investigate borough specific schemes and policies by the local councils which may cause discrepancies in crime rates</a:t>
            </a:r>
          </a:p>
          <a:p>
            <a:pPr marL="0" indent="0">
              <a:buNone/>
            </a:pPr>
            <a:r>
              <a:rPr lang="en-US" i="1" dirty="0"/>
              <a:t>Reliability of Datasets:</a:t>
            </a:r>
          </a:p>
          <a:p>
            <a:r>
              <a:rPr lang="en-US" dirty="0"/>
              <a:t>Data is likely to be of the highest quality as the data compiled in the London Datastore is from the ONS </a:t>
            </a:r>
          </a:p>
          <a:p>
            <a:r>
              <a:rPr lang="en-US" dirty="0"/>
              <a:t>This data is all publicly available to access</a:t>
            </a:r>
          </a:p>
          <a:p>
            <a:endParaRPr lang="en-US" dirty="0"/>
          </a:p>
        </p:txBody>
      </p:sp>
    </p:spTree>
    <p:extLst>
      <p:ext uri="{BB962C8B-B14F-4D97-AF65-F5344CB8AC3E}">
        <p14:creationId xmlns:p14="http://schemas.microsoft.com/office/powerpoint/2010/main" val="1523403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2BF7C7-90EF-0228-8C34-4036F5514CC4}"/>
              </a:ext>
            </a:extLst>
          </p:cNvPr>
          <p:cNvSpPr>
            <a:spLocks noGrp="1"/>
          </p:cNvSpPr>
          <p:nvPr>
            <p:ph type="title"/>
          </p:nvPr>
        </p:nvSpPr>
        <p:spPr>
          <a:xfrm>
            <a:off x="1091204" y="1091868"/>
            <a:ext cx="4147804" cy="2042160"/>
          </a:xfrm>
        </p:spPr>
        <p:txBody>
          <a:bodyPr>
            <a:normAutofit/>
          </a:bodyPr>
          <a:lstStyle/>
          <a:p>
            <a:r>
              <a:rPr lang="en-US" sz="4000"/>
              <a:t>Transforming CSV file into usable lists</a:t>
            </a:r>
          </a:p>
        </p:txBody>
      </p:sp>
      <p:cxnSp>
        <p:nvCxnSpPr>
          <p:cNvPr id="15" name="Straight Connector 14">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800" y="1186344"/>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E473D8FD-841B-0514-88A1-23E7B8614D43}"/>
              </a:ext>
            </a:extLst>
          </p:cNvPr>
          <p:cNvSpPr>
            <a:spLocks noGrp="1"/>
          </p:cNvSpPr>
          <p:nvPr>
            <p:ph idx="1"/>
          </p:nvPr>
        </p:nvSpPr>
        <p:spPr>
          <a:xfrm>
            <a:off x="1120232" y="3204755"/>
            <a:ext cx="4147804" cy="2966043"/>
          </a:xfrm>
        </p:spPr>
        <p:txBody>
          <a:bodyPr>
            <a:normAutofit fontScale="85000" lnSpcReduction="10000"/>
          </a:bodyPr>
          <a:lstStyle/>
          <a:p>
            <a:r>
              <a:rPr lang="en-US" dirty="0"/>
              <a:t>As our data source is quite simple and requires minimal formatting, we can import the package ‘csv’ and utilize the built-in function ‘open’ to access our data</a:t>
            </a:r>
          </a:p>
          <a:p>
            <a:r>
              <a:rPr lang="en-US" dirty="0"/>
              <a:t>One issue that we ran into was that as the code is a csv file, python does not know where the header is. Therefore, we had to use indexing in the last 3 lines to prevent the headings being appended into our lists.</a:t>
            </a:r>
          </a:p>
        </p:txBody>
      </p:sp>
      <p:pic>
        <p:nvPicPr>
          <p:cNvPr id="5" name="Content Placeholder 4" descr="Text&#10;&#10;Description automatically generated">
            <a:extLst>
              <a:ext uri="{FF2B5EF4-FFF2-40B4-BE49-F238E27FC236}">
                <a16:creationId xmlns:a16="http://schemas.microsoft.com/office/drawing/2014/main" id="{5CE5FFB7-3BCB-7060-176A-C0956EAF66EE}"/>
              </a:ext>
            </a:extLst>
          </p:cNvPr>
          <p:cNvPicPr>
            <a:picLocks noChangeAspect="1"/>
          </p:cNvPicPr>
          <p:nvPr/>
        </p:nvPicPr>
        <p:blipFill>
          <a:blip r:embed="rId2"/>
          <a:stretch>
            <a:fillRect/>
          </a:stretch>
        </p:blipFill>
        <p:spPr>
          <a:xfrm>
            <a:off x="6989181" y="1143000"/>
            <a:ext cx="3706015" cy="5143500"/>
          </a:xfrm>
          <a:prstGeom prst="rect">
            <a:avLst/>
          </a:prstGeom>
        </p:spPr>
      </p:pic>
    </p:spTree>
    <p:extLst>
      <p:ext uri="{BB962C8B-B14F-4D97-AF65-F5344CB8AC3E}">
        <p14:creationId xmlns:p14="http://schemas.microsoft.com/office/powerpoint/2010/main" val="2631135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2E1E09-CBE2-B4C5-E9BE-6B82E17888E3}"/>
              </a:ext>
            </a:extLst>
          </p:cNvPr>
          <p:cNvSpPr>
            <a:spLocks noGrp="1"/>
          </p:cNvSpPr>
          <p:nvPr>
            <p:ph type="title"/>
          </p:nvPr>
        </p:nvSpPr>
        <p:spPr>
          <a:xfrm>
            <a:off x="1091204" y="1091868"/>
            <a:ext cx="4147804" cy="2042160"/>
          </a:xfrm>
        </p:spPr>
        <p:txBody>
          <a:bodyPr>
            <a:normAutofit/>
          </a:bodyPr>
          <a:lstStyle/>
          <a:p>
            <a:r>
              <a:rPr lang="en-GB" sz="4000"/>
              <a:t>Data cleaning</a:t>
            </a:r>
          </a:p>
        </p:txBody>
      </p:sp>
      <p:cxnSp>
        <p:nvCxnSpPr>
          <p:cNvPr id="12" name="Straight Connector 11">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800" y="1186344"/>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D478773-7B80-2332-3F26-4DF0F2B80900}"/>
              </a:ext>
            </a:extLst>
          </p:cNvPr>
          <p:cNvSpPr>
            <a:spLocks noGrp="1"/>
          </p:cNvSpPr>
          <p:nvPr>
            <p:ph idx="1"/>
          </p:nvPr>
        </p:nvSpPr>
        <p:spPr>
          <a:xfrm>
            <a:off x="1120232" y="3204755"/>
            <a:ext cx="4147804" cy="2966043"/>
          </a:xfrm>
        </p:spPr>
        <p:txBody>
          <a:bodyPr>
            <a:normAutofit/>
          </a:bodyPr>
          <a:lstStyle/>
          <a:p>
            <a:pPr>
              <a:lnSpc>
                <a:spcPct val="120000"/>
              </a:lnSpc>
            </a:pPr>
            <a:r>
              <a:rPr lang="en-GB" sz="1500" dirty="0"/>
              <a:t>As our data is stored in csv format the amount of cleaning required is fairly minimal. </a:t>
            </a:r>
          </a:p>
          <a:p>
            <a:pPr>
              <a:lnSpc>
                <a:spcPct val="120000"/>
              </a:lnSpc>
            </a:pPr>
            <a:r>
              <a:rPr lang="en-GB" sz="1500" dirty="0"/>
              <a:t>We could remove irrelevant columns such as LSOA name and Minor category</a:t>
            </a:r>
          </a:p>
          <a:p>
            <a:pPr>
              <a:lnSpc>
                <a:spcPct val="120000"/>
              </a:lnSpc>
            </a:pPr>
            <a:r>
              <a:rPr lang="en-GB" sz="1500" dirty="0"/>
              <a:t>Doing so would reduce the amount of time it takes for our program to run, however we would have to adjust our code to the following:</a:t>
            </a:r>
          </a:p>
        </p:txBody>
      </p:sp>
      <p:pic>
        <p:nvPicPr>
          <p:cNvPr id="5" name="Picture 4">
            <a:extLst>
              <a:ext uri="{FF2B5EF4-FFF2-40B4-BE49-F238E27FC236}">
                <a16:creationId xmlns:a16="http://schemas.microsoft.com/office/drawing/2014/main" id="{3FF9C1B8-756A-993D-BF38-4C7839BB916F}"/>
              </a:ext>
            </a:extLst>
          </p:cNvPr>
          <p:cNvPicPr>
            <a:picLocks noChangeAspect="1"/>
          </p:cNvPicPr>
          <p:nvPr/>
        </p:nvPicPr>
        <p:blipFill>
          <a:blip r:embed="rId2"/>
          <a:stretch>
            <a:fillRect/>
          </a:stretch>
        </p:blipFill>
        <p:spPr>
          <a:xfrm>
            <a:off x="7254037" y="1143000"/>
            <a:ext cx="3176303" cy="5143500"/>
          </a:xfrm>
          <a:prstGeom prst="rect">
            <a:avLst/>
          </a:prstGeom>
        </p:spPr>
      </p:pic>
    </p:spTree>
    <p:extLst>
      <p:ext uri="{BB962C8B-B14F-4D97-AF65-F5344CB8AC3E}">
        <p14:creationId xmlns:p14="http://schemas.microsoft.com/office/powerpoint/2010/main" val="2866265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1B0713-A5AA-BE58-E39F-B8DBEFB10C79}"/>
              </a:ext>
            </a:extLst>
          </p:cNvPr>
          <p:cNvSpPr>
            <a:spLocks noGrp="1"/>
          </p:cNvSpPr>
          <p:nvPr>
            <p:ph type="title"/>
          </p:nvPr>
        </p:nvSpPr>
        <p:spPr>
          <a:xfrm>
            <a:off x="1091204" y="1091868"/>
            <a:ext cx="4147804" cy="2042160"/>
          </a:xfrm>
        </p:spPr>
        <p:txBody>
          <a:bodyPr vert="horz" lIns="91440" tIns="45720" rIns="91440" bIns="45720" rtlCol="0" anchor="t">
            <a:normAutofit/>
          </a:bodyPr>
          <a:lstStyle/>
          <a:p>
            <a:r>
              <a:rPr lang="en-US" sz="4000" b="1" kern="1200" cap="none" baseline="0">
                <a:solidFill>
                  <a:schemeClr val="tx1"/>
                </a:solidFill>
                <a:latin typeface="+mj-lt"/>
                <a:ea typeface="+mj-ea"/>
                <a:cs typeface="+mj-cs"/>
              </a:rPr>
              <a:t>Data Cleaning pt 2</a:t>
            </a:r>
          </a:p>
        </p:txBody>
      </p:sp>
      <p:cxnSp>
        <p:nvCxnSpPr>
          <p:cNvPr id="13" name="Straight Connector 12">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800" y="1186344"/>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05D60AB-AE59-6485-9D12-B071ED58AD32}"/>
              </a:ext>
            </a:extLst>
          </p:cNvPr>
          <p:cNvSpPr txBox="1"/>
          <p:nvPr/>
        </p:nvSpPr>
        <p:spPr>
          <a:xfrm>
            <a:off x="1120232" y="3204755"/>
            <a:ext cx="4147804" cy="2966043"/>
          </a:xfrm>
          <a:prstGeom prst="rect">
            <a:avLst/>
          </a:prstGeom>
        </p:spPr>
        <p:txBody>
          <a:bodyPr vert="horz" lIns="91440" tIns="45720" rIns="91440" bIns="45720" rtlCol="0">
            <a:normAutofit lnSpcReduction="10000"/>
          </a:bodyPr>
          <a:lstStyle/>
          <a:p>
            <a:pPr indent="-228600">
              <a:lnSpc>
                <a:spcPct val="130000"/>
              </a:lnSpc>
              <a:spcAft>
                <a:spcPts val="600"/>
              </a:spcAft>
              <a:buFont typeface="Neue Haas Grotesk Text Pro" panose="020B0504020202020204" pitchFamily="34" charset="0"/>
              <a:buChar char="-"/>
            </a:pPr>
            <a:r>
              <a:rPr lang="en-US" dirty="0"/>
              <a:t>This would result in the data frame changing from what we saw initially to this augmented version with 2 less columns and 205000 less entries onto our data frame. </a:t>
            </a:r>
          </a:p>
          <a:p>
            <a:pPr indent="-228600">
              <a:lnSpc>
                <a:spcPct val="130000"/>
              </a:lnSpc>
              <a:spcAft>
                <a:spcPts val="600"/>
              </a:spcAft>
              <a:buFont typeface="Neue Haas Grotesk Text Pro" panose="020B0504020202020204" pitchFamily="34" charset="0"/>
              <a:buChar char="-"/>
            </a:pPr>
            <a:r>
              <a:rPr lang="en-US" dirty="0"/>
              <a:t>This reduced the size of the data frame by over 25% from 12.76mb to 9mb</a:t>
            </a:r>
          </a:p>
        </p:txBody>
      </p:sp>
      <p:pic>
        <p:nvPicPr>
          <p:cNvPr id="5" name="Content Placeholder 4">
            <a:extLst>
              <a:ext uri="{FF2B5EF4-FFF2-40B4-BE49-F238E27FC236}">
                <a16:creationId xmlns:a16="http://schemas.microsoft.com/office/drawing/2014/main" id="{7C2A13ED-31FC-5942-AEEB-FB97E9343A6F}"/>
              </a:ext>
            </a:extLst>
          </p:cNvPr>
          <p:cNvPicPr>
            <a:picLocks noGrp="1" noChangeAspect="1"/>
          </p:cNvPicPr>
          <p:nvPr>
            <p:ph idx="1"/>
          </p:nvPr>
        </p:nvPicPr>
        <p:blipFill>
          <a:blip r:embed="rId2"/>
          <a:stretch>
            <a:fillRect/>
          </a:stretch>
        </p:blipFill>
        <p:spPr>
          <a:xfrm>
            <a:off x="6096000" y="2286000"/>
            <a:ext cx="5492377" cy="2677533"/>
          </a:xfrm>
          <a:prstGeom prst="rect">
            <a:avLst/>
          </a:prstGeom>
        </p:spPr>
      </p:pic>
    </p:spTree>
    <p:extLst>
      <p:ext uri="{BB962C8B-B14F-4D97-AF65-F5344CB8AC3E}">
        <p14:creationId xmlns:p14="http://schemas.microsoft.com/office/powerpoint/2010/main" val="2019680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478EE-CF07-3C68-4D90-7A449FAAC14D}"/>
              </a:ext>
            </a:extLst>
          </p:cNvPr>
          <p:cNvSpPr>
            <a:spLocks noGrp="1"/>
          </p:cNvSpPr>
          <p:nvPr>
            <p:ph type="title"/>
          </p:nvPr>
        </p:nvSpPr>
        <p:spPr/>
        <p:txBody>
          <a:bodyPr/>
          <a:lstStyle/>
          <a:p>
            <a:r>
              <a:rPr lang="en-GB" dirty="0"/>
              <a:t>Size of data</a:t>
            </a:r>
          </a:p>
        </p:txBody>
      </p:sp>
      <p:sp>
        <p:nvSpPr>
          <p:cNvPr id="3" name="Content Placeholder 2">
            <a:extLst>
              <a:ext uri="{FF2B5EF4-FFF2-40B4-BE49-F238E27FC236}">
                <a16:creationId xmlns:a16="http://schemas.microsoft.com/office/drawing/2014/main" id="{905A0A17-895D-17CF-9EB7-66EACE34AE32}"/>
              </a:ext>
            </a:extLst>
          </p:cNvPr>
          <p:cNvSpPr>
            <a:spLocks noGrp="1"/>
          </p:cNvSpPr>
          <p:nvPr>
            <p:ph idx="1"/>
          </p:nvPr>
        </p:nvSpPr>
        <p:spPr/>
        <p:txBody>
          <a:bodyPr>
            <a:normAutofit lnSpcReduction="10000"/>
          </a:bodyPr>
          <a:lstStyle/>
          <a:p>
            <a:r>
              <a:rPr lang="en-GB" dirty="0"/>
              <a:t>Overall there are 29 columns in our data frame and 102,576 rows</a:t>
            </a:r>
          </a:p>
          <a:p>
            <a:r>
              <a:rPr lang="en-GB" dirty="0"/>
              <a:t>This means that there are </a:t>
            </a:r>
            <a:r>
              <a:rPr lang="en-GB" sz="1800" b="0" i="0" u="none" strike="noStrike" dirty="0">
                <a:solidFill>
                  <a:srgbClr val="000000"/>
                </a:solidFill>
                <a:effectLst/>
                <a:latin typeface="Calibri" panose="020F0502020204030204" pitchFamily="34" charset="0"/>
              </a:rPr>
              <a:t>2979953</a:t>
            </a:r>
            <a:r>
              <a:rPr lang="en-GB" dirty="0"/>
              <a:t> entries in our uncleaned data frame</a:t>
            </a:r>
          </a:p>
          <a:p>
            <a:r>
              <a:rPr lang="en-GB" dirty="0"/>
              <a:t>29 of these are column names (str data type)</a:t>
            </a:r>
          </a:p>
          <a:p>
            <a:r>
              <a:rPr lang="en-GB" dirty="0"/>
              <a:t>308,271 of these relate to the location of the crime (str data type)</a:t>
            </a:r>
          </a:p>
          <a:p>
            <a:r>
              <a:rPr lang="en-GB" dirty="0"/>
              <a:t>205,514 of these relate to the type of crime (str data type)</a:t>
            </a:r>
          </a:p>
          <a:p>
            <a:r>
              <a:rPr lang="en-GB" dirty="0"/>
              <a:t>The rest of these relate to specific instances of crime (str data type converted to int through cleaning)</a:t>
            </a:r>
          </a:p>
          <a:p>
            <a:r>
              <a:rPr lang="en-GB" dirty="0"/>
              <a:t>In our initial data frame all data is a string but in our cleaned data frame we have integers as well</a:t>
            </a:r>
          </a:p>
        </p:txBody>
      </p:sp>
    </p:spTree>
    <p:extLst>
      <p:ext uri="{BB962C8B-B14F-4D97-AF65-F5344CB8AC3E}">
        <p14:creationId xmlns:p14="http://schemas.microsoft.com/office/powerpoint/2010/main" val="189702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1EF57-A837-1FBF-06D3-C5B1A5F7B886}"/>
              </a:ext>
            </a:extLst>
          </p:cNvPr>
          <p:cNvSpPr>
            <a:spLocks noGrp="1"/>
          </p:cNvSpPr>
          <p:nvPr>
            <p:ph type="title"/>
          </p:nvPr>
        </p:nvSpPr>
        <p:spPr/>
        <p:txBody>
          <a:bodyPr/>
          <a:lstStyle/>
          <a:p>
            <a:r>
              <a:rPr lang="en-GB" dirty="0"/>
              <a:t>Data exploration</a:t>
            </a:r>
            <a:br>
              <a:rPr lang="en-GB" dirty="0"/>
            </a:br>
            <a:endParaRPr lang="en-GB" dirty="0"/>
          </a:p>
        </p:txBody>
      </p:sp>
      <p:graphicFrame>
        <p:nvGraphicFramePr>
          <p:cNvPr id="4" name="Content Placeholder 3">
            <a:extLst>
              <a:ext uri="{FF2B5EF4-FFF2-40B4-BE49-F238E27FC236}">
                <a16:creationId xmlns:a16="http://schemas.microsoft.com/office/drawing/2014/main" id="{4C914CF2-0A6E-B70E-D0D6-C884A88E1726}"/>
              </a:ext>
            </a:extLst>
          </p:cNvPr>
          <p:cNvGraphicFramePr>
            <a:graphicFrameLocks noGrp="1"/>
          </p:cNvGraphicFramePr>
          <p:nvPr>
            <p:ph idx="1"/>
            <p:extLst>
              <p:ext uri="{D42A27DB-BD31-4B8C-83A1-F6EECF244321}">
                <p14:modId xmlns:p14="http://schemas.microsoft.com/office/powerpoint/2010/main" val="3100441237"/>
              </p:ext>
            </p:extLst>
          </p:nvPr>
        </p:nvGraphicFramePr>
        <p:xfrm>
          <a:off x="8163682" y="1589523"/>
          <a:ext cx="2448075" cy="5033472"/>
        </p:xfrm>
        <a:graphic>
          <a:graphicData uri="http://schemas.openxmlformats.org/drawingml/2006/table">
            <a:tbl>
              <a:tblPr>
                <a:tableStyleId>{5C22544A-7EE6-4342-B048-85BDC9FD1C3A}</a:tableStyleId>
              </a:tblPr>
              <a:tblGrid>
                <a:gridCol w="1120018">
                  <a:extLst>
                    <a:ext uri="{9D8B030D-6E8A-4147-A177-3AD203B41FA5}">
                      <a16:colId xmlns:a16="http://schemas.microsoft.com/office/drawing/2014/main" val="1702867173"/>
                    </a:ext>
                  </a:extLst>
                </a:gridCol>
                <a:gridCol w="1328057">
                  <a:extLst>
                    <a:ext uri="{9D8B030D-6E8A-4147-A177-3AD203B41FA5}">
                      <a16:colId xmlns:a16="http://schemas.microsoft.com/office/drawing/2014/main" val="821292054"/>
                    </a:ext>
                  </a:extLst>
                </a:gridCol>
              </a:tblGrid>
              <a:tr h="200974">
                <a:tc>
                  <a:txBody>
                    <a:bodyPr/>
                    <a:lstStyle/>
                    <a:p>
                      <a:pPr algn="l" fontAlgn="ctr"/>
                      <a:r>
                        <a:rPr lang="en-GB" sz="800" u="none" strike="noStrike" dirty="0">
                          <a:effectLst/>
                        </a:rPr>
                        <a:t>Local authority</a:t>
                      </a:r>
                      <a:endParaRPr lang="en-GB" sz="800" b="1" i="0" u="none" strike="noStrike" dirty="0">
                        <a:solidFill>
                          <a:srgbClr val="000000"/>
                        </a:solidFill>
                        <a:effectLst/>
                        <a:latin typeface="Inherit"/>
                      </a:endParaRPr>
                    </a:p>
                  </a:txBody>
                  <a:tcPr marL="41473" marR="4608" marT="4608" marB="0" anchor="ctr"/>
                </a:tc>
                <a:tc>
                  <a:txBody>
                    <a:bodyPr/>
                    <a:lstStyle/>
                    <a:p>
                      <a:pPr algn="l" fontAlgn="ctr"/>
                      <a:r>
                        <a:rPr lang="en-GB" sz="800" u="none" strike="noStrike">
                          <a:effectLst/>
                        </a:rPr>
                        <a:t>Income deprivation rank within London</a:t>
                      </a:r>
                      <a:endParaRPr lang="en-GB" sz="800" b="1" i="0" u="none" strike="noStrike">
                        <a:solidFill>
                          <a:srgbClr val="000000"/>
                        </a:solidFill>
                        <a:effectLst/>
                        <a:latin typeface="Inherit"/>
                      </a:endParaRPr>
                    </a:p>
                  </a:txBody>
                  <a:tcPr marL="41473" marR="4608" marT="4608" marB="0" anchor="ctr"/>
                </a:tc>
                <a:extLst>
                  <a:ext uri="{0D108BD9-81ED-4DB2-BD59-A6C34878D82A}">
                    <a16:rowId xmlns:a16="http://schemas.microsoft.com/office/drawing/2014/main" val="278634302"/>
                  </a:ext>
                </a:extLst>
              </a:tr>
              <a:tr h="105512">
                <a:tc>
                  <a:txBody>
                    <a:bodyPr/>
                    <a:lstStyle/>
                    <a:p>
                      <a:pPr algn="l" fontAlgn="ctr"/>
                      <a:r>
                        <a:rPr lang="en-GB" sz="800" u="none" strike="noStrike">
                          <a:effectLst/>
                        </a:rPr>
                        <a:t>Hackney</a:t>
                      </a:r>
                      <a:endParaRPr lang="en-GB" sz="800" b="0" i="0" u="none" strike="noStrike">
                        <a:solidFill>
                          <a:srgbClr val="000000"/>
                        </a:solidFill>
                        <a:effectLst/>
                        <a:latin typeface="Arial" panose="020B0604020202020204" pitchFamily="34" charset="0"/>
                      </a:endParaRPr>
                    </a:p>
                  </a:txBody>
                  <a:tcPr marL="41473" marR="4608" marT="4608" marB="0" anchor="ctr"/>
                </a:tc>
                <a:tc>
                  <a:txBody>
                    <a:bodyPr/>
                    <a:lstStyle/>
                    <a:p>
                      <a:pPr algn="l" fontAlgn="ctr"/>
                      <a:r>
                        <a:rPr lang="en-GB" sz="800" u="none" strike="noStrike">
                          <a:effectLst/>
                        </a:rPr>
                        <a:t>1</a:t>
                      </a:r>
                      <a:endParaRPr lang="en-GB" sz="800" b="0" i="0" u="none" strike="noStrike">
                        <a:solidFill>
                          <a:srgbClr val="000000"/>
                        </a:solidFill>
                        <a:effectLst/>
                        <a:latin typeface="Arial" panose="020B0604020202020204" pitchFamily="34" charset="0"/>
                      </a:endParaRPr>
                    </a:p>
                  </a:txBody>
                  <a:tcPr marL="41473" marR="4608" marT="4608" marB="0" anchor="ctr"/>
                </a:tc>
                <a:extLst>
                  <a:ext uri="{0D108BD9-81ED-4DB2-BD59-A6C34878D82A}">
                    <a16:rowId xmlns:a16="http://schemas.microsoft.com/office/drawing/2014/main" val="3751302407"/>
                  </a:ext>
                </a:extLst>
              </a:tr>
              <a:tr h="205998">
                <a:tc>
                  <a:txBody>
                    <a:bodyPr/>
                    <a:lstStyle/>
                    <a:p>
                      <a:pPr algn="l" fontAlgn="ctr"/>
                      <a:r>
                        <a:rPr lang="en-GB" sz="800" u="none" strike="noStrike">
                          <a:effectLst/>
                        </a:rPr>
                        <a:t>Barking and Dagenham</a:t>
                      </a:r>
                      <a:endParaRPr lang="en-GB" sz="800" b="0" i="0" u="none" strike="noStrike">
                        <a:solidFill>
                          <a:srgbClr val="000000"/>
                        </a:solidFill>
                        <a:effectLst/>
                        <a:latin typeface="Arial" panose="020B0604020202020204" pitchFamily="34" charset="0"/>
                      </a:endParaRPr>
                    </a:p>
                  </a:txBody>
                  <a:tcPr marL="41473" marR="4608" marT="4608" marB="0" anchor="ctr"/>
                </a:tc>
                <a:tc>
                  <a:txBody>
                    <a:bodyPr/>
                    <a:lstStyle/>
                    <a:p>
                      <a:pPr algn="l" fontAlgn="ctr"/>
                      <a:r>
                        <a:rPr lang="en-GB" sz="800" u="none" strike="noStrike">
                          <a:effectLst/>
                        </a:rPr>
                        <a:t>2</a:t>
                      </a:r>
                      <a:endParaRPr lang="en-GB" sz="800" b="0" i="0" u="none" strike="noStrike">
                        <a:solidFill>
                          <a:srgbClr val="000000"/>
                        </a:solidFill>
                        <a:effectLst/>
                        <a:latin typeface="Arial" panose="020B0604020202020204" pitchFamily="34" charset="0"/>
                      </a:endParaRPr>
                    </a:p>
                  </a:txBody>
                  <a:tcPr marL="41473" marR="4608" marT="4608" marB="0" anchor="ctr"/>
                </a:tc>
                <a:extLst>
                  <a:ext uri="{0D108BD9-81ED-4DB2-BD59-A6C34878D82A}">
                    <a16:rowId xmlns:a16="http://schemas.microsoft.com/office/drawing/2014/main" val="2337867659"/>
                  </a:ext>
                </a:extLst>
              </a:tr>
              <a:tr h="105512">
                <a:tc>
                  <a:txBody>
                    <a:bodyPr/>
                    <a:lstStyle/>
                    <a:p>
                      <a:pPr algn="l" fontAlgn="ctr"/>
                      <a:r>
                        <a:rPr lang="en-GB" sz="800" u="none" strike="noStrike">
                          <a:effectLst/>
                        </a:rPr>
                        <a:t>Tower Hamlets</a:t>
                      </a:r>
                      <a:endParaRPr lang="en-GB" sz="800" b="0" i="0" u="none" strike="noStrike">
                        <a:solidFill>
                          <a:srgbClr val="000000"/>
                        </a:solidFill>
                        <a:effectLst/>
                        <a:latin typeface="Arial" panose="020B0604020202020204" pitchFamily="34" charset="0"/>
                      </a:endParaRPr>
                    </a:p>
                  </a:txBody>
                  <a:tcPr marL="41473" marR="4608" marT="4608" marB="0" anchor="ctr"/>
                </a:tc>
                <a:tc>
                  <a:txBody>
                    <a:bodyPr/>
                    <a:lstStyle/>
                    <a:p>
                      <a:pPr algn="l" fontAlgn="ctr"/>
                      <a:r>
                        <a:rPr lang="en-GB" sz="800" u="none" strike="noStrike">
                          <a:effectLst/>
                        </a:rPr>
                        <a:t>3</a:t>
                      </a:r>
                      <a:endParaRPr lang="en-GB" sz="800" b="0" i="0" u="none" strike="noStrike">
                        <a:solidFill>
                          <a:srgbClr val="000000"/>
                        </a:solidFill>
                        <a:effectLst/>
                        <a:latin typeface="Arial" panose="020B0604020202020204" pitchFamily="34" charset="0"/>
                      </a:endParaRPr>
                    </a:p>
                  </a:txBody>
                  <a:tcPr marL="41473" marR="4608" marT="4608" marB="0" anchor="ctr"/>
                </a:tc>
                <a:extLst>
                  <a:ext uri="{0D108BD9-81ED-4DB2-BD59-A6C34878D82A}">
                    <a16:rowId xmlns:a16="http://schemas.microsoft.com/office/drawing/2014/main" val="3099551510"/>
                  </a:ext>
                </a:extLst>
              </a:tr>
              <a:tr h="105512">
                <a:tc>
                  <a:txBody>
                    <a:bodyPr/>
                    <a:lstStyle/>
                    <a:p>
                      <a:pPr algn="l" fontAlgn="ctr"/>
                      <a:r>
                        <a:rPr lang="en-GB" sz="800" u="none" strike="noStrike">
                          <a:effectLst/>
                        </a:rPr>
                        <a:t>Islington</a:t>
                      </a:r>
                      <a:endParaRPr lang="en-GB" sz="800" b="0" i="0" u="none" strike="noStrike">
                        <a:solidFill>
                          <a:srgbClr val="000000"/>
                        </a:solidFill>
                        <a:effectLst/>
                        <a:latin typeface="Arial" panose="020B0604020202020204" pitchFamily="34" charset="0"/>
                      </a:endParaRPr>
                    </a:p>
                  </a:txBody>
                  <a:tcPr marL="41473" marR="4608" marT="4608" marB="0" anchor="ctr"/>
                </a:tc>
                <a:tc>
                  <a:txBody>
                    <a:bodyPr/>
                    <a:lstStyle/>
                    <a:p>
                      <a:pPr algn="l" fontAlgn="ctr"/>
                      <a:r>
                        <a:rPr lang="en-GB" sz="800" u="none" strike="noStrike">
                          <a:effectLst/>
                        </a:rPr>
                        <a:t>4</a:t>
                      </a:r>
                      <a:endParaRPr lang="en-GB" sz="800" b="0" i="0" u="none" strike="noStrike">
                        <a:solidFill>
                          <a:srgbClr val="000000"/>
                        </a:solidFill>
                        <a:effectLst/>
                        <a:latin typeface="Arial" panose="020B0604020202020204" pitchFamily="34" charset="0"/>
                      </a:endParaRPr>
                    </a:p>
                  </a:txBody>
                  <a:tcPr marL="41473" marR="4608" marT="4608" marB="0" anchor="ctr"/>
                </a:tc>
                <a:extLst>
                  <a:ext uri="{0D108BD9-81ED-4DB2-BD59-A6C34878D82A}">
                    <a16:rowId xmlns:a16="http://schemas.microsoft.com/office/drawing/2014/main" val="1013632287"/>
                  </a:ext>
                </a:extLst>
              </a:tr>
              <a:tr h="105512">
                <a:tc>
                  <a:txBody>
                    <a:bodyPr/>
                    <a:lstStyle/>
                    <a:p>
                      <a:pPr algn="l" fontAlgn="ctr"/>
                      <a:r>
                        <a:rPr lang="en-GB" sz="800" u="none" strike="noStrike">
                          <a:effectLst/>
                        </a:rPr>
                        <a:t>Enfield</a:t>
                      </a:r>
                      <a:endParaRPr lang="en-GB" sz="800" b="0" i="0" u="none" strike="noStrike">
                        <a:solidFill>
                          <a:srgbClr val="000000"/>
                        </a:solidFill>
                        <a:effectLst/>
                        <a:latin typeface="Arial" panose="020B0604020202020204" pitchFamily="34" charset="0"/>
                      </a:endParaRPr>
                    </a:p>
                  </a:txBody>
                  <a:tcPr marL="41473" marR="4608" marT="4608" marB="0" anchor="ctr"/>
                </a:tc>
                <a:tc>
                  <a:txBody>
                    <a:bodyPr/>
                    <a:lstStyle/>
                    <a:p>
                      <a:pPr algn="l" fontAlgn="ctr"/>
                      <a:r>
                        <a:rPr lang="en-GB" sz="800" u="none" strike="noStrike">
                          <a:effectLst/>
                        </a:rPr>
                        <a:t>5</a:t>
                      </a:r>
                      <a:endParaRPr lang="en-GB" sz="800" b="0" i="0" u="none" strike="noStrike">
                        <a:solidFill>
                          <a:srgbClr val="000000"/>
                        </a:solidFill>
                        <a:effectLst/>
                        <a:latin typeface="Arial" panose="020B0604020202020204" pitchFamily="34" charset="0"/>
                      </a:endParaRPr>
                    </a:p>
                  </a:txBody>
                  <a:tcPr marL="41473" marR="4608" marT="4608" marB="0" anchor="ctr"/>
                </a:tc>
                <a:extLst>
                  <a:ext uri="{0D108BD9-81ED-4DB2-BD59-A6C34878D82A}">
                    <a16:rowId xmlns:a16="http://schemas.microsoft.com/office/drawing/2014/main" val="958489087"/>
                  </a:ext>
                </a:extLst>
              </a:tr>
              <a:tr h="105512">
                <a:tc>
                  <a:txBody>
                    <a:bodyPr/>
                    <a:lstStyle/>
                    <a:p>
                      <a:pPr algn="l" fontAlgn="ctr"/>
                      <a:r>
                        <a:rPr lang="en-GB" sz="800" u="none" strike="noStrike">
                          <a:effectLst/>
                        </a:rPr>
                        <a:t>Haringey</a:t>
                      </a:r>
                      <a:endParaRPr lang="en-GB" sz="800" b="0" i="0" u="none" strike="noStrike">
                        <a:solidFill>
                          <a:srgbClr val="000000"/>
                        </a:solidFill>
                        <a:effectLst/>
                        <a:latin typeface="Arial" panose="020B0604020202020204" pitchFamily="34" charset="0"/>
                      </a:endParaRPr>
                    </a:p>
                  </a:txBody>
                  <a:tcPr marL="41473" marR="4608" marT="4608" marB="0" anchor="ctr"/>
                </a:tc>
                <a:tc>
                  <a:txBody>
                    <a:bodyPr/>
                    <a:lstStyle/>
                    <a:p>
                      <a:pPr algn="l" fontAlgn="ctr"/>
                      <a:r>
                        <a:rPr lang="en-GB" sz="800" u="none" strike="noStrike">
                          <a:effectLst/>
                        </a:rPr>
                        <a:t>6</a:t>
                      </a:r>
                      <a:endParaRPr lang="en-GB" sz="800" b="0" i="0" u="none" strike="noStrike">
                        <a:solidFill>
                          <a:srgbClr val="000000"/>
                        </a:solidFill>
                        <a:effectLst/>
                        <a:latin typeface="Arial" panose="020B0604020202020204" pitchFamily="34" charset="0"/>
                      </a:endParaRPr>
                    </a:p>
                  </a:txBody>
                  <a:tcPr marL="41473" marR="4608" marT="4608" marB="0" anchor="ctr"/>
                </a:tc>
                <a:extLst>
                  <a:ext uri="{0D108BD9-81ED-4DB2-BD59-A6C34878D82A}">
                    <a16:rowId xmlns:a16="http://schemas.microsoft.com/office/drawing/2014/main" val="2954300093"/>
                  </a:ext>
                </a:extLst>
              </a:tr>
              <a:tr h="104724">
                <a:tc>
                  <a:txBody>
                    <a:bodyPr/>
                    <a:lstStyle/>
                    <a:p>
                      <a:pPr algn="l" fontAlgn="ctr"/>
                      <a:r>
                        <a:rPr lang="en-GB" sz="800" u="none" strike="noStrike">
                          <a:effectLst/>
                        </a:rPr>
                        <a:t>Newham</a:t>
                      </a:r>
                      <a:endParaRPr lang="en-GB" sz="800" b="0" i="0" u="none" strike="noStrike">
                        <a:solidFill>
                          <a:srgbClr val="000000"/>
                        </a:solidFill>
                        <a:effectLst/>
                        <a:latin typeface="Arial" panose="020B0604020202020204" pitchFamily="34" charset="0"/>
                      </a:endParaRPr>
                    </a:p>
                  </a:txBody>
                  <a:tcPr marL="41473" marR="4608" marT="4608" marB="0" anchor="ctr"/>
                </a:tc>
                <a:tc>
                  <a:txBody>
                    <a:bodyPr/>
                    <a:lstStyle/>
                    <a:p>
                      <a:pPr algn="l" fontAlgn="ctr"/>
                      <a:r>
                        <a:rPr lang="en-GB" sz="800" u="none" strike="noStrike">
                          <a:effectLst/>
                        </a:rPr>
                        <a:t>7</a:t>
                      </a:r>
                      <a:endParaRPr lang="en-GB" sz="800" b="0" i="0" u="none" strike="noStrike">
                        <a:solidFill>
                          <a:srgbClr val="000000"/>
                        </a:solidFill>
                        <a:effectLst/>
                        <a:latin typeface="Arial" panose="020B0604020202020204" pitchFamily="34" charset="0"/>
                      </a:endParaRPr>
                    </a:p>
                  </a:txBody>
                  <a:tcPr marL="41473" marR="4608" marT="4608" marB="0" anchor="ctr"/>
                </a:tc>
                <a:extLst>
                  <a:ext uri="{0D108BD9-81ED-4DB2-BD59-A6C34878D82A}">
                    <a16:rowId xmlns:a16="http://schemas.microsoft.com/office/drawing/2014/main" val="1521206859"/>
                  </a:ext>
                </a:extLst>
              </a:tr>
              <a:tr h="104724">
                <a:tc>
                  <a:txBody>
                    <a:bodyPr/>
                    <a:lstStyle/>
                    <a:p>
                      <a:pPr algn="l" fontAlgn="ctr"/>
                      <a:r>
                        <a:rPr lang="en-GB" sz="800" u="none" strike="noStrike">
                          <a:effectLst/>
                        </a:rPr>
                        <a:t>Lewisham</a:t>
                      </a:r>
                      <a:endParaRPr lang="en-GB" sz="800" b="0" i="0" u="none" strike="noStrike">
                        <a:solidFill>
                          <a:srgbClr val="000000"/>
                        </a:solidFill>
                        <a:effectLst/>
                        <a:latin typeface="Arial" panose="020B0604020202020204" pitchFamily="34" charset="0"/>
                      </a:endParaRPr>
                    </a:p>
                  </a:txBody>
                  <a:tcPr marL="41473" marR="4608" marT="4608" marB="0" anchor="ctr"/>
                </a:tc>
                <a:tc>
                  <a:txBody>
                    <a:bodyPr/>
                    <a:lstStyle/>
                    <a:p>
                      <a:pPr algn="l" fontAlgn="ctr"/>
                      <a:r>
                        <a:rPr lang="en-GB" sz="800" u="none" strike="noStrike">
                          <a:effectLst/>
                        </a:rPr>
                        <a:t>8</a:t>
                      </a:r>
                      <a:endParaRPr lang="en-GB" sz="800" b="0" i="0" u="none" strike="noStrike">
                        <a:solidFill>
                          <a:srgbClr val="000000"/>
                        </a:solidFill>
                        <a:effectLst/>
                        <a:latin typeface="Arial" panose="020B0604020202020204" pitchFamily="34" charset="0"/>
                      </a:endParaRPr>
                    </a:p>
                  </a:txBody>
                  <a:tcPr marL="41473" marR="4608" marT="4608" marB="0" anchor="ctr"/>
                </a:tc>
                <a:extLst>
                  <a:ext uri="{0D108BD9-81ED-4DB2-BD59-A6C34878D82A}">
                    <a16:rowId xmlns:a16="http://schemas.microsoft.com/office/drawing/2014/main" val="2128716781"/>
                  </a:ext>
                </a:extLst>
              </a:tr>
              <a:tr h="104724">
                <a:tc>
                  <a:txBody>
                    <a:bodyPr/>
                    <a:lstStyle/>
                    <a:p>
                      <a:pPr algn="l" fontAlgn="ctr"/>
                      <a:r>
                        <a:rPr lang="en-GB" sz="800" u="none" strike="noStrike">
                          <a:effectLst/>
                        </a:rPr>
                        <a:t>Southwark</a:t>
                      </a:r>
                      <a:endParaRPr lang="en-GB" sz="800" b="0" i="0" u="none" strike="noStrike">
                        <a:solidFill>
                          <a:srgbClr val="000000"/>
                        </a:solidFill>
                        <a:effectLst/>
                        <a:latin typeface="Arial" panose="020B0604020202020204" pitchFamily="34" charset="0"/>
                      </a:endParaRPr>
                    </a:p>
                  </a:txBody>
                  <a:tcPr marL="41473" marR="4608" marT="4608" marB="0" anchor="ctr"/>
                </a:tc>
                <a:tc>
                  <a:txBody>
                    <a:bodyPr/>
                    <a:lstStyle/>
                    <a:p>
                      <a:pPr algn="l" fontAlgn="ctr"/>
                      <a:r>
                        <a:rPr lang="en-GB" sz="800" u="none" strike="noStrike">
                          <a:effectLst/>
                        </a:rPr>
                        <a:t>9</a:t>
                      </a:r>
                      <a:endParaRPr lang="en-GB" sz="800" b="0" i="0" u="none" strike="noStrike">
                        <a:solidFill>
                          <a:srgbClr val="000000"/>
                        </a:solidFill>
                        <a:effectLst/>
                        <a:latin typeface="Arial" panose="020B0604020202020204" pitchFamily="34" charset="0"/>
                      </a:endParaRPr>
                    </a:p>
                  </a:txBody>
                  <a:tcPr marL="41473" marR="4608" marT="4608" marB="0" anchor="ctr"/>
                </a:tc>
                <a:extLst>
                  <a:ext uri="{0D108BD9-81ED-4DB2-BD59-A6C34878D82A}">
                    <a16:rowId xmlns:a16="http://schemas.microsoft.com/office/drawing/2014/main" val="2236880524"/>
                  </a:ext>
                </a:extLst>
              </a:tr>
              <a:tr h="105512">
                <a:tc>
                  <a:txBody>
                    <a:bodyPr/>
                    <a:lstStyle/>
                    <a:p>
                      <a:pPr algn="l" fontAlgn="ctr"/>
                      <a:r>
                        <a:rPr lang="en-GB" sz="800" u="none" strike="noStrike">
                          <a:effectLst/>
                        </a:rPr>
                        <a:t>Greenwich</a:t>
                      </a:r>
                      <a:endParaRPr lang="en-GB" sz="800" b="0" i="0" u="none" strike="noStrike">
                        <a:solidFill>
                          <a:srgbClr val="000000"/>
                        </a:solidFill>
                        <a:effectLst/>
                        <a:latin typeface="Arial" panose="020B0604020202020204" pitchFamily="34" charset="0"/>
                      </a:endParaRPr>
                    </a:p>
                  </a:txBody>
                  <a:tcPr marL="41473" marR="4608" marT="4608" marB="0" anchor="ctr"/>
                </a:tc>
                <a:tc>
                  <a:txBody>
                    <a:bodyPr/>
                    <a:lstStyle/>
                    <a:p>
                      <a:pPr algn="l" fontAlgn="ctr"/>
                      <a:r>
                        <a:rPr lang="en-GB" sz="800" u="none" strike="noStrike">
                          <a:effectLst/>
                        </a:rPr>
                        <a:t>10</a:t>
                      </a:r>
                      <a:endParaRPr lang="en-GB" sz="800" b="0" i="0" u="none" strike="noStrike">
                        <a:solidFill>
                          <a:srgbClr val="000000"/>
                        </a:solidFill>
                        <a:effectLst/>
                        <a:latin typeface="Arial" panose="020B0604020202020204" pitchFamily="34" charset="0"/>
                      </a:endParaRPr>
                    </a:p>
                  </a:txBody>
                  <a:tcPr marL="41473" marR="4608" marT="4608" marB="0" anchor="ctr"/>
                </a:tc>
                <a:extLst>
                  <a:ext uri="{0D108BD9-81ED-4DB2-BD59-A6C34878D82A}">
                    <a16:rowId xmlns:a16="http://schemas.microsoft.com/office/drawing/2014/main" val="2025152449"/>
                  </a:ext>
                </a:extLst>
              </a:tr>
              <a:tr h="105512">
                <a:tc>
                  <a:txBody>
                    <a:bodyPr/>
                    <a:lstStyle/>
                    <a:p>
                      <a:pPr algn="l" fontAlgn="ctr"/>
                      <a:r>
                        <a:rPr lang="en-GB" sz="800" u="none" strike="noStrike">
                          <a:effectLst/>
                        </a:rPr>
                        <a:t>Brent</a:t>
                      </a:r>
                      <a:endParaRPr lang="en-GB" sz="800" b="0" i="0" u="none" strike="noStrike">
                        <a:solidFill>
                          <a:srgbClr val="000000"/>
                        </a:solidFill>
                        <a:effectLst/>
                        <a:latin typeface="Arial" panose="020B0604020202020204" pitchFamily="34" charset="0"/>
                      </a:endParaRPr>
                    </a:p>
                  </a:txBody>
                  <a:tcPr marL="41473" marR="4608" marT="4608" marB="0" anchor="ctr"/>
                </a:tc>
                <a:tc>
                  <a:txBody>
                    <a:bodyPr/>
                    <a:lstStyle/>
                    <a:p>
                      <a:pPr algn="l" fontAlgn="ctr"/>
                      <a:r>
                        <a:rPr lang="en-GB" sz="800" u="none" strike="noStrike">
                          <a:effectLst/>
                        </a:rPr>
                        <a:t>11</a:t>
                      </a:r>
                      <a:endParaRPr lang="en-GB" sz="800" b="0" i="0" u="none" strike="noStrike">
                        <a:solidFill>
                          <a:srgbClr val="000000"/>
                        </a:solidFill>
                        <a:effectLst/>
                        <a:latin typeface="Arial" panose="020B0604020202020204" pitchFamily="34" charset="0"/>
                      </a:endParaRPr>
                    </a:p>
                  </a:txBody>
                  <a:tcPr marL="41473" marR="4608" marT="4608" marB="0" anchor="ctr"/>
                </a:tc>
                <a:extLst>
                  <a:ext uri="{0D108BD9-81ED-4DB2-BD59-A6C34878D82A}">
                    <a16:rowId xmlns:a16="http://schemas.microsoft.com/office/drawing/2014/main" val="506163659"/>
                  </a:ext>
                </a:extLst>
              </a:tr>
              <a:tr h="105512">
                <a:tc>
                  <a:txBody>
                    <a:bodyPr/>
                    <a:lstStyle/>
                    <a:p>
                      <a:pPr algn="l" fontAlgn="ctr"/>
                      <a:r>
                        <a:rPr lang="en-GB" sz="800" u="none" strike="noStrike">
                          <a:effectLst/>
                        </a:rPr>
                        <a:t>Lambeth</a:t>
                      </a:r>
                      <a:endParaRPr lang="en-GB" sz="800" b="0" i="0" u="none" strike="noStrike">
                        <a:solidFill>
                          <a:srgbClr val="000000"/>
                        </a:solidFill>
                        <a:effectLst/>
                        <a:latin typeface="Arial" panose="020B0604020202020204" pitchFamily="34" charset="0"/>
                      </a:endParaRPr>
                    </a:p>
                  </a:txBody>
                  <a:tcPr marL="41473" marR="4608" marT="4608" marB="0" anchor="ctr"/>
                </a:tc>
                <a:tc>
                  <a:txBody>
                    <a:bodyPr/>
                    <a:lstStyle/>
                    <a:p>
                      <a:pPr algn="l" fontAlgn="ctr"/>
                      <a:r>
                        <a:rPr lang="en-GB" sz="800" u="none" strike="noStrike">
                          <a:effectLst/>
                        </a:rPr>
                        <a:t>12</a:t>
                      </a:r>
                      <a:endParaRPr lang="en-GB" sz="800" b="0" i="0" u="none" strike="noStrike">
                        <a:solidFill>
                          <a:srgbClr val="000000"/>
                        </a:solidFill>
                        <a:effectLst/>
                        <a:latin typeface="Arial" panose="020B0604020202020204" pitchFamily="34" charset="0"/>
                      </a:endParaRPr>
                    </a:p>
                  </a:txBody>
                  <a:tcPr marL="41473" marR="4608" marT="4608" marB="0" anchor="ctr"/>
                </a:tc>
                <a:extLst>
                  <a:ext uri="{0D108BD9-81ED-4DB2-BD59-A6C34878D82A}">
                    <a16:rowId xmlns:a16="http://schemas.microsoft.com/office/drawing/2014/main" val="1638363508"/>
                  </a:ext>
                </a:extLst>
              </a:tr>
              <a:tr h="105512">
                <a:tc>
                  <a:txBody>
                    <a:bodyPr/>
                    <a:lstStyle/>
                    <a:p>
                      <a:pPr algn="l" fontAlgn="ctr"/>
                      <a:r>
                        <a:rPr lang="en-GB" sz="800" u="none" strike="noStrike">
                          <a:effectLst/>
                        </a:rPr>
                        <a:t>Waltham Forest</a:t>
                      </a:r>
                      <a:endParaRPr lang="en-GB" sz="800" b="0" i="0" u="none" strike="noStrike">
                        <a:solidFill>
                          <a:srgbClr val="000000"/>
                        </a:solidFill>
                        <a:effectLst/>
                        <a:latin typeface="Arial" panose="020B0604020202020204" pitchFamily="34" charset="0"/>
                      </a:endParaRPr>
                    </a:p>
                  </a:txBody>
                  <a:tcPr marL="41473" marR="4608" marT="4608" marB="0" anchor="ctr"/>
                </a:tc>
                <a:tc>
                  <a:txBody>
                    <a:bodyPr/>
                    <a:lstStyle/>
                    <a:p>
                      <a:pPr algn="l" fontAlgn="ctr"/>
                      <a:r>
                        <a:rPr lang="en-GB" sz="800" u="none" strike="noStrike">
                          <a:effectLst/>
                        </a:rPr>
                        <a:t>13</a:t>
                      </a:r>
                      <a:endParaRPr lang="en-GB" sz="800" b="0" i="0" u="none" strike="noStrike">
                        <a:solidFill>
                          <a:srgbClr val="000000"/>
                        </a:solidFill>
                        <a:effectLst/>
                        <a:latin typeface="Arial" panose="020B0604020202020204" pitchFamily="34" charset="0"/>
                      </a:endParaRPr>
                    </a:p>
                  </a:txBody>
                  <a:tcPr marL="41473" marR="4608" marT="4608" marB="0" anchor="ctr"/>
                </a:tc>
                <a:extLst>
                  <a:ext uri="{0D108BD9-81ED-4DB2-BD59-A6C34878D82A}">
                    <a16:rowId xmlns:a16="http://schemas.microsoft.com/office/drawing/2014/main" val="1058772675"/>
                  </a:ext>
                </a:extLst>
              </a:tr>
              <a:tr h="205998">
                <a:tc>
                  <a:txBody>
                    <a:bodyPr/>
                    <a:lstStyle/>
                    <a:p>
                      <a:pPr algn="l" fontAlgn="ctr"/>
                      <a:r>
                        <a:rPr lang="en-GB" sz="800" u="none" strike="noStrike">
                          <a:effectLst/>
                        </a:rPr>
                        <a:t>Hammersmith and Fulham</a:t>
                      </a:r>
                      <a:endParaRPr lang="en-GB" sz="800" b="0" i="0" u="none" strike="noStrike">
                        <a:solidFill>
                          <a:srgbClr val="000000"/>
                        </a:solidFill>
                        <a:effectLst/>
                        <a:latin typeface="Arial" panose="020B0604020202020204" pitchFamily="34" charset="0"/>
                      </a:endParaRPr>
                    </a:p>
                  </a:txBody>
                  <a:tcPr marL="41473" marR="4608" marT="4608" marB="0" anchor="ctr"/>
                </a:tc>
                <a:tc>
                  <a:txBody>
                    <a:bodyPr/>
                    <a:lstStyle/>
                    <a:p>
                      <a:pPr algn="l" fontAlgn="ctr"/>
                      <a:r>
                        <a:rPr lang="en-GB" sz="800" u="none" strike="noStrike">
                          <a:effectLst/>
                        </a:rPr>
                        <a:t>14</a:t>
                      </a:r>
                      <a:endParaRPr lang="en-GB" sz="800" b="0" i="0" u="none" strike="noStrike">
                        <a:solidFill>
                          <a:srgbClr val="000000"/>
                        </a:solidFill>
                        <a:effectLst/>
                        <a:latin typeface="Arial" panose="020B0604020202020204" pitchFamily="34" charset="0"/>
                      </a:endParaRPr>
                    </a:p>
                  </a:txBody>
                  <a:tcPr marL="41473" marR="4608" marT="4608" marB="0" anchor="ctr"/>
                </a:tc>
                <a:extLst>
                  <a:ext uri="{0D108BD9-81ED-4DB2-BD59-A6C34878D82A}">
                    <a16:rowId xmlns:a16="http://schemas.microsoft.com/office/drawing/2014/main" val="1834422826"/>
                  </a:ext>
                </a:extLst>
              </a:tr>
              <a:tr h="105512">
                <a:tc>
                  <a:txBody>
                    <a:bodyPr/>
                    <a:lstStyle/>
                    <a:p>
                      <a:pPr algn="l" fontAlgn="ctr"/>
                      <a:r>
                        <a:rPr lang="en-GB" sz="800" u="none" strike="noStrike">
                          <a:effectLst/>
                        </a:rPr>
                        <a:t>Camden</a:t>
                      </a:r>
                      <a:endParaRPr lang="en-GB" sz="800" b="0" i="0" u="none" strike="noStrike">
                        <a:solidFill>
                          <a:srgbClr val="000000"/>
                        </a:solidFill>
                        <a:effectLst/>
                        <a:latin typeface="Arial" panose="020B0604020202020204" pitchFamily="34" charset="0"/>
                      </a:endParaRPr>
                    </a:p>
                  </a:txBody>
                  <a:tcPr marL="41473" marR="4608" marT="4608" marB="0" anchor="ctr"/>
                </a:tc>
                <a:tc>
                  <a:txBody>
                    <a:bodyPr/>
                    <a:lstStyle/>
                    <a:p>
                      <a:pPr algn="l" fontAlgn="ctr"/>
                      <a:r>
                        <a:rPr lang="en-GB" sz="800" u="none" strike="noStrike">
                          <a:effectLst/>
                        </a:rPr>
                        <a:t>15</a:t>
                      </a:r>
                      <a:endParaRPr lang="en-GB" sz="800" b="0" i="0" u="none" strike="noStrike">
                        <a:solidFill>
                          <a:srgbClr val="000000"/>
                        </a:solidFill>
                        <a:effectLst/>
                        <a:latin typeface="Arial" panose="020B0604020202020204" pitchFamily="34" charset="0"/>
                      </a:endParaRPr>
                    </a:p>
                  </a:txBody>
                  <a:tcPr marL="41473" marR="4608" marT="4608" marB="0" anchor="ctr"/>
                </a:tc>
                <a:extLst>
                  <a:ext uri="{0D108BD9-81ED-4DB2-BD59-A6C34878D82A}">
                    <a16:rowId xmlns:a16="http://schemas.microsoft.com/office/drawing/2014/main" val="2668091511"/>
                  </a:ext>
                </a:extLst>
              </a:tr>
              <a:tr h="105512">
                <a:tc>
                  <a:txBody>
                    <a:bodyPr/>
                    <a:lstStyle/>
                    <a:p>
                      <a:pPr algn="l" fontAlgn="ctr"/>
                      <a:r>
                        <a:rPr lang="en-GB" sz="800" u="none" strike="noStrike">
                          <a:effectLst/>
                        </a:rPr>
                        <a:t>Ealing</a:t>
                      </a:r>
                      <a:endParaRPr lang="en-GB" sz="800" b="0" i="0" u="none" strike="noStrike">
                        <a:solidFill>
                          <a:srgbClr val="000000"/>
                        </a:solidFill>
                        <a:effectLst/>
                        <a:latin typeface="Arial" panose="020B0604020202020204" pitchFamily="34" charset="0"/>
                      </a:endParaRPr>
                    </a:p>
                  </a:txBody>
                  <a:tcPr marL="41473" marR="4608" marT="4608" marB="0" anchor="ctr"/>
                </a:tc>
                <a:tc>
                  <a:txBody>
                    <a:bodyPr/>
                    <a:lstStyle/>
                    <a:p>
                      <a:pPr algn="l" fontAlgn="ctr"/>
                      <a:r>
                        <a:rPr lang="en-GB" sz="800" u="none" strike="noStrike">
                          <a:effectLst/>
                        </a:rPr>
                        <a:t>16</a:t>
                      </a:r>
                      <a:endParaRPr lang="en-GB" sz="800" b="0" i="0" u="none" strike="noStrike">
                        <a:solidFill>
                          <a:srgbClr val="000000"/>
                        </a:solidFill>
                        <a:effectLst/>
                        <a:latin typeface="Arial" panose="020B0604020202020204" pitchFamily="34" charset="0"/>
                      </a:endParaRPr>
                    </a:p>
                  </a:txBody>
                  <a:tcPr marL="41473" marR="4608" marT="4608" marB="0" anchor="ctr"/>
                </a:tc>
                <a:extLst>
                  <a:ext uri="{0D108BD9-81ED-4DB2-BD59-A6C34878D82A}">
                    <a16:rowId xmlns:a16="http://schemas.microsoft.com/office/drawing/2014/main" val="1577680269"/>
                  </a:ext>
                </a:extLst>
              </a:tr>
              <a:tr h="105512">
                <a:tc>
                  <a:txBody>
                    <a:bodyPr/>
                    <a:lstStyle/>
                    <a:p>
                      <a:pPr algn="l" fontAlgn="ctr"/>
                      <a:r>
                        <a:rPr lang="en-GB" sz="800" u="none" strike="noStrike">
                          <a:effectLst/>
                        </a:rPr>
                        <a:t>Croydon</a:t>
                      </a:r>
                      <a:endParaRPr lang="en-GB" sz="800" b="0" i="0" u="none" strike="noStrike">
                        <a:solidFill>
                          <a:srgbClr val="000000"/>
                        </a:solidFill>
                        <a:effectLst/>
                        <a:latin typeface="Arial" panose="020B0604020202020204" pitchFamily="34" charset="0"/>
                      </a:endParaRPr>
                    </a:p>
                  </a:txBody>
                  <a:tcPr marL="41473" marR="4608" marT="4608" marB="0" anchor="ctr"/>
                </a:tc>
                <a:tc>
                  <a:txBody>
                    <a:bodyPr/>
                    <a:lstStyle/>
                    <a:p>
                      <a:pPr algn="l" fontAlgn="ctr"/>
                      <a:r>
                        <a:rPr lang="en-GB" sz="800" u="none" strike="noStrike">
                          <a:effectLst/>
                        </a:rPr>
                        <a:t>17</a:t>
                      </a:r>
                      <a:endParaRPr lang="en-GB" sz="800" b="0" i="0" u="none" strike="noStrike">
                        <a:solidFill>
                          <a:srgbClr val="000000"/>
                        </a:solidFill>
                        <a:effectLst/>
                        <a:latin typeface="Arial" panose="020B0604020202020204" pitchFamily="34" charset="0"/>
                      </a:endParaRPr>
                    </a:p>
                  </a:txBody>
                  <a:tcPr marL="41473" marR="4608" marT="4608" marB="0" anchor="ctr"/>
                </a:tc>
                <a:extLst>
                  <a:ext uri="{0D108BD9-81ED-4DB2-BD59-A6C34878D82A}">
                    <a16:rowId xmlns:a16="http://schemas.microsoft.com/office/drawing/2014/main" val="2779043565"/>
                  </a:ext>
                </a:extLst>
              </a:tr>
              <a:tr h="105512">
                <a:tc>
                  <a:txBody>
                    <a:bodyPr/>
                    <a:lstStyle/>
                    <a:p>
                      <a:pPr algn="l" fontAlgn="ctr"/>
                      <a:r>
                        <a:rPr lang="en-GB" sz="800" u="none" strike="noStrike">
                          <a:effectLst/>
                        </a:rPr>
                        <a:t>Westminster</a:t>
                      </a:r>
                      <a:endParaRPr lang="en-GB" sz="800" b="0" i="0" u="none" strike="noStrike">
                        <a:solidFill>
                          <a:srgbClr val="000000"/>
                        </a:solidFill>
                        <a:effectLst/>
                        <a:latin typeface="Arial" panose="020B0604020202020204" pitchFamily="34" charset="0"/>
                      </a:endParaRPr>
                    </a:p>
                  </a:txBody>
                  <a:tcPr marL="41473" marR="4608" marT="4608" marB="0" anchor="ctr"/>
                </a:tc>
                <a:tc>
                  <a:txBody>
                    <a:bodyPr/>
                    <a:lstStyle/>
                    <a:p>
                      <a:pPr algn="l" fontAlgn="ctr"/>
                      <a:r>
                        <a:rPr lang="en-GB" sz="800" u="none" strike="noStrike">
                          <a:effectLst/>
                        </a:rPr>
                        <a:t>18</a:t>
                      </a:r>
                      <a:endParaRPr lang="en-GB" sz="800" b="0" i="0" u="none" strike="noStrike">
                        <a:solidFill>
                          <a:srgbClr val="000000"/>
                        </a:solidFill>
                        <a:effectLst/>
                        <a:latin typeface="Arial" panose="020B0604020202020204" pitchFamily="34" charset="0"/>
                      </a:endParaRPr>
                    </a:p>
                  </a:txBody>
                  <a:tcPr marL="41473" marR="4608" marT="4608" marB="0" anchor="ctr"/>
                </a:tc>
                <a:extLst>
                  <a:ext uri="{0D108BD9-81ED-4DB2-BD59-A6C34878D82A}">
                    <a16:rowId xmlns:a16="http://schemas.microsoft.com/office/drawing/2014/main" val="1089264293"/>
                  </a:ext>
                </a:extLst>
              </a:tr>
              <a:tr h="105512">
                <a:tc>
                  <a:txBody>
                    <a:bodyPr/>
                    <a:lstStyle/>
                    <a:p>
                      <a:pPr algn="l" fontAlgn="ctr"/>
                      <a:r>
                        <a:rPr lang="en-GB" sz="800" u="none" strike="noStrike">
                          <a:effectLst/>
                        </a:rPr>
                        <a:t>Hounslow</a:t>
                      </a:r>
                      <a:endParaRPr lang="en-GB" sz="800" b="0" i="0" u="none" strike="noStrike">
                        <a:solidFill>
                          <a:srgbClr val="000000"/>
                        </a:solidFill>
                        <a:effectLst/>
                        <a:latin typeface="Arial" panose="020B0604020202020204" pitchFamily="34" charset="0"/>
                      </a:endParaRPr>
                    </a:p>
                  </a:txBody>
                  <a:tcPr marL="41473" marR="4608" marT="4608" marB="0" anchor="ctr"/>
                </a:tc>
                <a:tc>
                  <a:txBody>
                    <a:bodyPr/>
                    <a:lstStyle/>
                    <a:p>
                      <a:pPr algn="l" fontAlgn="ctr"/>
                      <a:r>
                        <a:rPr lang="en-GB" sz="800" u="none" strike="noStrike">
                          <a:effectLst/>
                        </a:rPr>
                        <a:t>19</a:t>
                      </a:r>
                      <a:endParaRPr lang="en-GB" sz="800" b="0" i="0" u="none" strike="noStrike">
                        <a:solidFill>
                          <a:srgbClr val="000000"/>
                        </a:solidFill>
                        <a:effectLst/>
                        <a:latin typeface="Arial" panose="020B0604020202020204" pitchFamily="34" charset="0"/>
                      </a:endParaRPr>
                    </a:p>
                  </a:txBody>
                  <a:tcPr marL="41473" marR="4608" marT="4608" marB="0" anchor="ctr"/>
                </a:tc>
                <a:extLst>
                  <a:ext uri="{0D108BD9-81ED-4DB2-BD59-A6C34878D82A}">
                    <a16:rowId xmlns:a16="http://schemas.microsoft.com/office/drawing/2014/main" val="3100868726"/>
                  </a:ext>
                </a:extLst>
              </a:tr>
              <a:tr h="105512">
                <a:tc>
                  <a:txBody>
                    <a:bodyPr/>
                    <a:lstStyle/>
                    <a:p>
                      <a:pPr algn="l" fontAlgn="ctr"/>
                      <a:r>
                        <a:rPr lang="en-GB" sz="800" u="none" strike="noStrike">
                          <a:effectLst/>
                        </a:rPr>
                        <a:t>Redbridge</a:t>
                      </a:r>
                      <a:endParaRPr lang="en-GB" sz="800" b="0" i="0" u="none" strike="noStrike">
                        <a:solidFill>
                          <a:srgbClr val="000000"/>
                        </a:solidFill>
                        <a:effectLst/>
                        <a:latin typeface="Arial" panose="020B0604020202020204" pitchFamily="34" charset="0"/>
                      </a:endParaRPr>
                    </a:p>
                  </a:txBody>
                  <a:tcPr marL="41473" marR="4608" marT="4608" marB="0" anchor="ctr"/>
                </a:tc>
                <a:tc>
                  <a:txBody>
                    <a:bodyPr/>
                    <a:lstStyle/>
                    <a:p>
                      <a:pPr algn="l" fontAlgn="ctr"/>
                      <a:r>
                        <a:rPr lang="en-GB" sz="800" u="none" strike="noStrike">
                          <a:effectLst/>
                        </a:rPr>
                        <a:t>20</a:t>
                      </a:r>
                      <a:endParaRPr lang="en-GB" sz="800" b="0" i="0" u="none" strike="noStrike">
                        <a:solidFill>
                          <a:srgbClr val="000000"/>
                        </a:solidFill>
                        <a:effectLst/>
                        <a:latin typeface="Arial" panose="020B0604020202020204" pitchFamily="34" charset="0"/>
                      </a:endParaRPr>
                    </a:p>
                  </a:txBody>
                  <a:tcPr marL="41473" marR="4608" marT="4608" marB="0" anchor="ctr"/>
                </a:tc>
                <a:extLst>
                  <a:ext uri="{0D108BD9-81ED-4DB2-BD59-A6C34878D82A}">
                    <a16:rowId xmlns:a16="http://schemas.microsoft.com/office/drawing/2014/main" val="3186278685"/>
                  </a:ext>
                </a:extLst>
              </a:tr>
              <a:tr h="205998">
                <a:tc>
                  <a:txBody>
                    <a:bodyPr/>
                    <a:lstStyle/>
                    <a:p>
                      <a:pPr algn="l" fontAlgn="ctr"/>
                      <a:r>
                        <a:rPr lang="en-GB" sz="800" u="none" strike="noStrike">
                          <a:effectLst/>
                        </a:rPr>
                        <a:t>Kensington and Chelsea</a:t>
                      </a:r>
                      <a:endParaRPr lang="en-GB" sz="800" b="0" i="0" u="none" strike="noStrike">
                        <a:solidFill>
                          <a:srgbClr val="000000"/>
                        </a:solidFill>
                        <a:effectLst/>
                        <a:latin typeface="Arial" panose="020B0604020202020204" pitchFamily="34" charset="0"/>
                      </a:endParaRPr>
                    </a:p>
                  </a:txBody>
                  <a:tcPr marL="41473" marR="4608" marT="4608" marB="0" anchor="ctr"/>
                </a:tc>
                <a:tc>
                  <a:txBody>
                    <a:bodyPr/>
                    <a:lstStyle/>
                    <a:p>
                      <a:pPr algn="l" fontAlgn="ctr"/>
                      <a:r>
                        <a:rPr lang="en-GB" sz="800" u="none" strike="noStrike">
                          <a:effectLst/>
                        </a:rPr>
                        <a:t>21</a:t>
                      </a:r>
                      <a:endParaRPr lang="en-GB" sz="800" b="0" i="0" u="none" strike="noStrike">
                        <a:solidFill>
                          <a:srgbClr val="000000"/>
                        </a:solidFill>
                        <a:effectLst/>
                        <a:latin typeface="Arial" panose="020B0604020202020204" pitchFamily="34" charset="0"/>
                      </a:endParaRPr>
                    </a:p>
                  </a:txBody>
                  <a:tcPr marL="41473" marR="4608" marT="4608" marB="0" anchor="ctr"/>
                </a:tc>
                <a:extLst>
                  <a:ext uri="{0D108BD9-81ED-4DB2-BD59-A6C34878D82A}">
                    <a16:rowId xmlns:a16="http://schemas.microsoft.com/office/drawing/2014/main" val="2803099943"/>
                  </a:ext>
                </a:extLst>
              </a:tr>
              <a:tr h="105512">
                <a:tc>
                  <a:txBody>
                    <a:bodyPr/>
                    <a:lstStyle/>
                    <a:p>
                      <a:pPr algn="l" fontAlgn="ctr"/>
                      <a:r>
                        <a:rPr lang="en-GB" sz="800" u="none" strike="noStrike">
                          <a:effectLst/>
                        </a:rPr>
                        <a:t>Hillingdon</a:t>
                      </a:r>
                      <a:endParaRPr lang="en-GB" sz="800" b="0" i="0" u="none" strike="noStrike">
                        <a:solidFill>
                          <a:srgbClr val="000000"/>
                        </a:solidFill>
                        <a:effectLst/>
                        <a:latin typeface="Arial" panose="020B0604020202020204" pitchFamily="34" charset="0"/>
                      </a:endParaRPr>
                    </a:p>
                  </a:txBody>
                  <a:tcPr marL="41473" marR="4608" marT="4608" marB="0" anchor="ctr"/>
                </a:tc>
                <a:tc>
                  <a:txBody>
                    <a:bodyPr/>
                    <a:lstStyle/>
                    <a:p>
                      <a:pPr algn="l" fontAlgn="ctr"/>
                      <a:r>
                        <a:rPr lang="en-GB" sz="800" u="none" strike="noStrike">
                          <a:effectLst/>
                        </a:rPr>
                        <a:t>22</a:t>
                      </a:r>
                      <a:endParaRPr lang="en-GB" sz="800" b="0" i="0" u="none" strike="noStrike">
                        <a:solidFill>
                          <a:srgbClr val="000000"/>
                        </a:solidFill>
                        <a:effectLst/>
                        <a:latin typeface="Arial" panose="020B0604020202020204" pitchFamily="34" charset="0"/>
                      </a:endParaRPr>
                    </a:p>
                  </a:txBody>
                  <a:tcPr marL="41473" marR="4608" marT="4608" marB="0" anchor="ctr"/>
                </a:tc>
                <a:extLst>
                  <a:ext uri="{0D108BD9-81ED-4DB2-BD59-A6C34878D82A}">
                    <a16:rowId xmlns:a16="http://schemas.microsoft.com/office/drawing/2014/main" val="3260624144"/>
                  </a:ext>
                </a:extLst>
              </a:tr>
              <a:tr h="105512">
                <a:tc>
                  <a:txBody>
                    <a:bodyPr/>
                    <a:lstStyle/>
                    <a:p>
                      <a:pPr algn="l" fontAlgn="ctr"/>
                      <a:r>
                        <a:rPr lang="en-GB" sz="800" u="none" strike="noStrike">
                          <a:effectLst/>
                        </a:rPr>
                        <a:t>Barnet</a:t>
                      </a:r>
                      <a:endParaRPr lang="en-GB" sz="800" b="0" i="0" u="none" strike="noStrike">
                        <a:solidFill>
                          <a:srgbClr val="000000"/>
                        </a:solidFill>
                        <a:effectLst/>
                        <a:latin typeface="Arial" panose="020B0604020202020204" pitchFamily="34" charset="0"/>
                      </a:endParaRPr>
                    </a:p>
                  </a:txBody>
                  <a:tcPr marL="41473" marR="4608" marT="4608" marB="0" anchor="ctr"/>
                </a:tc>
                <a:tc>
                  <a:txBody>
                    <a:bodyPr/>
                    <a:lstStyle/>
                    <a:p>
                      <a:pPr algn="l" fontAlgn="ctr"/>
                      <a:r>
                        <a:rPr lang="en-GB" sz="800" u="none" strike="noStrike">
                          <a:effectLst/>
                        </a:rPr>
                        <a:t>23</a:t>
                      </a:r>
                      <a:endParaRPr lang="en-GB" sz="800" b="0" i="0" u="none" strike="noStrike">
                        <a:solidFill>
                          <a:srgbClr val="000000"/>
                        </a:solidFill>
                        <a:effectLst/>
                        <a:latin typeface="Arial" panose="020B0604020202020204" pitchFamily="34" charset="0"/>
                      </a:endParaRPr>
                    </a:p>
                  </a:txBody>
                  <a:tcPr marL="41473" marR="4608" marT="4608" marB="0" anchor="ctr"/>
                </a:tc>
                <a:extLst>
                  <a:ext uri="{0D108BD9-81ED-4DB2-BD59-A6C34878D82A}">
                    <a16:rowId xmlns:a16="http://schemas.microsoft.com/office/drawing/2014/main" val="593018589"/>
                  </a:ext>
                </a:extLst>
              </a:tr>
              <a:tr h="105512">
                <a:tc>
                  <a:txBody>
                    <a:bodyPr/>
                    <a:lstStyle/>
                    <a:p>
                      <a:pPr algn="l" fontAlgn="ctr"/>
                      <a:r>
                        <a:rPr lang="en-GB" sz="800" u="none" strike="noStrike">
                          <a:effectLst/>
                        </a:rPr>
                        <a:t>Harrow</a:t>
                      </a:r>
                      <a:endParaRPr lang="en-GB" sz="800" b="0" i="0" u="none" strike="noStrike">
                        <a:solidFill>
                          <a:srgbClr val="000000"/>
                        </a:solidFill>
                        <a:effectLst/>
                        <a:latin typeface="Arial" panose="020B0604020202020204" pitchFamily="34" charset="0"/>
                      </a:endParaRPr>
                    </a:p>
                  </a:txBody>
                  <a:tcPr marL="41473" marR="4608" marT="4608" marB="0" anchor="ctr"/>
                </a:tc>
                <a:tc>
                  <a:txBody>
                    <a:bodyPr/>
                    <a:lstStyle/>
                    <a:p>
                      <a:pPr algn="l" fontAlgn="ctr"/>
                      <a:r>
                        <a:rPr lang="en-GB" sz="800" u="none" strike="noStrike">
                          <a:effectLst/>
                        </a:rPr>
                        <a:t>24</a:t>
                      </a:r>
                      <a:endParaRPr lang="en-GB" sz="800" b="0" i="0" u="none" strike="noStrike">
                        <a:solidFill>
                          <a:srgbClr val="000000"/>
                        </a:solidFill>
                        <a:effectLst/>
                        <a:latin typeface="Arial" panose="020B0604020202020204" pitchFamily="34" charset="0"/>
                      </a:endParaRPr>
                    </a:p>
                  </a:txBody>
                  <a:tcPr marL="41473" marR="4608" marT="4608" marB="0" anchor="ctr"/>
                </a:tc>
                <a:extLst>
                  <a:ext uri="{0D108BD9-81ED-4DB2-BD59-A6C34878D82A}">
                    <a16:rowId xmlns:a16="http://schemas.microsoft.com/office/drawing/2014/main" val="3036090592"/>
                  </a:ext>
                </a:extLst>
              </a:tr>
              <a:tr h="105512">
                <a:tc>
                  <a:txBody>
                    <a:bodyPr/>
                    <a:lstStyle/>
                    <a:p>
                      <a:pPr algn="l" fontAlgn="ctr"/>
                      <a:r>
                        <a:rPr lang="en-GB" sz="800" u="none" strike="noStrike">
                          <a:effectLst/>
                        </a:rPr>
                        <a:t>Havering</a:t>
                      </a:r>
                      <a:endParaRPr lang="en-GB" sz="800" b="0" i="0" u="none" strike="noStrike">
                        <a:solidFill>
                          <a:srgbClr val="000000"/>
                        </a:solidFill>
                        <a:effectLst/>
                        <a:latin typeface="Arial" panose="020B0604020202020204" pitchFamily="34" charset="0"/>
                      </a:endParaRPr>
                    </a:p>
                  </a:txBody>
                  <a:tcPr marL="41473" marR="4608" marT="4608" marB="0" anchor="ctr"/>
                </a:tc>
                <a:tc>
                  <a:txBody>
                    <a:bodyPr/>
                    <a:lstStyle/>
                    <a:p>
                      <a:pPr algn="l" fontAlgn="ctr"/>
                      <a:r>
                        <a:rPr lang="en-GB" sz="800" u="none" strike="noStrike">
                          <a:effectLst/>
                        </a:rPr>
                        <a:t>25</a:t>
                      </a:r>
                      <a:endParaRPr lang="en-GB" sz="800" b="0" i="0" u="none" strike="noStrike">
                        <a:solidFill>
                          <a:srgbClr val="000000"/>
                        </a:solidFill>
                        <a:effectLst/>
                        <a:latin typeface="Arial" panose="020B0604020202020204" pitchFamily="34" charset="0"/>
                      </a:endParaRPr>
                    </a:p>
                  </a:txBody>
                  <a:tcPr marL="41473" marR="4608" marT="4608" marB="0" anchor="ctr"/>
                </a:tc>
                <a:extLst>
                  <a:ext uri="{0D108BD9-81ED-4DB2-BD59-A6C34878D82A}">
                    <a16:rowId xmlns:a16="http://schemas.microsoft.com/office/drawing/2014/main" val="3654348157"/>
                  </a:ext>
                </a:extLst>
              </a:tr>
              <a:tr h="105512">
                <a:tc>
                  <a:txBody>
                    <a:bodyPr/>
                    <a:lstStyle/>
                    <a:p>
                      <a:pPr algn="l" fontAlgn="ctr"/>
                      <a:r>
                        <a:rPr lang="en-GB" sz="800" u="none" strike="noStrike">
                          <a:effectLst/>
                        </a:rPr>
                        <a:t>Wandsworth</a:t>
                      </a:r>
                      <a:endParaRPr lang="en-GB" sz="800" b="0" i="0" u="none" strike="noStrike">
                        <a:solidFill>
                          <a:srgbClr val="000000"/>
                        </a:solidFill>
                        <a:effectLst/>
                        <a:latin typeface="Arial" panose="020B0604020202020204" pitchFamily="34" charset="0"/>
                      </a:endParaRPr>
                    </a:p>
                  </a:txBody>
                  <a:tcPr marL="41473" marR="4608" marT="4608" marB="0" anchor="ctr"/>
                </a:tc>
                <a:tc>
                  <a:txBody>
                    <a:bodyPr/>
                    <a:lstStyle/>
                    <a:p>
                      <a:pPr algn="l" fontAlgn="ctr"/>
                      <a:r>
                        <a:rPr lang="en-GB" sz="800" u="none" strike="noStrike">
                          <a:effectLst/>
                        </a:rPr>
                        <a:t>26</a:t>
                      </a:r>
                      <a:endParaRPr lang="en-GB" sz="800" b="0" i="0" u="none" strike="noStrike">
                        <a:solidFill>
                          <a:srgbClr val="000000"/>
                        </a:solidFill>
                        <a:effectLst/>
                        <a:latin typeface="Arial" panose="020B0604020202020204" pitchFamily="34" charset="0"/>
                      </a:endParaRPr>
                    </a:p>
                  </a:txBody>
                  <a:tcPr marL="41473" marR="4608" marT="4608" marB="0" anchor="ctr"/>
                </a:tc>
                <a:extLst>
                  <a:ext uri="{0D108BD9-81ED-4DB2-BD59-A6C34878D82A}">
                    <a16:rowId xmlns:a16="http://schemas.microsoft.com/office/drawing/2014/main" val="1749580794"/>
                  </a:ext>
                </a:extLst>
              </a:tr>
              <a:tr h="105512">
                <a:tc>
                  <a:txBody>
                    <a:bodyPr/>
                    <a:lstStyle/>
                    <a:p>
                      <a:pPr algn="l" fontAlgn="ctr"/>
                      <a:r>
                        <a:rPr lang="en-GB" sz="800" u="none" strike="noStrike">
                          <a:effectLst/>
                        </a:rPr>
                        <a:t>Bexley</a:t>
                      </a:r>
                      <a:endParaRPr lang="en-GB" sz="800" b="0" i="0" u="none" strike="noStrike">
                        <a:solidFill>
                          <a:srgbClr val="000000"/>
                        </a:solidFill>
                        <a:effectLst/>
                        <a:latin typeface="Arial" panose="020B0604020202020204" pitchFamily="34" charset="0"/>
                      </a:endParaRPr>
                    </a:p>
                  </a:txBody>
                  <a:tcPr marL="41473" marR="4608" marT="4608" marB="0" anchor="ctr"/>
                </a:tc>
                <a:tc>
                  <a:txBody>
                    <a:bodyPr/>
                    <a:lstStyle/>
                    <a:p>
                      <a:pPr algn="l" fontAlgn="ctr"/>
                      <a:r>
                        <a:rPr lang="en-GB" sz="800" u="none" strike="noStrike">
                          <a:effectLst/>
                        </a:rPr>
                        <a:t>27</a:t>
                      </a:r>
                      <a:endParaRPr lang="en-GB" sz="800" b="0" i="0" u="none" strike="noStrike">
                        <a:solidFill>
                          <a:srgbClr val="000000"/>
                        </a:solidFill>
                        <a:effectLst/>
                        <a:latin typeface="Arial" panose="020B0604020202020204" pitchFamily="34" charset="0"/>
                      </a:endParaRPr>
                    </a:p>
                  </a:txBody>
                  <a:tcPr marL="41473" marR="4608" marT="4608" marB="0" anchor="ctr"/>
                </a:tc>
                <a:extLst>
                  <a:ext uri="{0D108BD9-81ED-4DB2-BD59-A6C34878D82A}">
                    <a16:rowId xmlns:a16="http://schemas.microsoft.com/office/drawing/2014/main" val="720893107"/>
                  </a:ext>
                </a:extLst>
              </a:tr>
              <a:tr h="105512">
                <a:tc>
                  <a:txBody>
                    <a:bodyPr/>
                    <a:lstStyle/>
                    <a:p>
                      <a:pPr algn="l" fontAlgn="ctr"/>
                      <a:r>
                        <a:rPr lang="en-GB" sz="800" u="none" strike="noStrike">
                          <a:effectLst/>
                        </a:rPr>
                        <a:t>Merton</a:t>
                      </a:r>
                      <a:endParaRPr lang="en-GB" sz="800" b="0" i="0" u="none" strike="noStrike">
                        <a:solidFill>
                          <a:srgbClr val="000000"/>
                        </a:solidFill>
                        <a:effectLst/>
                        <a:latin typeface="Arial" panose="020B0604020202020204" pitchFamily="34" charset="0"/>
                      </a:endParaRPr>
                    </a:p>
                  </a:txBody>
                  <a:tcPr marL="41473" marR="4608" marT="4608" marB="0" anchor="ctr"/>
                </a:tc>
                <a:tc>
                  <a:txBody>
                    <a:bodyPr/>
                    <a:lstStyle/>
                    <a:p>
                      <a:pPr algn="l" fontAlgn="ctr"/>
                      <a:r>
                        <a:rPr lang="en-GB" sz="800" u="none" strike="noStrike">
                          <a:effectLst/>
                        </a:rPr>
                        <a:t>28</a:t>
                      </a:r>
                      <a:endParaRPr lang="en-GB" sz="800" b="0" i="0" u="none" strike="noStrike">
                        <a:solidFill>
                          <a:srgbClr val="000000"/>
                        </a:solidFill>
                        <a:effectLst/>
                        <a:latin typeface="Arial" panose="020B0604020202020204" pitchFamily="34" charset="0"/>
                      </a:endParaRPr>
                    </a:p>
                  </a:txBody>
                  <a:tcPr marL="41473" marR="4608" marT="4608" marB="0" anchor="ctr"/>
                </a:tc>
                <a:extLst>
                  <a:ext uri="{0D108BD9-81ED-4DB2-BD59-A6C34878D82A}">
                    <a16:rowId xmlns:a16="http://schemas.microsoft.com/office/drawing/2014/main" val="1943075879"/>
                  </a:ext>
                </a:extLst>
              </a:tr>
              <a:tr h="105512">
                <a:tc>
                  <a:txBody>
                    <a:bodyPr/>
                    <a:lstStyle/>
                    <a:p>
                      <a:pPr algn="l" fontAlgn="ctr"/>
                      <a:r>
                        <a:rPr lang="en-GB" sz="800" u="none" strike="noStrike">
                          <a:effectLst/>
                        </a:rPr>
                        <a:t>Sutton</a:t>
                      </a:r>
                      <a:endParaRPr lang="en-GB" sz="800" b="0" i="0" u="none" strike="noStrike">
                        <a:solidFill>
                          <a:srgbClr val="000000"/>
                        </a:solidFill>
                        <a:effectLst/>
                        <a:latin typeface="Arial" panose="020B0604020202020204" pitchFamily="34" charset="0"/>
                      </a:endParaRPr>
                    </a:p>
                  </a:txBody>
                  <a:tcPr marL="41473" marR="4608" marT="4608" marB="0" anchor="ctr"/>
                </a:tc>
                <a:tc>
                  <a:txBody>
                    <a:bodyPr/>
                    <a:lstStyle/>
                    <a:p>
                      <a:pPr algn="l" fontAlgn="ctr"/>
                      <a:r>
                        <a:rPr lang="en-GB" sz="800" u="none" strike="noStrike">
                          <a:effectLst/>
                        </a:rPr>
                        <a:t>29</a:t>
                      </a:r>
                      <a:endParaRPr lang="en-GB" sz="800" b="0" i="0" u="none" strike="noStrike">
                        <a:solidFill>
                          <a:srgbClr val="000000"/>
                        </a:solidFill>
                        <a:effectLst/>
                        <a:latin typeface="Arial" panose="020B0604020202020204" pitchFamily="34" charset="0"/>
                      </a:endParaRPr>
                    </a:p>
                  </a:txBody>
                  <a:tcPr marL="41473" marR="4608" marT="4608" marB="0" anchor="ctr"/>
                </a:tc>
                <a:extLst>
                  <a:ext uri="{0D108BD9-81ED-4DB2-BD59-A6C34878D82A}">
                    <a16:rowId xmlns:a16="http://schemas.microsoft.com/office/drawing/2014/main" val="4269688520"/>
                  </a:ext>
                </a:extLst>
              </a:tr>
              <a:tr h="105512">
                <a:tc>
                  <a:txBody>
                    <a:bodyPr/>
                    <a:lstStyle/>
                    <a:p>
                      <a:pPr algn="l" fontAlgn="ctr"/>
                      <a:r>
                        <a:rPr lang="en-GB" sz="800" u="none" strike="noStrike">
                          <a:effectLst/>
                        </a:rPr>
                        <a:t>Bromley</a:t>
                      </a:r>
                      <a:endParaRPr lang="en-GB" sz="800" b="0" i="0" u="none" strike="noStrike">
                        <a:solidFill>
                          <a:srgbClr val="000000"/>
                        </a:solidFill>
                        <a:effectLst/>
                        <a:latin typeface="Arial" panose="020B0604020202020204" pitchFamily="34" charset="0"/>
                      </a:endParaRPr>
                    </a:p>
                  </a:txBody>
                  <a:tcPr marL="41473" marR="4608" marT="4608" marB="0" anchor="ctr"/>
                </a:tc>
                <a:tc>
                  <a:txBody>
                    <a:bodyPr/>
                    <a:lstStyle/>
                    <a:p>
                      <a:pPr algn="l" fontAlgn="ctr"/>
                      <a:r>
                        <a:rPr lang="en-GB" sz="800" u="none" strike="noStrike">
                          <a:effectLst/>
                        </a:rPr>
                        <a:t>30</a:t>
                      </a:r>
                      <a:endParaRPr lang="en-GB" sz="800" b="0" i="0" u="none" strike="noStrike">
                        <a:solidFill>
                          <a:srgbClr val="000000"/>
                        </a:solidFill>
                        <a:effectLst/>
                        <a:latin typeface="Arial" panose="020B0604020202020204" pitchFamily="34" charset="0"/>
                      </a:endParaRPr>
                    </a:p>
                  </a:txBody>
                  <a:tcPr marL="41473" marR="4608" marT="4608" marB="0" anchor="ctr"/>
                </a:tc>
                <a:extLst>
                  <a:ext uri="{0D108BD9-81ED-4DB2-BD59-A6C34878D82A}">
                    <a16:rowId xmlns:a16="http://schemas.microsoft.com/office/drawing/2014/main" val="3818040797"/>
                  </a:ext>
                </a:extLst>
              </a:tr>
              <a:tr h="205998">
                <a:tc>
                  <a:txBody>
                    <a:bodyPr/>
                    <a:lstStyle/>
                    <a:p>
                      <a:pPr algn="l" fontAlgn="ctr"/>
                      <a:r>
                        <a:rPr lang="en-GB" sz="800" u="none" strike="noStrike">
                          <a:effectLst/>
                        </a:rPr>
                        <a:t>Kingston upon Thames</a:t>
                      </a:r>
                      <a:endParaRPr lang="en-GB" sz="800" b="0" i="0" u="none" strike="noStrike">
                        <a:solidFill>
                          <a:srgbClr val="000000"/>
                        </a:solidFill>
                        <a:effectLst/>
                        <a:latin typeface="Arial" panose="020B0604020202020204" pitchFamily="34" charset="0"/>
                      </a:endParaRPr>
                    </a:p>
                  </a:txBody>
                  <a:tcPr marL="41473" marR="4608" marT="4608" marB="0" anchor="ctr"/>
                </a:tc>
                <a:tc>
                  <a:txBody>
                    <a:bodyPr/>
                    <a:lstStyle/>
                    <a:p>
                      <a:pPr algn="l" fontAlgn="ctr"/>
                      <a:r>
                        <a:rPr lang="en-GB" sz="800" u="none" strike="noStrike">
                          <a:effectLst/>
                        </a:rPr>
                        <a:t>31</a:t>
                      </a:r>
                      <a:endParaRPr lang="en-GB" sz="800" b="0" i="0" u="none" strike="noStrike">
                        <a:solidFill>
                          <a:srgbClr val="000000"/>
                        </a:solidFill>
                        <a:effectLst/>
                        <a:latin typeface="Arial" panose="020B0604020202020204" pitchFamily="34" charset="0"/>
                      </a:endParaRPr>
                    </a:p>
                  </a:txBody>
                  <a:tcPr marL="41473" marR="4608" marT="4608" marB="0" anchor="ctr"/>
                </a:tc>
                <a:extLst>
                  <a:ext uri="{0D108BD9-81ED-4DB2-BD59-A6C34878D82A}">
                    <a16:rowId xmlns:a16="http://schemas.microsoft.com/office/drawing/2014/main" val="1562527869"/>
                  </a:ext>
                </a:extLst>
              </a:tr>
              <a:tr h="105512">
                <a:tc>
                  <a:txBody>
                    <a:bodyPr/>
                    <a:lstStyle/>
                    <a:p>
                      <a:pPr algn="l" fontAlgn="ctr"/>
                      <a:r>
                        <a:rPr lang="en-GB" sz="800" u="none" strike="noStrike">
                          <a:effectLst/>
                        </a:rPr>
                        <a:t>City of London</a:t>
                      </a:r>
                      <a:endParaRPr lang="en-GB" sz="800" b="0" i="0" u="none" strike="noStrike">
                        <a:solidFill>
                          <a:srgbClr val="000000"/>
                        </a:solidFill>
                        <a:effectLst/>
                        <a:latin typeface="Arial" panose="020B0604020202020204" pitchFamily="34" charset="0"/>
                      </a:endParaRPr>
                    </a:p>
                  </a:txBody>
                  <a:tcPr marL="41473" marR="4608" marT="4608" marB="0" anchor="ctr"/>
                </a:tc>
                <a:tc>
                  <a:txBody>
                    <a:bodyPr/>
                    <a:lstStyle/>
                    <a:p>
                      <a:pPr algn="l" fontAlgn="ctr"/>
                      <a:r>
                        <a:rPr lang="en-GB" sz="800" u="none" strike="noStrike">
                          <a:effectLst/>
                        </a:rPr>
                        <a:t>32</a:t>
                      </a:r>
                      <a:endParaRPr lang="en-GB" sz="800" b="0" i="0" u="none" strike="noStrike">
                        <a:solidFill>
                          <a:srgbClr val="000000"/>
                        </a:solidFill>
                        <a:effectLst/>
                        <a:latin typeface="Arial" panose="020B0604020202020204" pitchFamily="34" charset="0"/>
                      </a:endParaRPr>
                    </a:p>
                  </a:txBody>
                  <a:tcPr marL="41473" marR="4608" marT="4608" marB="0" anchor="ctr"/>
                </a:tc>
                <a:extLst>
                  <a:ext uri="{0D108BD9-81ED-4DB2-BD59-A6C34878D82A}">
                    <a16:rowId xmlns:a16="http://schemas.microsoft.com/office/drawing/2014/main" val="1022662878"/>
                  </a:ext>
                </a:extLst>
              </a:tr>
              <a:tr h="205998">
                <a:tc>
                  <a:txBody>
                    <a:bodyPr/>
                    <a:lstStyle/>
                    <a:p>
                      <a:pPr algn="l" fontAlgn="ctr"/>
                      <a:r>
                        <a:rPr lang="en-GB" sz="800" u="none" strike="noStrike" dirty="0">
                          <a:effectLst/>
                        </a:rPr>
                        <a:t>Richmond upon Thames</a:t>
                      </a:r>
                      <a:endParaRPr lang="en-GB" sz="800" b="0" i="0" u="none" strike="noStrike" dirty="0">
                        <a:solidFill>
                          <a:srgbClr val="000000"/>
                        </a:solidFill>
                        <a:effectLst/>
                        <a:latin typeface="Arial" panose="020B0604020202020204" pitchFamily="34" charset="0"/>
                      </a:endParaRPr>
                    </a:p>
                  </a:txBody>
                  <a:tcPr marL="41473" marR="4608" marT="4608" marB="0" anchor="ctr"/>
                </a:tc>
                <a:tc>
                  <a:txBody>
                    <a:bodyPr/>
                    <a:lstStyle/>
                    <a:p>
                      <a:pPr algn="l" fontAlgn="ctr"/>
                      <a:r>
                        <a:rPr lang="en-GB" sz="800" u="none" strike="noStrike" dirty="0">
                          <a:effectLst/>
                        </a:rPr>
                        <a:t>33</a:t>
                      </a:r>
                      <a:endParaRPr lang="en-GB" sz="800" b="0" i="0" u="none" strike="noStrike" dirty="0">
                        <a:solidFill>
                          <a:srgbClr val="000000"/>
                        </a:solidFill>
                        <a:effectLst/>
                        <a:latin typeface="Arial" panose="020B0604020202020204" pitchFamily="34" charset="0"/>
                      </a:endParaRPr>
                    </a:p>
                  </a:txBody>
                  <a:tcPr marL="41473" marR="4608" marT="4608" marB="0" anchor="ctr"/>
                </a:tc>
                <a:extLst>
                  <a:ext uri="{0D108BD9-81ED-4DB2-BD59-A6C34878D82A}">
                    <a16:rowId xmlns:a16="http://schemas.microsoft.com/office/drawing/2014/main" val="3392969618"/>
                  </a:ext>
                </a:extLst>
              </a:tr>
            </a:tbl>
          </a:graphicData>
        </a:graphic>
      </p:graphicFrame>
      <p:graphicFrame>
        <p:nvGraphicFramePr>
          <p:cNvPr id="5" name="Table 4">
            <a:extLst>
              <a:ext uri="{FF2B5EF4-FFF2-40B4-BE49-F238E27FC236}">
                <a16:creationId xmlns:a16="http://schemas.microsoft.com/office/drawing/2014/main" id="{36E2C6E0-57D3-6DA6-D6CD-738B08F6E5BB}"/>
              </a:ext>
            </a:extLst>
          </p:cNvPr>
          <p:cNvGraphicFramePr>
            <a:graphicFrameLocks noGrp="1"/>
          </p:cNvGraphicFramePr>
          <p:nvPr>
            <p:extLst>
              <p:ext uri="{D42A27DB-BD31-4B8C-83A1-F6EECF244321}">
                <p14:modId xmlns:p14="http://schemas.microsoft.com/office/powerpoint/2010/main" val="1438719183"/>
              </p:ext>
            </p:extLst>
          </p:nvPr>
        </p:nvGraphicFramePr>
        <p:xfrm>
          <a:off x="4893392" y="1589536"/>
          <a:ext cx="3082412" cy="5033459"/>
        </p:xfrm>
        <a:graphic>
          <a:graphicData uri="http://schemas.openxmlformats.org/drawingml/2006/table">
            <a:tbl>
              <a:tblPr>
                <a:tableStyleId>{5C22544A-7EE6-4342-B048-85BDC9FD1C3A}</a:tableStyleId>
              </a:tblPr>
              <a:tblGrid>
                <a:gridCol w="1541206">
                  <a:extLst>
                    <a:ext uri="{9D8B030D-6E8A-4147-A177-3AD203B41FA5}">
                      <a16:colId xmlns:a16="http://schemas.microsoft.com/office/drawing/2014/main" val="3517322058"/>
                    </a:ext>
                  </a:extLst>
                </a:gridCol>
                <a:gridCol w="1541206">
                  <a:extLst>
                    <a:ext uri="{9D8B030D-6E8A-4147-A177-3AD203B41FA5}">
                      <a16:colId xmlns:a16="http://schemas.microsoft.com/office/drawing/2014/main" val="1547086814"/>
                    </a:ext>
                  </a:extLst>
                </a:gridCol>
              </a:tblGrid>
              <a:tr h="0">
                <a:tc rowSpan="2">
                  <a:txBody>
                    <a:bodyPr/>
                    <a:lstStyle/>
                    <a:p>
                      <a:pPr algn="ctr" fontAlgn="ctr"/>
                      <a:r>
                        <a:rPr lang="en-GB" sz="800" u="none" strike="noStrike" dirty="0">
                          <a:effectLst/>
                        </a:rPr>
                        <a:t>Borough</a:t>
                      </a:r>
                      <a:endParaRPr lang="en-GB" sz="800" b="1" i="0" u="none" strike="noStrike" dirty="0">
                        <a:solidFill>
                          <a:srgbClr val="202122"/>
                        </a:solidFill>
                        <a:effectLst/>
                        <a:latin typeface="Arial" panose="020B0604020202020204" pitchFamily="34" charset="0"/>
                      </a:endParaRPr>
                    </a:p>
                  </a:txBody>
                  <a:tcPr marL="3210" marR="3210" marT="3210" marB="0" anchor="ctr"/>
                </a:tc>
                <a:tc>
                  <a:txBody>
                    <a:bodyPr/>
                    <a:lstStyle/>
                    <a:p>
                      <a:pPr algn="ctr" fontAlgn="ctr"/>
                      <a:r>
                        <a:rPr lang="en-GB" sz="300" u="none" strike="noStrike">
                          <a:effectLst/>
                        </a:rPr>
                        <a:t>Population</a:t>
                      </a:r>
                      <a:endParaRPr lang="en-GB" sz="300" b="1" i="0" u="none" strike="noStrike">
                        <a:solidFill>
                          <a:srgbClr val="202122"/>
                        </a:solidFill>
                        <a:effectLst/>
                        <a:latin typeface="Arial" panose="020B0604020202020204" pitchFamily="34" charset="0"/>
                      </a:endParaRPr>
                    </a:p>
                  </a:txBody>
                  <a:tcPr marL="3210" marR="3210" marT="3210" marB="0" anchor="ctr"/>
                </a:tc>
                <a:extLst>
                  <a:ext uri="{0D108BD9-81ED-4DB2-BD59-A6C34878D82A}">
                    <a16:rowId xmlns:a16="http://schemas.microsoft.com/office/drawing/2014/main" val="2348371780"/>
                  </a:ext>
                </a:extLst>
              </a:tr>
              <a:tr h="125164">
                <a:tc vMerge="1">
                  <a:txBody>
                    <a:bodyPr/>
                    <a:lstStyle/>
                    <a:p>
                      <a:endParaRPr lang="en-GB"/>
                    </a:p>
                  </a:txBody>
                  <a:tcPr/>
                </a:tc>
                <a:tc>
                  <a:txBody>
                    <a:bodyPr/>
                    <a:lstStyle/>
                    <a:p>
                      <a:pPr algn="ctr" fontAlgn="ctr"/>
                      <a:r>
                        <a:rPr lang="en-GB" sz="800" u="none" strike="noStrike">
                          <a:effectLst/>
                        </a:rPr>
                        <a:t>(2019 est)</a:t>
                      </a:r>
                      <a:endParaRPr lang="en-GB" sz="800" b="1" i="0" u="none" strike="noStrike">
                        <a:solidFill>
                          <a:srgbClr val="202122"/>
                        </a:solidFill>
                        <a:effectLst/>
                        <a:latin typeface="Arial" panose="020B0604020202020204" pitchFamily="34" charset="0"/>
                      </a:endParaRPr>
                    </a:p>
                  </a:txBody>
                  <a:tcPr marL="3210" marR="3210" marT="3210" marB="0" anchor="ctr"/>
                </a:tc>
                <a:extLst>
                  <a:ext uri="{0D108BD9-81ED-4DB2-BD59-A6C34878D82A}">
                    <a16:rowId xmlns:a16="http://schemas.microsoft.com/office/drawing/2014/main" val="2315868716"/>
                  </a:ext>
                </a:extLst>
              </a:tr>
              <a:tr h="75099">
                <a:tc>
                  <a:txBody>
                    <a:bodyPr/>
                    <a:lstStyle/>
                    <a:p>
                      <a:pPr algn="l" fontAlgn="ctr"/>
                      <a:r>
                        <a:rPr lang="en-GB" sz="800" u="sng" strike="noStrike" dirty="0">
                          <a:effectLst/>
                          <a:hlinkClick r:id="rId2" tooltip="London Borough of Barnet"/>
                        </a:rPr>
                        <a:t>Barnet</a:t>
                      </a:r>
                      <a:endParaRPr lang="en-GB" sz="800" b="0" i="0" u="sng" strike="noStrike" dirty="0">
                        <a:solidFill>
                          <a:srgbClr val="0563C1"/>
                        </a:solidFill>
                        <a:effectLst/>
                        <a:latin typeface="Calibri" panose="020F0502020204030204" pitchFamily="34" charset="0"/>
                      </a:endParaRPr>
                    </a:p>
                  </a:txBody>
                  <a:tcPr marL="3210" marR="3210" marT="3210" marB="0" anchor="ctr"/>
                </a:tc>
                <a:tc>
                  <a:txBody>
                    <a:bodyPr/>
                    <a:lstStyle/>
                    <a:p>
                      <a:pPr algn="r" fontAlgn="ctr"/>
                      <a:r>
                        <a:rPr lang="en-GB" sz="800" u="none" strike="noStrike" dirty="0">
                          <a:effectLst/>
                        </a:rPr>
                        <a:t>395,896</a:t>
                      </a:r>
                      <a:endParaRPr lang="en-GB" sz="800" b="0" i="0" u="none" strike="noStrike" dirty="0">
                        <a:solidFill>
                          <a:srgbClr val="202122"/>
                        </a:solidFill>
                        <a:effectLst/>
                        <a:latin typeface="Arial" panose="020B0604020202020204" pitchFamily="34" charset="0"/>
                      </a:endParaRPr>
                    </a:p>
                  </a:txBody>
                  <a:tcPr marL="3210" marR="3210" marT="3210" marB="0" anchor="ctr"/>
                </a:tc>
                <a:extLst>
                  <a:ext uri="{0D108BD9-81ED-4DB2-BD59-A6C34878D82A}">
                    <a16:rowId xmlns:a16="http://schemas.microsoft.com/office/drawing/2014/main" val="4074964098"/>
                  </a:ext>
                </a:extLst>
              </a:tr>
              <a:tr h="75099">
                <a:tc>
                  <a:txBody>
                    <a:bodyPr/>
                    <a:lstStyle/>
                    <a:p>
                      <a:pPr algn="l" fontAlgn="ctr"/>
                      <a:r>
                        <a:rPr lang="en-GB" sz="800" u="sng" strike="noStrike">
                          <a:effectLst/>
                          <a:hlinkClick r:id="rId3" tooltip="London Borough of Croydon"/>
                        </a:rPr>
                        <a:t>Croydon</a:t>
                      </a:r>
                      <a:endParaRPr lang="en-GB" sz="800" b="0" i="0" u="sng" strike="noStrike">
                        <a:solidFill>
                          <a:srgbClr val="0563C1"/>
                        </a:solidFill>
                        <a:effectLst/>
                        <a:latin typeface="Calibri" panose="020F0502020204030204" pitchFamily="34" charset="0"/>
                      </a:endParaRPr>
                    </a:p>
                  </a:txBody>
                  <a:tcPr marL="3210" marR="3210" marT="3210" marB="0" anchor="ctr"/>
                </a:tc>
                <a:tc>
                  <a:txBody>
                    <a:bodyPr/>
                    <a:lstStyle/>
                    <a:p>
                      <a:pPr algn="r" fontAlgn="ctr"/>
                      <a:r>
                        <a:rPr lang="en-GB" sz="800" u="none" strike="noStrike" dirty="0">
                          <a:effectLst/>
                        </a:rPr>
                        <a:t>386,710</a:t>
                      </a:r>
                      <a:endParaRPr lang="en-GB" sz="800" b="0" i="0" u="none" strike="noStrike" dirty="0">
                        <a:solidFill>
                          <a:srgbClr val="202122"/>
                        </a:solidFill>
                        <a:effectLst/>
                        <a:latin typeface="Arial" panose="020B0604020202020204" pitchFamily="34" charset="0"/>
                      </a:endParaRPr>
                    </a:p>
                  </a:txBody>
                  <a:tcPr marL="3210" marR="3210" marT="3210" marB="0" anchor="ctr"/>
                </a:tc>
                <a:extLst>
                  <a:ext uri="{0D108BD9-81ED-4DB2-BD59-A6C34878D82A}">
                    <a16:rowId xmlns:a16="http://schemas.microsoft.com/office/drawing/2014/main" val="1385684331"/>
                  </a:ext>
                </a:extLst>
              </a:tr>
              <a:tr h="75099">
                <a:tc>
                  <a:txBody>
                    <a:bodyPr/>
                    <a:lstStyle/>
                    <a:p>
                      <a:pPr algn="l" fontAlgn="ctr"/>
                      <a:r>
                        <a:rPr lang="en-GB" sz="800" u="sng" strike="noStrike">
                          <a:effectLst/>
                          <a:hlinkClick r:id="rId4" tooltip="London Borough of Newham"/>
                        </a:rPr>
                        <a:t>Newham</a:t>
                      </a:r>
                      <a:endParaRPr lang="en-GB" sz="800" b="0" i="0" u="sng" strike="noStrike">
                        <a:solidFill>
                          <a:srgbClr val="0563C1"/>
                        </a:solidFill>
                        <a:effectLst/>
                        <a:latin typeface="Calibri" panose="020F0502020204030204" pitchFamily="34" charset="0"/>
                      </a:endParaRPr>
                    </a:p>
                  </a:txBody>
                  <a:tcPr marL="3210" marR="3210" marT="3210" marB="0" anchor="ctr"/>
                </a:tc>
                <a:tc>
                  <a:txBody>
                    <a:bodyPr/>
                    <a:lstStyle/>
                    <a:p>
                      <a:pPr algn="r" fontAlgn="ctr"/>
                      <a:r>
                        <a:rPr lang="en-GB" sz="800" u="none" strike="noStrike" dirty="0">
                          <a:effectLst/>
                        </a:rPr>
                        <a:t>353,134</a:t>
                      </a:r>
                      <a:endParaRPr lang="en-GB" sz="800" b="0" i="0" u="none" strike="noStrike" dirty="0">
                        <a:solidFill>
                          <a:srgbClr val="202122"/>
                        </a:solidFill>
                        <a:effectLst/>
                        <a:latin typeface="Arial" panose="020B0604020202020204" pitchFamily="34" charset="0"/>
                      </a:endParaRPr>
                    </a:p>
                  </a:txBody>
                  <a:tcPr marL="3210" marR="3210" marT="3210" marB="0" anchor="ctr"/>
                </a:tc>
                <a:extLst>
                  <a:ext uri="{0D108BD9-81ED-4DB2-BD59-A6C34878D82A}">
                    <a16:rowId xmlns:a16="http://schemas.microsoft.com/office/drawing/2014/main" val="1515528152"/>
                  </a:ext>
                </a:extLst>
              </a:tr>
              <a:tr h="75099">
                <a:tc>
                  <a:txBody>
                    <a:bodyPr/>
                    <a:lstStyle/>
                    <a:p>
                      <a:pPr algn="l" fontAlgn="ctr"/>
                      <a:r>
                        <a:rPr lang="en-GB" sz="800" u="sng" strike="noStrike">
                          <a:effectLst/>
                          <a:hlinkClick r:id="rId5" tooltip="London Borough of Ealing"/>
                        </a:rPr>
                        <a:t>Ealing</a:t>
                      </a:r>
                      <a:endParaRPr lang="en-GB" sz="800" b="0" i="0" u="sng" strike="noStrike">
                        <a:solidFill>
                          <a:srgbClr val="0563C1"/>
                        </a:solidFill>
                        <a:effectLst/>
                        <a:latin typeface="Calibri" panose="020F0502020204030204" pitchFamily="34" charset="0"/>
                      </a:endParaRPr>
                    </a:p>
                  </a:txBody>
                  <a:tcPr marL="3210" marR="3210" marT="3210" marB="0" anchor="ctr"/>
                </a:tc>
                <a:tc>
                  <a:txBody>
                    <a:bodyPr/>
                    <a:lstStyle/>
                    <a:p>
                      <a:pPr algn="r" fontAlgn="ctr"/>
                      <a:r>
                        <a:rPr lang="en-GB" sz="800" u="none" strike="noStrike" dirty="0">
                          <a:effectLst/>
                        </a:rPr>
                        <a:t>341,806</a:t>
                      </a:r>
                      <a:endParaRPr lang="en-GB" sz="800" b="0" i="0" u="none" strike="noStrike" dirty="0">
                        <a:solidFill>
                          <a:srgbClr val="202122"/>
                        </a:solidFill>
                        <a:effectLst/>
                        <a:latin typeface="Arial" panose="020B0604020202020204" pitchFamily="34" charset="0"/>
                      </a:endParaRPr>
                    </a:p>
                  </a:txBody>
                  <a:tcPr marL="3210" marR="3210" marT="3210" marB="0" anchor="ctr"/>
                </a:tc>
                <a:extLst>
                  <a:ext uri="{0D108BD9-81ED-4DB2-BD59-A6C34878D82A}">
                    <a16:rowId xmlns:a16="http://schemas.microsoft.com/office/drawing/2014/main" val="4151650637"/>
                  </a:ext>
                </a:extLst>
              </a:tr>
              <a:tr h="75099">
                <a:tc>
                  <a:txBody>
                    <a:bodyPr/>
                    <a:lstStyle/>
                    <a:p>
                      <a:pPr algn="l" fontAlgn="ctr"/>
                      <a:r>
                        <a:rPr lang="en-GB" sz="800" u="sng" strike="noStrike">
                          <a:effectLst/>
                          <a:hlinkClick r:id="rId6" tooltip="London Borough of Enfield"/>
                        </a:rPr>
                        <a:t>Enfield</a:t>
                      </a:r>
                      <a:endParaRPr lang="en-GB" sz="800" b="0" i="0" u="sng" strike="noStrike">
                        <a:solidFill>
                          <a:srgbClr val="0563C1"/>
                        </a:solidFill>
                        <a:effectLst/>
                        <a:latin typeface="Calibri" panose="020F0502020204030204" pitchFamily="34" charset="0"/>
                      </a:endParaRPr>
                    </a:p>
                  </a:txBody>
                  <a:tcPr marL="3210" marR="3210" marT="3210" marB="0" anchor="ctr"/>
                </a:tc>
                <a:tc>
                  <a:txBody>
                    <a:bodyPr/>
                    <a:lstStyle/>
                    <a:p>
                      <a:pPr algn="r" fontAlgn="ctr"/>
                      <a:r>
                        <a:rPr lang="en-GB" sz="800" u="none" strike="noStrike" dirty="0">
                          <a:effectLst/>
                        </a:rPr>
                        <a:t>333,794</a:t>
                      </a:r>
                      <a:endParaRPr lang="en-GB" sz="800" b="0" i="0" u="none" strike="noStrike" dirty="0">
                        <a:solidFill>
                          <a:srgbClr val="202122"/>
                        </a:solidFill>
                        <a:effectLst/>
                        <a:latin typeface="Arial" panose="020B0604020202020204" pitchFamily="34" charset="0"/>
                      </a:endParaRPr>
                    </a:p>
                  </a:txBody>
                  <a:tcPr marL="3210" marR="3210" marT="3210" marB="0" anchor="ctr"/>
                </a:tc>
                <a:extLst>
                  <a:ext uri="{0D108BD9-81ED-4DB2-BD59-A6C34878D82A}">
                    <a16:rowId xmlns:a16="http://schemas.microsoft.com/office/drawing/2014/main" val="3584725548"/>
                  </a:ext>
                </a:extLst>
              </a:tr>
              <a:tr h="75099">
                <a:tc>
                  <a:txBody>
                    <a:bodyPr/>
                    <a:lstStyle/>
                    <a:p>
                      <a:pPr algn="l" fontAlgn="ctr"/>
                      <a:r>
                        <a:rPr lang="en-GB" sz="800" u="sng" strike="noStrike">
                          <a:effectLst/>
                          <a:hlinkClick r:id="rId7" tooltip="London Borough of Bromley"/>
                        </a:rPr>
                        <a:t>Bromley</a:t>
                      </a:r>
                      <a:endParaRPr lang="en-GB" sz="800" b="0" i="0" u="sng" strike="noStrike">
                        <a:solidFill>
                          <a:srgbClr val="0563C1"/>
                        </a:solidFill>
                        <a:effectLst/>
                        <a:latin typeface="Calibri" panose="020F0502020204030204" pitchFamily="34" charset="0"/>
                      </a:endParaRPr>
                    </a:p>
                  </a:txBody>
                  <a:tcPr marL="3210" marR="3210" marT="3210" marB="0" anchor="ctr"/>
                </a:tc>
                <a:tc>
                  <a:txBody>
                    <a:bodyPr/>
                    <a:lstStyle/>
                    <a:p>
                      <a:pPr algn="r" fontAlgn="ctr"/>
                      <a:r>
                        <a:rPr lang="en-GB" sz="800" u="none" strike="noStrike" dirty="0">
                          <a:effectLst/>
                        </a:rPr>
                        <a:t>332,336</a:t>
                      </a:r>
                      <a:endParaRPr lang="en-GB" sz="800" b="0" i="0" u="none" strike="noStrike" dirty="0">
                        <a:solidFill>
                          <a:srgbClr val="202122"/>
                        </a:solidFill>
                        <a:effectLst/>
                        <a:latin typeface="Arial" panose="020B0604020202020204" pitchFamily="34" charset="0"/>
                      </a:endParaRPr>
                    </a:p>
                  </a:txBody>
                  <a:tcPr marL="3210" marR="3210" marT="3210" marB="0" anchor="ctr"/>
                </a:tc>
                <a:extLst>
                  <a:ext uri="{0D108BD9-81ED-4DB2-BD59-A6C34878D82A}">
                    <a16:rowId xmlns:a16="http://schemas.microsoft.com/office/drawing/2014/main" val="1256376840"/>
                  </a:ext>
                </a:extLst>
              </a:tr>
              <a:tr h="75099">
                <a:tc>
                  <a:txBody>
                    <a:bodyPr/>
                    <a:lstStyle/>
                    <a:p>
                      <a:pPr algn="l" fontAlgn="ctr"/>
                      <a:r>
                        <a:rPr lang="en-GB" sz="800" u="sng" strike="noStrike">
                          <a:effectLst/>
                          <a:hlinkClick r:id="rId8" tooltip="London Borough of Brent"/>
                        </a:rPr>
                        <a:t>Brent</a:t>
                      </a:r>
                      <a:endParaRPr lang="en-GB" sz="800" b="0" i="0" u="sng" strike="noStrike">
                        <a:solidFill>
                          <a:srgbClr val="0563C1"/>
                        </a:solidFill>
                        <a:effectLst/>
                        <a:latin typeface="Calibri" panose="020F0502020204030204" pitchFamily="34" charset="0"/>
                      </a:endParaRPr>
                    </a:p>
                  </a:txBody>
                  <a:tcPr marL="3210" marR="3210" marT="3210" marB="0" anchor="ctr"/>
                </a:tc>
                <a:tc>
                  <a:txBody>
                    <a:bodyPr/>
                    <a:lstStyle/>
                    <a:p>
                      <a:pPr algn="r" fontAlgn="ctr"/>
                      <a:r>
                        <a:rPr lang="en-GB" sz="800" u="none" strike="noStrike" dirty="0">
                          <a:effectLst/>
                        </a:rPr>
                        <a:t>329,771</a:t>
                      </a:r>
                      <a:endParaRPr lang="en-GB" sz="800" b="0" i="0" u="none" strike="noStrike" dirty="0">
                        <a:solidFill>
                          <a:srgbClr val="202122"/>
                        </a:solidFill>
                        <a:effectLst/>
                        <a:latin typeface="Arial" panose="020B0604020202020204" pitchFamily="34" charset="0"/>
                      </a:endParaRPr>
                    </a:p>
                  </a:txBody>
                  <a:tcPr marL="3210" marR="3210" marT="3210" marB="0" anchor="ctr"/>
                </a:tc>
                <a:extLst>
                  <a:ext uri="{0D108BD9-81ED-4DB2-BD59-A6C34878D82A}">
                    <a16:rowId xmlns:a16="http://schemas.microsoft.com/office/drawing/2014/main" val="352553917"/>
                  </a:ext>
                </a:extLst>
              </a:tr>
              <a:tr h="146621">
                <a:tc>
                  <a:txBody>
                    <a:bodyPr/>
                    <a:lstStyle/>
                    <a:p>
                      <a:pPr algn="l" fontAlgn="ctr"/>
                      <a:r>
                        <a:rPr lang="en-GB" sz="800" u="sng" strike="noStrike">
                          <a:effectLst/>
                          <a:hlinkClick r:id="rId9" tooltip="London Borough of Wandsworth"/>
                        </a:rPr>
                        <a:t>Wandsworth</a:t>
                      </a:r>
                      <a:endParaRPr lang="en-GB" sz="800" b="0" i="0" u="sng" strike="noStrike">
                        <a:solidFill>
                          <a:srgbClr val="0563C1"/>
                        </a:solidFill>
                        <a:effectLst/>
                        <a:latin typeface="Calibri" panose="020F0502020204030204" pitchFamily="34" charset="0"/>
                      </a:endParaRPr>
                    </a:p>
                  </a:txBody>
                  <a:tcPr marL="3210" marR="3210" marT="3210" marB="0" anchor="ctr"/>
                </a:tc>
                <a:tc>
                  <a:txBody>
                    <a:bodyPr/>
                    <a:lstStyle/>
                    <a:p>
                      <a:pPr algn="r" fontAlgn="ctr"/>
                      <a:r>
                        <a:rPr lang="en-GB" sz="800" u="none" strike="noStrike" dirty="0">
                          <a:effectLst/>
                        </a:rPr>
                        <a:t>329,677</a:t>
                      </a:r>
                      <a:endParaRPr lang="en-GB" sz="800" b="0" i="0" u="none" strike="noStrike" dirty="0">
                        <a:solidFill>
                          <a:srgbClr val="202122"/>
                        </a:solidFill>
                        <a:effectLst/>
                        <a:latin typeface="Arial" panose="020B0604020202020204" pitchFamily="34" charset="0"/>
                      </a:endParaRPr>
                    </a:p>
                  </a:txBody>
                  <a:tcPr marL="3210" marR="3210" marT="3210" marB="0" anchor="ctr"/>
                </a:tc>
                <a:extLst>
                  <a:ext uri="{0D108BD9-81ED-4DB2-BD59-A6C34878D82A}">
                    <a16:rowId xmlns:a16="http://schemas.microsoft.com/office/drawing/2014/main" val="3408451928"/>
                  </a:ext>
                </a:extLst>
              </a:tr>
              <a:tr h="75099">
                <a:tc>
                  <a:txBody>
                    <a:bodyPr/>
                    <a:lstStyle/>
                    <a:p>
                      <a:pPr algn="l" fontAlgn="ctr"/>
                      <a:r>
                        <a:rPr lang="en-GB" sz="800" u="sng" strike="noStrike">
                          <a:effectLst/>
                          <a:hlinkClick r:id="rId10" tooltip="London Borough of Lambeth"/>
                        </a:rPr>
                        <a:t>Lambeth</a:t>
                      </a:r>
                      <a:endParaRPr lang="en-GB" sz="800" b="0" i="0" u="sng" strike="noStrike">
                        <a:solidFill>
                          <a:srgbClr val="0563C1"/>
                        </a:solidFill>
                        <a:effectLst/>
                        <a:latin typeface="Calibri" panose="020F0502020204030204" pitchFamily="34" charset="0"/>
                      </a:endParaRPr>
                    </a:p>
                  </a:txBody>
                  <a:tcPr marL="3210" marR="3210" marT="3210" marB="0" anchor="ctr"/>
                </a:tc>
                <a:tc>
                  <a:txBody>
                    <a:bodyPr/>
                    <a:lstStyle/>
                    <a:p>
                      <a:pPr algn="r" fontAlgn="ctr"/>
                      <a:r>
                        <a:rPr lang="en-GB" sz="800" u="none" strike="noStrike" dirty="0">
                          <a:effectLst/>
                        </a:rPr>
                        <a:t>326,034</a:t>
                      </a:r>
                      <a:endParaRPr lang="en-GB" sz="800" b="0" i="0" u="none" strike="noStrike" dirty="0">
                        <a:solidFill>
                          <a:srgbClr val="202122"/>
                        </a:solidFill>
                        <a:effectLst/>
                        <a:latin typeface="Arial" panose="020B0604020202020204" pitchFamily="34" charset="0"/>
                      </a:endParaRPr>
                    </a:p>
                  </a:txBody>
                  <a:tcPr marL="3210" marR="3210" marT="3210" marB="0" anchor="ctr"/>
                </a:tc>
                <a:extLst>
                  <a:ext uri="{0D108BD9-81ED-4DB2-BD59-A6C34878D82A}">
                    <a16:rowId xmlns:a16="http://schemas.microsoft.com/office/drawing/2014/main" val="2977246111"/>
                  </a:ext>
                </a:extLst>
              </a:tr>
              <a:tr h="146621">
                <a:tc>
                  <a:txBody>
                    <a:bodyPr/>
                    <a:lstStyle/>
                    <a:p>
                      <a:pPr algn="l" fontAlgn="ctr"/>
                      <a:r>
                        <a:rPr lang="en-GB" sz="800" u="sng" strike="noStrike">
                          <a:effectLst/>
                          <a:hlinkClick r:id="rId11" tooltip="London Borough of Tower Hamlets"/>
                        </a:rPr>
                        <a:t>Tower Hamlets</a:t>
                      </a:r>
                      <a:endParaRPr lang="en-GB" sz="800" b="0" i="0" u="sng" strike="noStrike">
                        <a:solidFill>
                          <a:srgbClr val="0563C1"/>
                        </a:solidFill>
                        <a:effectLst/>
                        <a:latin typeface="Calibri" panose="020F0502020204030204" pitchFamily="34" charset="0"/>
                      </a:endParaRPr>
                    </a:p>
                  </a:txBody>
                  <a:tcPr marL="3210" marR="3210" marT="3210" marB="0" anchor="ctr"/>
                </a:tc>
                <a:tc>
                  <a:txBody>
                    <a:bodyPr/>
                    <a:lstStyle/>
                    <a:p>
                      <a:pPr algn="r" fontAlgn="ctr"/>
                      <a:r>
                        <a:rPr lang="en-GB" sz="800" u="none" strike="noStrike" dirty="0">
                          <a:effectLst/>
                        </a:rPr>
                        <a:t>324,745</a:t>
                      </a:r>
                      <a:endParaRPr lang="en-GB" sz="800" b="0" i="0" u="none" strike="noStrike" dirty="0">
                        <a:solidFill>
                          <a:srgbClr val="202122"/>
                        </a:solidFill>
                        <a:effectLst/>
                        <a:latin typeface="Arial" panose="020B0604020202020204" pitchFamily="34" charset="0"/>
                      </a:endParaRPr>
                    </a:p>
                  </a:txBody>
                  <a:tcPr marL="3210" marR="3210" marT="3210" marB="0" anchor="ctr"/>
                </a:tc>
                <a:extLst>
                  <a:ext uri="{0D108BD9-81ED-4DB2-BD59-A6C34878D82A}">
                    <a16:rowId xmlns:a16="http://schemas.microsoft.com/office/drawing/2014/main" val="3930916567"/>
                  </a:ext>
                </a:extLst>
              </a:tr>
              <a:tr h="146621">
                <a:tc>
                  <a:txBody>
                    <a:bodyPr/>
                    <a:lstStyle/>
                    <a:p>
                      <a:pPr algn="l" fontAlgn="ctr"/>
                      <a:r>
                        <a:rPr lang="en-GB" sz="800" u="sng" strike="noStrike">
                          <a:effectLst/>
                          <a:hlinkClick r:id="rId12" tooltip="London Borough of Southwark"/>
                        </a:rPr>
                        <a:t>Southwark</a:t>
                      </a:r>
                      <a:endParaRPr lang="en-GB" sz="800" b="0" i="0" u="sng" strike="noStrike">
                        <a:solidFill>
                          <a:srgbClr val="0563C1"/>
                        </a:solidFill>
                        <a:effectLst/>
                        <a:latin typeface="Calibri" panose="020F0502020204030204" pitchFamily="34" charset="0"/>
                      </a:endParaRPr>
                    </a:p>
                  </a:txBody>
                  <a:tcPr marL="3210" marR="3210" marT="3210" marB="0" anchor="ctr"/>
                </a:tc>
                <a:tc>
                  <a:txBody>
                    <a:bodyPr/>
                    <a:lstStyle/>
                    <a:p>
                      <a:pPr algn="r" fontAlgn="ctr"/>
                      <a:r>
                        <a:rPr lang="en-GB" sz="800" u="none" strike="noStrike" dirty="0">
                          <a:effectLst/>
                        </a:rPr>
                        <a:t>318,830</a:t>
                      </a:r>
                      <a:endParaRPr lang="en-GB" sz="800" b="0" i="0" u="none" strike="noStrike" dirty="0">
                        <a:solidFill>
                          <a:srgbClr val="202122"/>
                        </a:solidFill>
                        <a:effectLst/>
                        <a:latin typeface="Arial" panose="020B0604020202020204" pitchFamily="34" charset="0"/>
                      </a:endParaRPr>
                    </a:p>
                  </a:txBody>
                  <a:tcPr marL="3210" marR="3210" marT="3210" marB="0" anchor="ctr"/>
                </a:tc>
                <a:extLst>
                  <a:ext uri="{0D108BD9-81ED-4DB2-BD59-A6C34878D82A}">
                    <a16:rowId xmlns:a16="http://schemas.microsoft.com/office/drawing/2014/main" val="3852599008"/>
                  </a:ext>
                </a:extLst>
              </a:tr>
              <a:tr h="146621">
                <a:tc>
                  <a:txBody>
                    <a:bodyPr/>
                    <a:lstStyle/>
                    <a:p>
                      <a:pPr algn="l" fontAlgn="ctr"/>
                      <a:r>
                        <a:rPr lang="en-GB" sz="800" u="sng" strike="noStrike">
                          <a:effectLst/>
                          <a:hlinkClick r:id="rId13" tooltip="London Borough of Hillingdon"/>
                        </a:rPr>
                        <a:t>Hillingdon</a:t>
                      </a:r>
                      <a:endParaRPr lang="en-GB" sz="800" b="0" i="0" u="sng" strike="noStrike">
                        <a:solidFill>
                          <a:srgbClr val="0563C1"/>
                        </a:solidFill>
                        <a:effectLst/>
                        <a:latin typeface="Calibri" panose="020F0502020204030204" pitchFamily="34" charset="0"/>
                      </a:endParaRPr>
                    </a:p>
                  </a:txBody>
                  <a:tcPr marL="3210" marR="3210" marT="3210" marB="0" anchor="ctr"/>
                </a:tc>
                <a:tc>
                  <a:txBody>
                    <a:bodyPr/>
                    <a:lstStyle/>
                    <a:p>
                      <a:pPr algn="r" fontAlgn="ctr"/>
                      <a:r>
                        <a:rPr lang="en-GB" sz="800" u="none" strike="noStrike" dirty="0">
                          <a:effectLst/>
                        </a:rPr>
                        <a:t>306,870</a:t>
                      </a:r>
                      <a:endParaRPr lang="en-GB" sz="800" b="0" i="0" u="none" strike="noStrike" dirty="0">
                        <a:solidFill>
                          <a:srgbClr val="202122"/>
                        </a:solidFill>
                        <a:effectLst/>
                        <a:latin typeface="Arial" panose="020B0604020202020204" pitchFamily="34" charset="0"/>
                      </a:endParaRPr>
                    </a:p>
                  </a:txBody>
                  <a:tcPr marL="3210" marR="3210" marT="3210" marB="0" anchor="ctr"/>
                </a:tc>
                <a:extLst>
                  <a:ext uri="{0D108BD9-81ED-4DB2-BD59-A6C34878D82A}">
                    <a16:rowId xmlns:a16="http://schemas.microsoft.com/office/drawing/2014/main" val="4001790865"/>
                  </a:ext>
                </a:extLst>
              </a:tr>
              <a:tr h="146621">
                <a:tc>
                  <a:txBody>
                    <a:bodyPr/>
                    <a:lstStyle/>
                    <a:p>
                      <a:pPr algn="l" fontAlgn="ctr"/>
                      <a:r>
                        <a:rPr lang="en-GB" sz="800" u="sng" strike="noStrike">
                          <a:effectLst/>
                          <a:hlinkClick r:id="rId14" tooltip="London Borough of Lewisham"/>
                        </a:rPr>
                        <a:t>Lewisham</a:t>
                      </a:r>
                      <a:endParaRPr lang="en-GB" sz="800" b="0" i="0" u="sng" strike="noStrike">
                        <a:solidFill>
                          <a:srgbClr val="0563C1"/>
                        </a:solidFill>
                        <a:effectLst/>
                        <a:latin typeface="Calibri" panose="020F0502020204030204" pitchFamily="34" charset="0"/>
                      </a:endParaRPr>
                    </a:p>
                  </a:txBody>
                  <a:tcPr marL="3210" marR="3210" marT="3210" marB="0" anchor="ctr"/>
                </a:tc>
                <a:tc>
                  <a:txBody>
                    <a:bodyPr/>
                    <a:lstStyle/>
                    <a:p>
                      <a:pPr algn="r" fontAlgn="ctr"/>
                      <a:r>
                        <a:rPr lang="en-GB" sz="800" u="none" strike="noStrike" dirty="0">
                          <a:effectLst/>
                        </a:rPr>
                        <a:t>305,842</a:t>
                      </a:r>
                      <a:endParaRPr lang="en-GB" sz="800" b="0" i="0" u="none" strike="noStrike" dirty="0">
                        <a:solidFill>
                          <a:srgbClr val="202122"/>
                        </a:solidFill>
                        <a:effectLst/>
                        <a:latin typeface="Arial" panose="020B0604020202020204" pitchFamily="34" charset="0"/>
                      </a:endParaRPr>
                    </a:p>
                  </a:txBody>
                  <a:tcPr marL="3210" marR="3210" marT="3210" marB="0" anchor="ctr"/>
                </a:tc>
                <a:extLst>
                  <a:ext uri="{0D108BD9-81ED-4DB2-BD59-A6C34878D82A}">
                    <a16:rowId xmlns:a16="http://schemas.microsoft.com/office/drawing/2014/main" val="1122542942"/>
                  </a:ext>
                </a:extLst>
              </a:tr>
              <a:tr h="146621">
                <a:tc>
                  <a:txBody>
                    <a:bodyPr/>
                    <a:lstStyle/>
                    <a:p>
                      <a:pPr algn="l" fontAlgn="ctr"/>
                      <a:r>
                        <a:rPr lang="en-GB" sz="800" u="sng" strike="noStrike">
                          <a:effectLst/>
                          <a:hlinkClick r:id="rId15" tooltip="London Borough of Redbridge"/>
                        </a:rPr>
                        <a:t>Redbridge</a:t>
                      </a:r>
                      <a:endParaRPr lang="en-GB" sz="800" b="0" i="0" u="sng" strike="noStrike">
                        <a:solidFill>
                          <a:srgbClr val="0563C1"/>
                        </a:solidFill>
                        <a:effectLst/>
                        <a:latin typeface="Calibri" panose="020F0502020204030204" pitchFamily="34" charset="0"/>
                      </a:endParaRPr>
                    </a:p>
                  </a:txBody>
                  <a:tcPr marL="3210" marR="3210" marT="3210" marB="0" anchor="ctr"/>
                </a:tc>
                <a:tc>
                  <a:txBody>
                    <a:bodyPr/>
                    <a:lstStyle/>
                    <a:p>
                      <a:pPr algn="r" fontAlgn="ctr"/>
                      <a:r>
                        <a:rPr lang="en-GB" sz="800" u="none" strike="noStrike" dirty="0">
                          <a:effectLst/>
                        </a:rPr>
                        <a:t>305,222</a:t>
                      </a:r>
                      <a:endParaRPr lang="en-GB" sz="800" b="0" i="0" u="none" strike="noStrike" dirty="0">
                        <a:solidFill>
                          <a:srgbClr val="202122"/>
                        </a:solidFill>
                        <a:effectLst/>
                        <a:latin typeface="Arial" panose="020B0604020202020204" pitchFamily="34" charset="0"/>
                      </a:endParaRPr>
                    </a:p>
                  </a:txBody>
                  <a:tcPr marL="3210" marR="3210" marT="3210" marB="0" anchor="ctr"/>
                </a:tc>
                <a:extLst>
                  <a:ext uri="{0D108BD9-81ED-4DB2-BD59-A6C34878D82A}">
                    <a16:rowId xmlns:a16="http://schemas.microsoft.com/office/drawing/2014/main" val="2625700162"/>
                  </a:ext>
                </a:extLst>
              </a:tr>
              <a:tr h="125164">
                <a:tc>
                  <a:txBody>
                    <a:bodyPr/>
                    <a:lstStyle/>
                    <a:p>
                      <a:pPr algn="l" fontAlgn="ctr"/>
                      <a:r>
                        <a:rPr lang="en-GB" sz="800" u="none" strike="noStrike" dirty="0">
                          <a:effectLst/>
                        </a:rPr>
                        <a:t>Greenwich</a:t>
                      </a:r>
                      <a:endParaRPr lang="en-GB" sz="800" b="0" i="0" u="none" strike="noStrike" dirty="0">
                        <a:solidFill>
                          <a:srgbClr val="0645AD"/>
                        </a:solidFill>
                        <a:effectLst/>
                        <a:latin typeface="Arial" panose="020B0604020202020204" pitchFamily="34" charset="0"/>
                      </a:endParaRPr>
                    </a:p>
                  </a:txBody>
                  <a:tcPr marL="3210" marR="3210" marT="3210" marB="0" anchor="ctr"/>
                </a:tc>
                <a:tc>
                  <a:txBody>
                    <a:bodyPr/>
                    <a:lstStyle/>
                    <a:p>
                      <a:pPr algn="r" fontAlgn="ctr"/>
                      <a:r>
                        <a:rPr lang="en-GB" sz="800" u="none" strike="noStrike" dirty="0">
                          <a:effectLst/>
                        </a:rPr>
                        <a:t>287,942</a:t>
                      </a:r>
                      <a:endParaRPr lang="en-GB" sz="800" b="0" i="0" u="none" strike="noStrike" dirty="0">
                        <a:solidFill>
                          <a:srgbClr val="202122"/>
                        </a:solidFill>
                        <a:effectLst/>
                        <a:latin typeface="Arial" panose="020B0604020202020204" pitchFamily="34" charset="0"/>
                      </a:endParaRPr>
                    </a:p>
                  </a:txBody>
                  <a:tcPr marL="3210" marR="3210" marT="3210" marB="0" anchor="ctr"/>
                </a:tc>
                <a:extLst>
                  <a:ext uri="{0D108BD9-81ED-4DB2-BD59-A6C34878D82A}">
                    <a16:rowId xmlns:a16="http://schemas.microsoft.com/office/drawing/2014/main" val="1036348575"/>
                  </a:ext>
                </a:extLst>
              </a:tr>
              <a:tr h="75099">
                <a:tc>
                  <a:txBody>
                    <a:bodyPr/>
                    <a:lstStyle/>
                    <a:p>
                      <a:pPr algn="l" fontAlgn="ctr"/>
                      <a:r>
                        <a:rPr lang="en-GB" sz="800" u="sng" strike="noStrike">
                          <a:effectLst/>
                          <a:hlinkClick r:id="rId16" tooltip="London Borough of Hackney"/>
                        </a:rPr>
                        <a:t>Hackney</a:t>
                      </a:r>
                      <a:endParaRPr lang="en-GB" sz="800" b="0" i="0" u="sng" strike="noStrike">
                        <a:solidFill>
                          <a:srgbClr val="0563C1"/>
                        </a:solidFill>
                        <a:effectLst/>
                        <a:latin typeface="Calibri" panose="020F0502020204030204" pitchFamily="34" charset="0"/>
                      </a:endParaRPr>
                    </a:p>
                  </a:txBody>
                  <a:tcPr marL="3210" marR="3210" marT="3210" marB="0" anchor="ctr"/>
                </a:tc>
                <a:tc>
                  <a:txBody>
                    <a:bodyPr/>
                    <a:lstStyle/>
                    <a:p>
                      <a:pPr algn="r" fontAlgn="ctr"/>
                      <a:r>
                        <a:rPr lang="en-GB" sz="800" u="none" strike="noStrike" dirty="0">
                          <a:effectLst/>
                        </a:rPr>
                        <a:t>281,120</a:t>
                      </a:r>
                      <a:endParaRPr lang="en-GB" sz="800" b="0" i="0" u="none" strike="noStrike" dirty="0">
                        <a:solidFill>
                          <a:srgbClr val="202122"/>
                        </a:solidFill>
                        <a:effectLst/>
                        <a:latin typeface="Arial" panose="020B0604020202020204" pitchFamily="34" charset="0"/>
                      </a:endParaRPr>
                    </a:p>
                  </a:txBody>
                  <a:tcPr marL="3210" marR="3210" marT="3210" marB="0" anchor="ctr"/>
                </a:tc>
                <a:extLst>
                  <a:ext uri="{0D108BD9-81ED-4DB2-BD59-A6C34878D82A}">
                    <a16:rowId xmlns:a16="http://schemas.microsoft.com/office/drawing/2014/main" val="2665426562"/>
                  </a:ext>
                </a:extLst>
              </a:tr>
              <a:tr h="146621">
                <a:tc>
                  <a:txBody>
                    <a:bodyPr/>
                    <a:lstStyle/>
                    <a:p>
                      <a:pPr algn="l" fontAlgn="ctr"/>
                      <a:r>
                        <a:rPr lang="en-GB" sz="800" u="sng" strike="noStrike">
                          <a:effectLst/>
                          <a:hlinkClick r:id="rId17" tooltip="London Borough of Waltham Forest"/>
                        </a:rPr>
                        <a:t>Waltham Forest</a:t>
                      </a:r>
                      <a:endParaRPr lang="en-GB" sz="800" b="0" i="0" u="sng" strike="noStrike">
                        <a:solidFill>
                          <a:srgbClr val="0563C1"/>
                        </a:solidFill>
                        <a:effectLst/>
                        <a:latin typeface="Calibri" panose="020F0502020204030204" pitchFamily="34" charset="0"/>
                      </a:endParaRPr>
                    </a:p>
                  </a:txBody>
                  <a:tcPr marL="3210" marR="3210" marT="3210" marB="0" anchor="ctr"/>
                </a:tc>
                <a:tc>
                  <a:txBody>
                    <a:bodyPr/>
                    <a:lstStyle/>
                    <a:p>
                      <a:pPr algn="r" fontAlgn="ctr"/>
                      <a:r>
                        <a:rPr lang="en-GB" sz="800" u="none" strike="noStrike" dirty="0">
                          <a:effectLst/>
                        </a:rPr>
                        <a:t>276,983</a:t>
                      </a:r>
                      <a:endParaRPr lang="en-GB" sz="800" b="0" i="0" u="none" strike="noStrike" dirty="0">
                        <a:solidFill>
                          <a:srgbClr val="202122"/>
                        </a:solidFill>
                        <a:effectLst/>
                        <a:latin typeface="Arial" panose="020B0604020202020204" pitchFamily="34" charset="0"/>
                      </a:endParaRPr>
                    </a:p>
                  </a:txBody>
                  <a:tcPr marL="3210" marR="3210" marT="3210" marB="0" anchor="ctr"/>
                </a:tc>
                <a:extLst>
                  <a:ext uri="{0D108BD9-81ED-4DB2-BD59-A6C34878D82A}">
                    <a16:rowId xmlns:a16="http://schemas.microsoft.com/office/drawing/2014/main" val="2363438803"/>
                  </a:ext>
                </a:extLst>
              </a:tr>
              <a:tr h="146621">
                <a:tc>
                  <a:txBody>
                    <a:bodyPr/>
                    <a:lstStyle/>
                    <a:p>
                      <a:pPr algn="l" fontAlgn="ctr"/>
                      <a:r>
                        <a:rPr lang="en-GB" sz="800" u="sng" strike="noStrike">
                          <a:effectLst/>
                          <a:hlinkClick r:id="rId18" tooltip="London Borough of Hounslow"/>
                        </a:rPr>
                        <a:t>Hounslow</a:t>
                      </a:r>
                      <a:endParaRPr lang="en-GB" sz="800" b="0" i="0" u="sng" strike="noStrike">
                        <a:solidFill>
                          <a:srgbClr val="0563C1"/>
                        </a:solidFill>
                        <a:effectLst/>
                        <a:latin typeface="Calibri" panose="020F0502020204030204" pitchFamily="34" charset="0"/>
                      </a:endParaRPr>
                    </a:p>
                  </a:txBody>
                  <a:tcPr marL="3210" marR="3210" marT="3210" marB="0" anchor="ctr"/>
                </a:tc>
                <a:tc>
                  <a:txBody>
                    <a:bodyPr/>
                    <a:lstStyle/>
                    <a:p>
                      <a:pPr algn="r" fontAlgn="ctr"/>
                      <a:r>
                        <a:rPr lang="en-GB" sz="800" u="none" strike="noStrike" dirty="0">
                          <a:effectLst/>
                        </a:rPr>
                        <a:t>271,523</a:t>
                      </a:r>
                      <a:endParaRPr lang="en-GB" sz="800" b="0" i="0" u="none" strike="noStrike" dirty="0">
                        <a:solidFill>
                          <a:srgbClr val="202122"/>
                        </a:solidFill>
                        <a:effectLst/>
                        <a:latin typeface="Arial" panose="020B0604020202020204" pitchFamily="34" charset="0"/>
                      </a:endParaRPr>
                    </a:p>
                  </a:txBody>
                  <a:tcPr marL="3210" marR="3210" marT="3210" marB="0" anchor="ctr"/>
                </a:tc>
                <a:extLst>
                  <a:ext uri="{0D108BD9-81ED-4DB2-BD59-A6C34878D82A}">
                    <a16:rowId xmlns:a16="http://schemas.microsoft.com/office/drawing/2014/main" val="1917740354"/>
                  </a:ext>
                </a:extLst>
              </a:tr>
              <a:tr h="75099">
                <a:tc>
                  <a:txBody>
                    <a:bodyPr/>
                    <a:lstStyle/>
                    <a:p>
                      <a:pPr algn="l" fontAlgn="ctr"/>
                      <a:r>
                        <a:rPr lang="en-GB" sz="800" u="sng" strike="noStrike">
                          <a:effectLst/>
                          <a:hlinkClick r:id="rId19" tooltip="London Borough of Camden"/>
                        </a:rPr>
                        <a:t>Camden</a:t>
                      </a:r>
                      <a:endParaRPr lang="en-GB" sz="800" b="0" i="0" u="sng" strike="noStrike">
                        <a:solidFill>
                          <a:srgbClr val="0563C1"/>
                        </a:solidFill>
                        <a:effectLst/>
                        <a:latin typeface="Calibri" panose="020F0502020204030204" pitchFamily="34" charset="0"/>
                      </a:endParaRPr>
                    </a:p>
                  </a:txBody>
                  <a:tcPr marL="3210" marR="3210" marT="3210" marB="0" anchor="ctr"/>
                </a:tc>
                <a:tc>
                  <a:txBody>
                    <a:bodyPr/>
                    <a:lstStyle/>
                    <a:p>
                      <a:pPr algn="r" fontAlgn="ctr"/>
                      <a:r>
                        <a:rPr lang="en-GB" sz="800" u="none" strike="noStrike" dirty="0">
                          <a:effectLst/>
                        </a:rPr>
                        <a:t>270,029</a:t>
                      </a:r>
                      <a:endParaRPr lang="en-GB" sz="800" b="0" i="0" u="none" strike="noStrike" dirty="0">
                        <a:solidFill>
                          <a:srgbClr val="202122"/>
                        </a:solidFill>
                        <a:effectLst/>
                        <a:latin typeface="Arial" panose="020B0604020202020204" pitchFamily="34" charset="0"/>
                      </a:endParaRPr>
                    </a:p>
                  </a:txBody>
                  <a:tcPr marL="3210" marR="3210" marT="3210" marB="0" anchor="ctr"/>
                </a:tc>
                <a:extLst>
                  <a:ext uri="{0D108BD9-81ED-4DB2-BD59-A6C34878D82A}">
                    <a16:rowId xmlns:a16="http://schemas.microsoft.com/office/drawing/2014/main" val="2558137283"/>
                  </a:ext>
                </a:extLst>
              </a:tr>
              <a:tr h="75099">
                <a:tc>
                  <a:txBody>
                    <a:bodyPr/>
                    <a:lstStyle/>
                    <a:p>
                      <a:pPr algn="l" fontAlgn="ctr"/>
                      <a:r>
                        <a:rPr lang="en-GB" sz="800" u="sng" strike="noStrike">
                          <a:effectLst/>
                          <a:hlinkClick r:id="rId20" tooltip="London Borough of Haringey"/>
                        </a:rPr>
                        <a:t>Haringey</a:t>
                      </a:r>
                      <a:endParaRPr lang="en-GB" sz="800" b="0" i="0" u="sng" strike="noStrike">
                        <a:solidFill>
                          <a:srgbClr val="0563C1"/>
                        </a:solidFill>
                        <a:effectLst/>
                        <a:latin typeface="Calibri" panose="020F0502020204030204" pitchFamily="34" charset="0"/>
                      </a:endParaRPr>
                    </a:p>
                  </a:txBody>
                  <a:tcPr marL="3210" marR="3210" marT="3210" marB="0" anchor="ctr"/>
                </a:tc>
                <a:tc>
                  <a:txBody>
                    <a:bodyPr/>
                    <a:lstStyle/>
                    <a:p>
                      <a:pPr algn="r" fontAlgn="ctr"/>
                      <a:r>
                        <a:rPr lang="en-GB" sz="800" u="none" strike="noStrike" dirty="0">
                          <a:effectLst/>
                        </a:rPr>
                        <a:t>268,647</a:t>
                      </a:r>
                      <a:endParaRPr lang="en-GB" sz="800" b="0" i="0" u="none" strike="noStrike" dirty="0">
                        <a:solidFill>
                          <a:srgbClr val="202122"/>
                        </a:solidFill>
                        <a:effectLst/>
                        <a:latin typeface="Arial" panose="020B0604020202020204" pitchFamily="34" charset="0"/>
                      </a:endParaRPr>
                    </a:p>
                  </a:txBody>
                  <a:tcPr marL="3210" marR="3210" marT="3210" marB="0" anchor="ctr"/>
                </a:tc>
                <a:extLst>
                  <a:ext uri="{0D108BD9-81ED-4DB2-BD59-A6C34878D82A}">
                    <a16:rowId xmlns:a16="http://schemas.microsoft.com/office/drawing/2014/main" val="909761569"/>
                  </a:ext>
                </a:extLst>
              </a:tr>
              <a:tr h="146621">
                <a:tc>
                  <a:txBody>
                    <a:bodyPr/>
                    <a:lstStyle/>
                    <a:p>
                      <a:pPr algn="l" fontAlgn="ctr"/>
                      <a:r>
                        <a:rPr lang="en-GB" sz="800" u="sng" strike="noStrike">
                          <a:effectLst/>
                          <a:hlinkClick r:id="rId21" tooltip="City of Westminster"/>
                        </a:rPr>
                        <a:t>Westminster</a:t>
                      </a:r>
                      <a:endParaRPr lang="en-GB" sz="800" b="0" i="0" u="sng" strike="noStrike">
                        <a:solidFill>
                          <a:srgbClr val="0563C1"/>
                        </a:solidFill>
                        <a:effectLst/>
                        <a:latin typeface="Calibri" panose="020F0502020204030204" pitchFamily="34" charset="0"/>
                      </a:endParaRPr>
                    </a:p>
                  </a:txBody>
                  <a:tcPr marL="3210" marR="3210" marT="3210" marB="0" anchor="ctr"/>
                </a:tc>
                <a:tc>
                  <a:txBody>
                    <a:bodyPr/>
                    <a:lstStyle/>
                    <a:p>
                      <a:pPr algn="r" fontAlgn="ctr"/>
                      <a:r>
                        <a:rPr lang="en-GB" sz="800" u="none" strike="noStrike" dirty="0">
                          <a:effectLst/>
                        </a:rPr>
                        <a:t>261,317</a:t>
                      </a:r>
                      <a:endParaRPr lang="en-GB" sz="800" b="0" i="0" u="none" strike="noStrike" dirty="0">
                        <a:solidFill>
                          <a:srgbClr val="202122"/>
                        </a:solidFill>
                        <a:effectLst/>
                        <a:latin typeface="Arial" panose="020B0604020202020204" pitchFamily="34" charset="0"/>
                      </a:endParaRPr>
                    </a:p>
                  </a:txBody>
                  <a:tcPr marL="3210" marR="3210" marT="3210" marB="0" anchor="ctr"/>
                </a:tc>
                <a:extLst>
                  <a:ext uri="{0D108BD9-81ED-4DB2-BD59-A6C34878D82A}">
                    <a16:rowId xmlns:a16="http://schemas.microsoft.com/office/drawing/2014/main" val="2125669806"/>
                  </a:ext>
                </a:extLst>
              </a:tr>
              <a:tr h="75099">
                <a:tc>
                  <a:txBody>
                    <a:bodyPr/>
                    <a:lstStyle/>
                    <a:p>
                      <a:pPr algn="l" fontAlgn="ctr"/>
                      <a:r>
                        <a:rPr lang="en-GB" sz="800" u="sng" strike="noStrike">
                          <a:effectLst/>
                          <a:hlinkClick r:id="rId22" tooltip="London Borough of Havering"/>
                        </a:rPr>
                        <a:t>Havering</a:t>
                      </a:r>
                      <a:endParaRPr lang="en-GB" sz="800" b="0" i="0" u="sng" strike="noStrike">
                        <a:solidFill>
                          <a:srgbClr val="0563C1"/>
                        </a:solidFill>
                        <a:effectLst/>
                        <a:latin typeface="Calibri" panose="020F0502020204030204" pitchFamily="34" charset="0"/>
                      </a:endParaRPr>
                    </a:p>
                  </a:txBody>
                  <a:tcPr marL="3210" marR="3210" marT="3210" marB="0" anchor="ctr"/>
                </a:tc>
                <a:tc>
                  <a:txBody>
                    <a:bodyPr/>
                    <a:lstStyle/>
                    <a:p>
                      <a:pPr algn="r" fontAlgn="ctr"/>
                      <a:r>
                        <a:rPr lang="en-GB" sz="800" u="none" strike="noStrike" dirty="0">
                          <a:effectLst/>
                        </a:rPr>
                        <a:t>259,552</a:t>
                      </a:r>
                      <a:endParaRPr lang="en-GB" sz="800" b="0" i="0" u="none" strike="noStrike" dirty="0">
                        <a:solidFill>
                          <a:srgbClr val="202122"/>
                        </a:solidFill>
                        <a:effectLst/>
                        <a:latin typeface="Arial" panose="020B0604020202020204" pitchFamily="34" charset="0"/>
                      </a:endParaRPr>
                    </a:p>
                  </a:txBody>
                  <a:tcPr marL="3210" marR="3210" marT="3210" marB="0" anchor="ctr"/>
                </a:tc>
                <a:extLst>
                  <a:ext uri="{0D108BD9-81ED-4DB2-BD59-A6C34878D82A}">
                    <a16:rowId xmlns:a16="http://schemas.microsoft.com/office/drawing/2014/main" val="4291788674"/>
                  </a:ext>
                </a:extLst>
              </a:tr>
              <a:tr h="75099">
                <a:tc>
                  <a:txBody>
                    <a:bodyPr/>
                    <a:lstStyle/>
                    <a:p>
                      <a:pPr algn="l" fontAlgn="ctr"/>
                      <a:r>
                        <a:rPr lang="en-GB" sz="800" u="sng" strike="noStrike">
                          <a:effectLst/>
                          <a:hlinkClick r:id="rId23" tooltip="London Borough of Harrow"/>
                        </a:rPr>
                        <a:t>Harrow</a:t>
                      </a:r>
                      <a:endParaRPr lang="en-GB" sz="800" b="0" i="0" u="sng" strike="noStrike">
                        <a:solidFill>
                          <a:srgbClr val="0563C1"/>
                        </a:solidFill>
                        <a:effectLst/>
                        <a:latin typeface="Calibri" panose="020F0502020204030204" pitchFamily="34" charset="0"/>
                      </a:endParaRPr>
                    </a:p>
                  </a:txBody>
                  <a:tcPr marL="3210" marR="3210" marT="3210" marB="0" anchor="ctr"/>
                </a:tc>
                <a:tc>
                  <a:txBody>
                    <a:bodyPr/>
                    <a:lstStyle/>
                    <a:p>
                      <a:pPr algn="r" fontAlgn="ctr"/>
                      <a:r>
                        <a:rPr lang="en-GB" sz="800" u="none" strike="noStrike" dirty="0">
                          <a:effectLst/>
                        </a:rPr>
                        <a:t>251,160</a:t>
                      </a:r>
                      <a:endParaRPr lang="en-GB" sz="800" b="0" i="0" u="none" strike="noStrike" dirty="0">
                        <a:solidFill>
                          <a:srgbClr val="202122"/>
                        </a:solidFill>
                        <a:effectLst/>
                        <a:latin typeface="Arial" panose="020B0604020202020204" pitchFamily="34" charset="0"/>
                      </a:endParaRPr>
                    </a:p>
                  </a:txBody>
                  <a:tcPr marL="3210" marR="3210" marT="3210" marB="0" anchor="ctr"/>
                </a:tc>
                <a:extLst>
                  <a:ext uri="{0D108BD9-81ED-4DB2-BD59-A6C34878D82A}">
                    <a16:rowId xmlns:a16="http://schemas.microsoft.com/office/drawing/2014/main" val="1431553356"/>
                  </a:ext>
                </a:extLst>
              </a:tr>
              <a:tr h="75099">
                <a:tc>
                  <a:txBody>
                    <a:bodyPr/>
                    <a:lstStyle/>
                    <a:p>
                      <a:pPr algn="l" fontAlgn="ctr"/>
                      <a:r>
                        <a:rPr lang="en-GB" sz="800" u="sng" strike="noStrike">
                          <a:effectLst/>
                          <a:hlinkClick r:id="rId24" tooltip="London Borough of Bexley"/>
                        </a:rPr>
                        <a:t>Bexley</a:t>
                      </a:r>
                      <a:endParaRPr lang="en-GB" sz="800" b="0" i="0" u="sng" strike="noStrike">
                        <a:solidFill>
                          <a:srgbClr val="0563C1"/>
                        </a:solidFill>
                        <a:effectLst/>
                        <a:latin typeface="Calibri" panose="020F0502020204030204" pitchFamily="34" charset="0"/>
                      </a:endParaRPr>
                    </a:p>
                  </a:txBody>
                  <a:tcPr marL="3210" marR="3210" marT="3210" marB="0" anchor="ctr"/>
                </a:tc>
                <a:tc>
                  <a:txBody>
                    <a:bodyPr/>
                    <a:lstStyle/>
                    <a:p>
                      <a:pPr algn="r" fontAlgn="ctr"/>
                      <a:r>
                        <a:rPr lang="en-GB" sz="800" u="none" strike="noStrike" dirty="0">
                          <a:effectLst/>
                        </a:rPr>
                        <a:t>248,287</a:t>
                      </a:r>
                      <a:endParaRPr lang="en-GB" sz="800" b="0" i="0" u="none" strike="noStrike" dirty="0">
                        <a:solidFill>
                          <a:srgbClr val="202122"/>
                        </a:solidFill>
                        <a:effectLst/>
                        <a:latin typeface="Arial" panose="020B0604020202020204" pitchFamily="34" charset="0"/>
                      </a:endParaRPr>
                    </a:p>
                  </a:txBody>
                  <a:tcPr marL="3210" marR="3210" marT="3210" marB="0" anchor="ctr"/>
                </a:tc>
                <a:extLst>
                  <a:ext uri="{0D108BD9-81ED-4DB2-BD59-A6C34878D82A}">
                    <a16:rowId xmlns:a16="http://schemas.microsoft.com/office/drawing/2014/main" val="3341732316"/>
                  </a:ext>
                </a:extLst>
              </a:tr>
              <a:tr h="75099">
                <a:tc>
                  <a:txBody>
                    <a:bodyPr/>
                    <a:lstStyle/>
                    <a:p>
                      <a:pPr algn="l" fontAlgn="ctr"/>
                      <a:r>
                        <a:rPr lang="en-GB" sz="800" u="sng" strike="noStrike">
                          <a:effectLst/>
                          <a:hlinkClick r:id="rId25" tooltip="London Borough of Islington"/>
                        </a:rPr>
                        <a:t>Islington</a:t>
                      </a:r>
                      <a:endParaRPr lang="en-GB" sz="800" b="0" i="0" u="sng" strike="noStrike">
                        <a:solidFill>
                          <a:srgbClr val="0563C1"/>
                        </a:solidFill>
                        <a:effectLst/>
                        <a:latin typeface="Calibri" panose="020F0502020204030204" pitchFamily="34" charset="0"/>
                      </a:endParaRPr>
                    </a:p>
                  </a:txBody>
                  <a:tcPr marL="3210" marR="3210" marT="3210" marB="0" anchor="ctr"/>
                </a:tc>
                <a:tc>
                  <a:txBody>
                    <a:bodyPr/>
                    <a:lstStyle/>
                    <a:p>
                      <a:pPr algn="r" fontAlgn="ctr"/>
                      <a:r>
                        <a:rPr lang="en-GB" sz="800" u="none" strike="noStrike" dirty="0">
                          <a:effectLst/>
                        </a:rPr>
                        <a:t>242,467</a:t>
                      </a:r>
                      <a:endParaRPr lang="en-GB" sz="800" b="0" i="0" u="none" strike="noStrike" dirty="0">
                        <a:solidFill>
                          <a:srgbClr val="202122"/>
                        </a:solidFill>
                        <a:effectLst/>
                        <a:latin typeface="Arial" panose="020B0604020202020204" pitchFamily="34" charset="0"/>
                      </a:endParaRPr>
                    </a:p>
                  </a:txBody>
                  <a:tcPr marL="3210" marR="3210" marT="3210" marB="0" anchor="ctr"/>
                </a:tc>
                <a:extLst>
                  <a:ext uri="{0D108BD9-81ED-4DB2-BD59-A6C34878D82A}">
                    <a16:rowId xmlns:a16="http://schemas.microsoft.com/office/drawing/2014/main" val="469219341"/>
                  </a:ext>
                </a:extLst>
              </a:tr>
              <a:tr h="246752">
                <a:tc>
                  <a:txBody>
                    <a:bodyPr/>
                    <a:lstStyle/>
                    <a:p>
                      <a:pPr algn="l" fontAlgn="ctr"/>
                      <a:r>
                        <a:rPr lang="en-GB" sz="800" u="none" strike="noStrike" dirty="0">
                          <a:effectLst/>
                        </a:rPr>
                        <a:t>Barking and Dagenham</a:t>
                      </a:r>
                      <a:endParaRPr lang="en-GB" sz="800" b="0" i="0" u="none" strike="noStrike" dirty="0">
                        <a:solidFill>
                          <a:srgbClr val="0645AD"/>
                        </a:solidFill>
                        <a:effectLst/>
                        <a:latin typeface="Arial" panose="020B0604020202020204" pitchFamily="34" charset="0"/>
                      </a:endParaRPr>
                    </a:p>
                  </a:txBody>
                  <a:tcPr marL="3210" marR="3210" marT="3210" marB="0" anchor="ctr"/>
                </a:tc>
                <a:tc>
                  <a:txBody>
                    <a:bodyPr/>
                    <a:lstStyle/>
                    <a:p>
                      <a:pPr algn="r" fontAlgn="ctr"/>
                      <a:r>
                        <a:rPr lang="en-GB" sz="800" u="none" strike="noStrike" dirty="0">
                          <a:effectLst/>
                        </a:rPr>
                        <a:t>212,906</a:t>
                      </a:r>
                      <a:endParaRPr lang="en-GB" sz="800" b="0" i="0" u="none" strike="noStrike" dirty="0">
                        <a:solidFill>
                          <a:srgbClr val="202122"/>
                        </a:solidFill>
                        <a:effectLst/>
                        <a:latin typeface="Arial" panose="020B0604020202020204" pitchFamily="34" charset="0"/>
                      </a:endParaRPr>
                    </a:p>
                  </a:txBody>
                  <a:tcPr marL="3210" marR="3210" marT="3210" marB="0" anchor="ctr"/>
                </a:tc>
                <a:extLst>
                  <a:ext uri="{0D108BD9-81ED-4DB2-BD59-A6C34878D82A}">
                    <a16:rowId xmlns:a16="http://schemas.microsoft.com/office/drawing/2014/main" val="130867431"/>
                  </a:ext>
                </a:extLst>
              </a:tr>
              <a:tr h="75099">
                <a:tc>
                  <a:txBody>
                    <a:bodyPr/>
                    <a:lstStyle/>
                    <a:p>
                      <a:pPr algn="l" fontAlgn="ctr"/>
                      <a:r>
                        <a:rPr lang="en-GB" sz="800" u="sng" strike="noStrike">
                          <a:effectLst/>
                          <a:hlinkClick r:id="rId26" tooltip="London Borough of Merton"/>
                        </a:rPr>
                        <a:t>Merton</a:t>
                      </a:r>
                      <a:endParaRPr lang="en-GB" sz="800" b="0" i="0" u="sng" strike="noStrike">
                        <a:solidFill>
                          <a:srgbClr val="0563C1"/>
                        </a:solidFill>
                        <a:effectLst/>
                        <a:latin typeface="Calibri" panose="020F0502020204030204" pitchFamily="34" charset="0"/>
                      </a:endParaRPr>
                    </a:p>
                  </a:txBody>
                  <a:tcPr marL="3210" marR="3210" marT="3210" marB="0" anchor="ctr"/>
                </a:tc>
                <a:tc>
                  <a:txBody>
                    <a:bodyPr/>
                    <a:lstStyle/>
                    <a:p>
                      <a:pPr algn="r" fontAlgn="ctr"/>
                      <a:r>
                        <a:rPr lang="en-GB" sz="800" u="none" strike="noStrike" dirty="0">
                          <a:effectLst/>
                        </a:rPr>
                        <a:t>206,548</a:t>
                      </a:r>
                      <a:endParaRPr lang="en-GB" sz="800" b="0" i="0" u="none" strike="noStrike" dirty="0">
                        <a:solidFill>
                          <a:srgbClr val="202122"/>
                        </a:solidFill>
                        <a:effectLst/>
                        <a:latin typeface="Arial" panose="020B0604020202020204" pitchFamily="34" charset="0"/>
                      </a:endParaRPr>
                    </a:p>
                  </a:txBody>
                  <a:tcPr marL="3210" marR="3210" marT="3210" marB="0" anchor="ctr"/>
                </a:tc>
                <a:extLst>
                  <a:ext uri="{0D108BD9-81ED-4DB2-BD59-A6C34878D82A}">
                    <a16:rowId xmlns:a16="http://schemas.microsoft.com/office/drawing/2014/main" val="1859059492"/>
                  </a:ext>
                </a:extLst>
              </a:tr>
              <a:tr h="75099">
                <a:tc>
                  <a:txBody>
                    <a:bodyPr/>
                    <a:lstStyle/>
                    <a:p>
                      <a:pPr algn="l" fontAlgn="ctr"/>
                      <a:r>
                        <a:rPr lang="en-GB" sz="800" u="sng" strike="noStrike">
                          <a:effectLst/>
                          <a:hlinkClick r:id="rId27" tooltip="London Borough of Sutton"/>
                        </a:rPr>
                        <a:t>Sutton</a:t>
                      </a:r>
                      <a:endParaRPr lang="en-GB" sz="800" b="0" i="0" u="sng" strike="noStrike">
                        <a:solidFill>
                          <a:srgbClr val="0563C1"/>
                        </a:solidFill>
                        <a:effectLst/>
                        <a:latin typeface="Calibri" panose="020F0502020204030204" pitchFamily="34" charset="0"/>
                      </a:endParaRPr>
                    </a:p>
                  </a:txBody>
                  <a:tcPr marL="3210" marR="3210" marT="3210" marB="0" anchor="ctr"/>
                </a:tc>
                <a:tc>
                  <a:txBody>
                    <a:bodyPr/>
                    <a:lstStyle/>
                    <a:p>
                      <a:pPr algn="r" fontAlgn="ctr"/>
                      <a:r>
                        <a:rPr lang="en-GB" sz="800" u="none" strike="noStrike" dirty="0">
                          <a:effectLst/>
                        </a:rPr>
                        <a:t>206,349</a:t>
                      </a:r>
                      <a:endParaRPr lang="en-GB" sz="800" b="0" i="0" u="none" strike="noStrike" dirty="0">
                        <a:solidFill>
                          <a:srgbClr val="202122"/>
                        </a:solidFill>
                        <a:effectLst/>
                        <a:latin typeface="Arial" panose="020B0604020202020204" pitchFamily="34" charset="0"/>
                      </a:endParaRPr>
                    </a:p>
                  </a:txBody>
                  <a:tcPr marL="3210" marR="3210" marT="3210" marB="0" anchor="ctr"/>
                </a:tc>
                <a:extLst>
                  <a:ext uri="{0D108BD9-81ED-4DB2-BD59-A6C34878D82A}">
                    <a16:rowId xmlns:a16="http://schemas.microsoft.com/office/drawing/2014/main" val="805196801"/>
                  </a:ext>
                </a:extLst>
              </a:tr>
              <a:tr h="218143">
                <a:tc>
                  <a:txBody>
                    <a:bodyPr/>
                    <a:lstStyle/>
                    <a:p>
                      <a:pPr algn="l" fontAlgn="ctr"/>
                      <a:r>
                        <a:rPr lang="en-GB" sz="800" u="sng" strike="noStrike">
                          <a:effectLst/>
                          <a:hlinkClick r:id="rId28" tooltip="London Borough of Richmond upon Thames"/>
                        </a:rPr>
                        <a:t>Richmond upon Thames</a:t>
                      </a:r>
                      <a:endParaRPr lang="en-GB" sz="800" b="0" i="0" u="sng" strike="noStrike">
                        <a:solidFill>
                          <a:srgbClr val="0563C1"/>
                        </a:solidFill>
                        <a:effectLst/>
                        <a:latin typeface="Calibri" panose="020F0502020204030204" pitchFamily="34" charset="0"/>
                      </a:endParaRPr>
                    </a:p>
                  </a:txBody>
                  <a:tcPr marL="3210" marR="3210" marT="3210" marB="0" anchor="ctr"/>
                </a:tc>
                <a:tc>
                  <a:txBody>
                    <a:bodyPr/>
                    <a:lstStyle/>
                    <a:p>
                      <a:pPr algn="r" fontAlgn="ctr"/>
                      <a:r>
                        <a:rPr lang="en-GB" sz="800" u="none" strike="noStrike" dirty="0">
                          <a:effectLst/>
                        </a:rPr>
                        <a:t>198,019</a:t>
                      </a:r>
                      <a:endParaRPr lang="en-GB" sz="800" b="0" i="0" u="none" strike="noStrike" dirty="0">
                        <a:solidFill>
                          <a:srgbClr val="202122"/>
                        </a:solidFill>
                        <a:effectLst/>
                        <a:latin typeface="Arial" panose="020B0604020202020204" pitchFamily="34" charset="0"/>
                      </a:endParaRPr>
                    </a:p>
                  </a:txBody>
                  <a:tcPr marL="3210" marR="3210" marT="3210" marB="0" anchor="ctr"/>
                </a:tc>
                <a:extLst>
                  <a:ext uri="{0D108BD9-81ED-4DB2-BD59-A6C34878D82A}">
                    <a16:rowId xmlns:a16="http://schemas.microsoft.com/office/drawing/2014/main" val="3745420874"/>
                  </a:ext>
                </a:extLst>
              </a:tr>
              <a:tr h="239600">
                <a:tc>
                  <a:txBody>
                    <a:bodyPr/>
                    <a:lstStyle/>
                    <a:p>
                      <a:pPr algn="l" fontAlgn="ctr"/>
                      <a:r>
                        <a:rPr lang="en-GB" sz="800" u="none" strike="noStrike">
                          <a:effectLst/>
                        </a:rPr>
                        <a:t>Hammersmith and Fulham</a:t>
                      </a:r>
                      <a:r>
                        <a:rPr lang="en-GB" sz="800" u="none" strike="noStrike" baseline="30000">
                          <a:effectLst/>
                        </a:rPr>
                        <a:t>[note 4]</a:t>
                      </a:r>
                      <a:endParaRPr lang="en-GB" sz="800" b="0" i="0" u="none" strike="noStrike">
                        <a:solidFill>
                          <a:srgbClr val="0645AD"/>
                        </a:solidFill>
                        <a:effectLst/>
                        <a:latin typeface="Arial" panose="020B0604020202020204" pitchFamily="34" charset="0"/>
                      </a:endParaRPr>
                    </a:p>
                  </a:txBody>
                  <a:tcPr marL="3210" marR="3210" marT="3210" marB="0" anchor="ctr"/>
                </a:tc>
                <a:tc>
                  <a:txBody>
                    <a:bodyPr/>
                    <a:lstStyle/>
                    <a:p>
                      <a:pPr algn="r" fontAlgn="ctr"/>
                      <a:r>
                        <a:rPr lang="en-GB" sz="800" u="none" strike="noStrike" dirty="0">
                          <a:effectLst/>
                        </a:rPr>
                        <a:t>185,143</a:t>
                      </a:r>
                      <a:endParaRPr lang="en-GB" sz="800" b="0" i="0" u="none" strike="noStrike" dirty="0">
                        <a:solidFill>
                          <a:srgbClr val="202122"/>
                        </a:solidFill>
                        <a:effectLst/>
                        <a:latin typeface="Arial" panose="020B0604020202020204" pitchFamily="34" charset="0"/>
                      </a:endParaRPr>
                    </a:p>
                  </a:txBody>
                  <a:tcPr marL="3210" marR="3210" marT="3210" marB="0" anchor="ctr"/>
                </a:tc>
                <a:extLst>
                  <a:ext uri="{0D108BD9-81ED-4DB2-BD59-A6C34878D82A}">
                    <a16:rowId xmlns:a16="http://schemas.microsoft.com/office/drawing/2014/main" val="1510635768"/>
                  </a:ext>
                </a:extLst>
              </a:tr>
              <a:tr h="218143">
                <a:tc>
                  <a:txBody>
                    <a:bodyPr/>
                    <a:lstStyle/>
                    <a:p>
                      <a:pPr algn="l" fontAlgn="ctr"/>
                      <a:r>
                        <a:rPr lang="en-GB" sz="800" u="sng" strike="noStrike">
                          <a:effectLst/>
                          <a:hlinkClick r:id="rId29" tooltip="Royal Borough of Kingston upon Thames"/>
                        </a:rPr>
                        <a:t>Kingston upon Thames</a:t>
                      </a:r>
                      <a:endParaRPr lang="en-GB" sz="800" b="0" i="0" u="sng" strike="noStrike">
                        <a:solidFill>
                          <a:srgbClr val="0563C1"/>
                        </a:solidFill>
                        <a:effectLst/>
                        <a:latin typeface="Calibri" panose="020F0502020204030204" pitchFamily="34" charset="0"/>
                      </a:endParaRPr>
                    </a:p>
                  </a:txBody>
                  <a:tcPr marL="3210" marR="3210" marT="3210" marB="0" anchor="ctr"/>
                </a:tc>
                <a:tc>
                  <a:txBody>
                    <a:bodyPr/>
                    <a:lstStyle/>
                    <a:p>
                      <a:pPr algn="r" fontAlgn="ctr"/>
                      <a:r>
                        <a:rPr lang="en-GB" sz="800" u="none" strike="noStrike" dirty="0">
                          <a:effectLst/>
                        </a:rPr>
                        <a:t>177,507</a:t>
                      </a:r>
                      <a:endParaRPr lang="en-GB" sz="800" b="0" i="0" u="none" strike="noStrike" dirty="0">
                        <a:solidFill>
                          <a:srgbClr val="202122"/>
                        </a:solidFill>
                        <a:effectLst/>
                        <a:latin typeface="Arial" panose="020B0604020202020204" pitchFamily="34" charset="0"/>
                      </a:endParaRPr>
                    </a:p>
                  </a:txBody>
                  <a:tcPr marL="3210" marR="3210" marT="3210" marB="0" anchor="ctr"/>
                </a:tc>
                <a:extLst>
                  <a:ext uri="{0D108BD9-81ED-4DB2-BD59-A6C34878D82A}">
                    <a16:rowId xmlns:a16="http://schemas.microsoft.com/office/drawing/2014/main" val="671645507"/>
                  </a:ext>
                </a:extLst>
              </a:tr>
              <a:tr h="146621">
                <a:tc>
                  <a:txBody>
                    <a:bodyPr/>
                    <a:lstStyle/>
                    <a:p>
                      <a:pPr algn="l" fontAlgn="ctr"/>
                      <a:r>
                        <a:rPr lang="en-GB" sz="800" u="sng" strike="noStrike">
                          <a:effectLst/>
                          <a:hlinkClick r:id="rId30" tooltip="Royal Borough of Kensington and Chelsea"/>
                        </a:rPr>
                        <a:t>City of London</a:t>
                      </a:r>
                      <a:endParaRPr lang="en-GB" sz="800" b="0" i="0" u="sng" strike="noStrike">
                        <a:solidFill>
                          <a:srgbClr val="0563C1"/>
                        </a:solidFill>
                        <a:effectLst/>
                        <a:latin typeface="Calibri" panose="020F0502020204030204" pitchFamily="34" charset="0"/>
                      </a:endParaRPr>
                    </a:p>
                  </a:txBody>
                  <a:tcPr marL="3210" marR="3210" marT="3210" marB="0" anchor="ctr"/>
                </a:tc>
                <a:tc>
                  <a:txBody>
                    <a:bodyPr/>
                    <a:lstStyle/>
                    <a:p>
                      <a:pPr algn="r" fontAlgn="ctr"/>
                      <a:r>
                        <a:rPr lang="en-GB" sz="800" u="none" strike="noStrike" dirty="0">
                          <a:effectLst/>
                        </a:rPr>
                        <a:t>9,721</a:t>
                      </a:r>
                      <a:endParaRPr lang="en-GB" sz="800" b="0" i="0" u="none" strike="noStrike" dirty="0">
                        <a:solidFill>
                          <a:srgbClr val="202122"/>
                        </a:solidFill>
                        <a:effectLst/>
                        <a:latin typeface="Arial" panose="020B0604020202020204" pitchFamily="34" charset="0"/>
                      </a:endParaRPr>
                    </a:p>
                  </a:txBody>
                  <a:tcPr marL="3210" marR="3210" marT="3210" marB="0" anchor="ctr"/>
                </a:tc>
                <a:extLst>
                  <a:ext uri="{0D108BD9-81ED-4DB2-BD59-A6C34878D82A}">
                    <a16:rowId xmlns:a16="http://schemas.microsoft.com/office/drawing/2014/main" val="1589926337"/>
                  </a:ext>
                </a:extLst>
              </a:tr>
              <a:tr h="218143">
                <a:tc>
                  <a:txBody>
                    <a:bodyPr/>
                    <a:lstStyle/>
                    <a:p>
                      <a:pPr algn="l" fontAlgn="ctr"/>
                      <a:r>
                        <a:rPr lang="en-GB" sz="800" u="sng" strike="noStrike">
                          <a:effectLst/>
                          <a:hlinkClick r:id="rId30" tooltip="Royal Borough of Kensington and Chelsea"/>
                        </a:rPr>
                        <a:t>Kensington and Chelsea</a:t>
                      </a:r>
                      <a:endParaRPr lang="en-GB" sz="800" b="0" i="0" u="sng" strike="noStrike">
                        <a:solidFill>
                          <a:srgbClr val="0563C1"/>
                        </a:solidFill>
                        <a:effectLst/>
                        <a:latin typeface="Calibri" panose="020F0502020204030204" pitchFamily="34" charset="0"/>
                      </a:endParaRPr>
                    </a:p>
                  </a:txBody>
                  <a:tcPr marL="3210" marR="3210" marT="3210" marB="0" anchor="ctr"/>
                </a:tc>
                <a:tc>
                  <a:txBody>
                    <a:bodyPr/>
                    <a:lstStyle/>
                    <a:p>
                      <a:pPr algn="r" fontAlgn="ctr"/>
                      <a:r>
                        <a:rPr lang="en-GB" sz="800" u="none" strike="noStrike" dirty="0">
                          <a:effectLst/>
                        </a:rPr>
                        <a:t>156,130</a:t>
                      </a:r>
                      <a:endParaRPr lang="en-GB" sz="800" b="0" i="0" u="none" strike="noStrike" dirty="0">
                        <a:solidFill>
                          <a:srgbClr val="202122"/>
                        </a:solidFill>
                        <a:effectLst/>
                        <a:latin typeface="Arial" panose="020B0604020202020204" pitchFamily="34" charset="0"/>
                      </a:endParaRPr>
                    </a:p>
                  </a:txBody>
                  <a:tcPr marL="3210" marR="3210" marT="3210" marB="0" anchor="ctr"/>
                </a:tc>
                <a:extLst>
                  <a:ext uri="{0D108BD9-81ED-4DB2-BD59-A6C34878D82A}">
                    <a16:rowId xmlns:a16="http://schemas.microsoft.com/office/drawing/2014/main" val="965511510"/>
                  </a:ext>
                </a:extLst>
              </a:tr>
            </a:tbl>
          </a:graphicData>
        </a:graphic>
      </p:graphicFrame>
      <p:sp>
        <p:nvSpPr>
          <p:cNvPr id="6" name="TextBox 5">
            <a:extLst>
              <a:ext uri="{FF2B5EF4-FFF2-40B4-BE49-F238E27FC236}">
                <a16:creationId xmlns:a16="http://schemas.microsoft.com/office/drawing/2014/main" id="{FA78E6EF-223B-E7E8-027F-875F60524934}"/>
              </a:ext>
            </a:extLst>
          </p:cNvPr>
          <p:cNvSpPr txBox="1"/>
          <p:nvPr/>
        </p:nvSpPr>
        <p:spPr>
          <a:xfrm>
            <a:off x="754743" y="2384473"/>
            <a:ext cx="3217182" cy="3416320"/>
          </a:xfrm>
          <a:prstGeom prst="rect">
            <a:avLst/>
          </a:prstGeom>
          <a:noFill/>
        </p:spPr>
        <p:txBody>
          <a:bodyPr wrap="square" rtlCol="0">
            <a:spAutoFit/>
          </a:bodyPr>
          <a:lstStyle/>
          <a:p>
            <a:r>
              <a:rPr lang="en-GB" dirty="0"/>
              <a:t>We have gathered population data for each borough alongside income deprivation data.</a:t>
            </a:r>
          </a:p>
          <a:p>
            <a:r>
              <a:rPr lang="en-GB" dirty="0"/>
              <a:t>Once we have completed filtering our crime data by borough, we will be able to visually see whether the rankings by crime rate and rankings by income deprivation have any correlation. </a:t>
            </a:r>
          </a:p>
        </p:txBody>
      </p:sp>
    </p:spTree>
    <p:extLst>
      <p:ext uri="{BB962C8B-B14F-4D97-AF65-F5344CB8AC3E}">
        <p14:creationId xmlns:p14="http://schemas.microsoft.com/office/powerpoint/2010/main" val="4041563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FA586-49F6-8480-1919-48E323FDD66F}"/>
              </a:ext>
            </a:extLst>
          </p:cNvPr>
          <p:cNvSpPr>
            <a:spLocks noGrp="1"/>
          </p:cNvSpPr>
          <p:nvPr>
            <p:ph type="title"/>
          </p:nvPr>
        </p:nvSpPr>
        <p:spPr/>
        <p:txBody>
          <a:bodyPr/>
          <a:lstStyle/>
          <a:p>
            <a:r>
              <a:rPr lang="en-GB" dirty="0"/>
              <a:t>3 week plan</a:t>
            </a:r>
          </a:p>
        </p:txBody>
      </p:sp>
      <p:sp>
        <p:nvSpPr>
          <p:cNvPr id="3" name="Content Placeholder 2">
            <a:extLst>
              <a:ext uri="{FF2B5EF4-FFF2-40B4-BE49-F238E27FC236}">
                <a16:creationId xmlns:a16="http://schemas.microsoft.com/office/drawing/2014/main" id="{365C82A0-B30C-FD13-6715-269124EFEA45}"/>
              </a:ext>
            </a:extLst>
          </p:cNvPr>
          <p:cNvSpPr>
            <a:spLocks noGrp="1"/>
          </p:cNvSpPr>
          <p:nvPr>
            <p:ph idx="1"/>
          </p:nvPr>
        </p:nvSpPr>
        <p:spPr/>
        <p:txBody>
          <a:bodyPr/>
          <a:lstStyle/>
          <a:p>
            <a:r>
              <a:rPr lang="en-GB" dirty="0"/>
              <a:t>Finish filtering data and write code to check the correlation between crime rate and various factors such as income deprivation</a:t>
            </a:r>
          </a:p>
          <a:p>
            <a:r>
              <a:rPr lang="en-GB" dirty="0"/>
              <a:t>Decide on the statistical technique used to compare correlation between variables </a:t>
            </a:r>
            <a:r>
              <a:rPr lang="en-GB" dirty="0" err="1"/>
              <a:t>ie</a:t>
            </a:r>
            <a:r>
              <a:rPr lang="en-GB" dirty="0"/>
              <a:t> OLS regression or a simple visual plot</a:t>
            </a:r>
          </a:p>
          <a:p>
            <a:r>
              <a:rPr lang="en-GB" dirty="0"/>
              <a:t>Create GitHub repository and begin writing ReadMe file</a:t>
            </a:r>
          </a:p>
          <a:p>
            <a:r>
              <a:rPr lang="en-GB" dirty="0"/>
              <a:t>Document our story over time so that we can explain it on our website</a:t>
            </a:r>
          </a:p>
          <a:p>
            <a:r>
              <a:rPr lang="en-GB" dirty="0"/>
              <a:t>Decide on </a:t>
            </a:r>
            <a:r>
              <a:rPr lang="en-GB"/>
              <a:t>domain name and </a:t>
            </a:r>
            <a:r>
              <a:rPr lang="en-GB" dirty="0"/>
              <a:t>design ideas/functionality for our website</a:t>
            </a:r>
          </a:p>
        </p:txBody>
      </p:sp>
    </p:spTree>
    <p:extLst>
      <p:ext uri="{BB962C8B-B14F-4D97-AF65-F5344CB8AC3E}">
        <p14:creationId xmlns:p14="http://schemas.microsoft.com/office/powerpoint/2010/main" val="3640262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31" name="Straight Connector 1030">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033" name="Rectangle 1032">
            <a:extLst>
              <a:ext uri="{FF2B5EF4-FFF2-40B4-BE49-F238E27FC236}">
                <a16:creationId xmlns:a16="http://schemas.microsoft.com/office/drawing/2014/main" id="{511C99DC-C3C5-4EBE-91DD-345109C3D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F0EC99-6623-92B4-6E5F-1694D35B7AF0}"/>
              </a:ext>
            </a:extLst>
          </p:cNvPr>
          <p:cNvSpPr>
            <a:spLocks noGrp="1"/>
          </p:cNvSpPr>
          <p:nvPr>
            <p:ph type="title"/>
          </p:nvPr>
        </p:nvSpPr>
        <p:spPr>
          <a:xfrm>
            <a:off x="1044516" y="1076635"/>
            <a:ext cx="3930256" cy="3495365"/>
          </a:xfrm>
        </p:spPr>
        <p:txBody>
          <a:bodyPr vert="horz" lIns="91440" tIns="45720" rIns="91440" bIns="45720" rtlCol="0" anchor="t">
            <a:normAutofit/>
          </a:bodyPr>
          <a:lstStyle/>
          <a:p>
            <a:r>
              <a:rPr lang="en-US" sz="3700" cap="all"/>
              <a:t>How does the level of crime change across the city and why?</a:t>
            </a:r>
          </a:p>
        </p:txBody>
      </p:sp>
      <p:cxnSp>
        <p:nvCxnSpPr>
          <p:cNvPr id="1035" name="Straight Connector 1034">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84" y="118679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Map of London boroughs, districts &amp; areas">
            <a:extLst>
              <a:ext uri="{FF2B5EF4-FFF2-40B4-BE49-F238E27FC236}">
                <a16:creationId xmlns:a16="http://schemas.microsoft.com/office/drawing/2014/main" id="{50177E6F-17D3-1B53-F676-59CACEF0D2A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9293" r="12929"/>
          <a:stretch/>
        </p:blipFill>
        <p:spPr bwMode="auto">
          <a:xfrm>
            <a:off x="5524500" y="1"/>
            <a:ext cx="6667501"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01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05613-B2E1-5AEA-608C-10C80B77F988}"/>
              </a:ext>
            </a:extLst>
          </p:cNvPr>
          <p:cNvSpPr>
            <a:spLocks noGrp="1"/>
          </p:cNvSpPr>
          <p:nvPr>
            <p:ph type="title"/>
          </p:nvPr>
        </p:nvSpPr>
        <p:spPr/>
        <p:txBody>
          <a:bodyPr/>
          <a:lstStyle/>
          <a:p>
            <a:r>
              <a:rPr lang="en-US"/>
              <a:t>Initial Goals</a:t>
            </a:r>
            <a:endParaRPr lang="en-US" dirty="0"/>
          </a:p>
        </p:txBody>
      </p:sp>
      <p:sp>
        <p:nvSpPr>
          <p:cNvPr id="3" name="Content Placeholder 2">
            <a:extLst>
              <a:ext uri="{FF2B5EF4-FFF2-40B4-BE49-F238E27FC236}">
                <a16:creationId xmlns:a16="http://schemas.microsoft.com/office/drawing/2014/main" id="{14CE9A85-1793-6EDE-756B-1018CB61E2E6}"/>
              </a:ext>
            </a:extLst>
          </p:cNvPr>
          <p:cNvSpPr>
            <a:spLocks noGrp="1"/>
          </p:cNvSpPr>
          <p:nvPr>
            <p:ph idx="1"/>
          </p:nvPr>
        </p:nvSpPr>
        <p:spPr/>
        <p:txBody>
          <a:bodyPr/>
          <a:lstStyle/>
          <a:p>
            <a:pPr marL="0" indent="0">
              <a:buNone/>
            </a:pPr>
            <a:r>
              <a:rPr lang="en-US" dirty="0"/>
              <a:t>What were your initial goals? What was the objective of your investigation?</a:t>
            </a:r>
          </a:p>
          <a:p>
            <a:pPr marL="0" indent="0">
              <a:buNone/>
            </a:pPr>
            <a:r>
              <a:rPr lang="en-US" dirty="0"/>
              <a:t>OBJECTIVE: To explore how crime rates differ throughout London</a:t>
            </a:r>
          </a:p>
          <a:p>
            <a:pPr lvl="3"/>
            <a:r>
              <a:rPr lang="en-US" dirty="0"/>
              <a:t>To find out which areas are the safest and whether that be for potential investors looking to set up businesses, homeowners entering the property market, or commuters travelling through these areas</a:t>
            </a:r>
          </a:p>
          <a:p>
            <a:pPr lvl="3"/>
            <a:endParaRPr lang="en-US" dirty="0"/>
          </a:p>
          <a:p>
            <a:pPr lvl="3"/>
            <a:r>
              <a:rPr lang="en-US" dirty="0"/>
              <a:t>Have a clear data set of relatively well defined and formatted data using the UK government database</a:t>
            </a:r>
          </a:p>
          <a:p>
            <a:pPr lvl="3"/>
            <a:r>
              <a:rPr lang="en-US" dirty="0"/>
              <a:t>This is a project that we can complete given our limited programming knowledge as we have little experience in programming and data science outside of self study</a:t>
            </a:r>
          </a:p>
        </p:txBody>
      </p:sp>
      <p:pic>
        <p:nvPicPr>
          <p:cNvPr id="2050" name="Picture 2" descr="Metropolitan Police | News archive">
            <a:extLst>
              <a:ext uri="{FF2B5EF4-FFF2-40B4-BE49-F238E27FC236}">
                <a16:creationId xmlns:a16="http://schemas.microsoft.com/office/drawing/2014/main" id="{DCABE84D-DFF6-2A8B-1BE8-26DEFF6367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0865" y="198134"/>
            <a:ext cx="3409508" cy="1784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75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3" name="Rectangle 3082">
            <a:extLst>
              <a:ext uri="{FF2B5EF4-FFF2-40B4-BE49-F238E27FC236}">
                <a16:creationId xmlns:a16="http://schemas.microsoft.com/office/drawing/2014/main" id="{030AC80F-8E82-48C9-A5FA-56D476389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058B2F-ECD9-7E84-17B9-F1437E285DA3}"/>
              </a:ext>
            </a:extLst>
          </p:cNvPr>
          <p:cNvSpPr>
            <a:spLocks noGrp="1"/>
          </p:cNvSpPr>
          <p:nvPr>
            <p:ph type="title"/>
          </p:nvPr>
        </p:nvSpPr>
        <p:spPr>
          <a:xfrm>
            <a:off x="1088136" y="1097280"/>
            <a:ext cx="6592824" cy="1965657"/>
          </a:xfrm>
        </p:spPr>
        <p:txBody>
          <a:bodyPr>
            <a:normAutofit/>
          </a:bodyPr>
          <a:lstStyle/>
          <a:p>
            <a:r>
              <a:rPr lang="en-US" sz="6000"/>
              <a:t>Goals</a:t>
            </a:r>
          </a:p>
        </p:txBody>
      </p:sp>
      <p:cxnSp>
        <p:nvCxnSpPr>
          <p:cNvPr id="3085" name="Straight Connector 3084">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6" y="1186623"/>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3074" name="Picture 2" descr="Tableau Logo, symbol, meaning, history, PNG, brand">
            <a:extLst>
              <a:ext uri="{FF2B5EF4-FFF2-40B4-BE49-F238E27FC236}">
                <a16:creationId xmlns:a16="http://schemas.microsoft.com/office/drawing/2014/main" id="{96612DF9-316A-319B-7739-6B71D91F96D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756650" y="1186623"/>
            <a:ext cx="2254251" cy="126801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AC58D37-44FE-5CC7-C68F-207704356494}"/>
              </a:ext>
            </a:extLst>
          </p:cNvPr>
          <p:cNvSpPr>
            <a:spLocks noGrp="1"/>
          </p:cNvSpPr>
          <p:nvPr>
            <p:ph idx="1"/>
          </p:nvPr>
        </p:nvSpPr>
        <p:spPr>
          <a:xfrm>
            <a:off x="1083316" y="2454638"/>
            <a:ext cx="6492235" cy="3563390"/>
          </a:xfrm>
        </p:spPr>
        <p:txBody>
          <a:bodyPr>
            <a:normAutofit/>
          </a:bodyPr>
          <a:lstStyle/>
          <a:p>
            <a:pPr marL="0" indent="0">
              <a:lnSpc>
                <a:spcPct val="120000"/>
              </a:lnSpc>
              <a:buNone/>
            </a:pPr>
            <a:r>
              <a:rPr lang="en-US" sz="1500" b="1" dirty="0"/>
              <a:t>Have your goals changed since starting the project? If it has, why and how?</a:t>
            </a:r>
          </a:p>
          <a:p>
            <a:pPr lvl="1">
              <a:lnSpc>
                <a:spcPct val="120000"/>
              </a:lnSpc>
            </a:pPr>
            <a:r>
              <a:rPr lang="en-US" sz="1500" dirty="0"/>
              <a:t>Our goals have not changed significantly but we thought it would be interesting to compare the data of crime to median incomes in that area so understand the causes of the crime patterns in different areas</a:t>
            </a:r>
          </a:p>
          <a:p>
            <a:pPr lvl="1">
              <a:lnSpc>
                <a:spcPct val="120000"/>
              </a:lnSpc>
            </a:pPr>
            <a:r>
              <a:rPr lang="en-US" sz="1500" dirty="0"/>
              <a:t>We have, become a lot more confident using python for plotting and have been exploring other tools such as Tableau and Google Data Studio</a:t>
            </a:r>
          </a:p>
        </p:txBody>
      </p:sp>
      <p:pic>
        <p:nvPicPr>
          <p:cNvPr id="3078" name="Picture 6" descr="How to Use Google Data Studio for Client Reporting | CXL">
            <a:extLst>
              <a:ext uri="{FF2B5EF4-FFF2-40B4-BE49-F238E27FC236}">
                <a16:creationId xmlns:a16="http://schemas.microsoft.com/office/drawing/2014/main" id="{AAEE0FC0-5CB7-64AC-9D2F-84F65568655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756650" y="2973324"/>
            <a:ext cx="2254251" cy="113276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ython (programming language) - Wikipedia">
            <a:extLst>
              <a:ext uri="{FF2B5EF4-FFF2-40B4-BE49-F238E27FC236}">
                <a16:creationId xmlns:a16="http://schemas.microsoft.com/office/drawing/2014/main" id="{9E6ED141-C76F-9974-EB12-89CF7AE208D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224483" y="4624771"/>
            <a:ext cx="1315813" cy="1442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8157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29DF9-A717-BCEF-B367-15B4300C4E19}"/>
              </a:ext>
            </a:extLst>
          </p:cNvPr>
          <p:cNvSpPr>
            <a:spLocks noGrp="1"/>
          </p:cNvSpPr>
          <p:nvPr>
            <p:ph type="title"/>
          </p:nvPr>
        </p:nvSpPr>
        <p:spPr>
          <a:xfrm>
            <a:off x="1134618" y="877594"/>
            <a:ext cx="9922764" cy="1294228"/>
          </a:xfrm>
        </p:spPr>
        <p:txBody>
          <a:bodyPr/>
          <a:lstStyle/>
          <a:p>
            <a:r>
              <a:rPr lang="en-US" dirty="0"/>
              <a:t>Datasets</a:t>
            </a:r>
          </a:p>
        </p:txBody>
      </p:sp>
      <p:sp>
        <p:nvSpPr>
          <p:cNvPr id="3" name="Content Placeholder 2">
            <a:extLst>
              <a:ext uri="{FF2B5EF4-FFF2-40B4-BE49-F238E27FC236}">
                <a16:creationId xmlns:a16="http://schemas.microsoft.com/office/drawing/2014/main" id="{A132C1CD-6F51-0CE2-8399-1A6F89368786}"/>
              </a:ext>
            </a:extLst>
          </p:cNvPr>
          <p:cNvSpPr>
            <a:spLocks noGrp="1"/>
          </p:cNvSpPr>
          <p:nvPr>
            <p:ph idx="1"/>
          </p:nvPr>
        </p:nvSpPr>
        <p:spPr>
          <a:xfrm>
            <a:off x="723013" y="1743739"/>
            <a:ext cx="11100391" cy="4869712"/>
          </a:xfrm>
        </p:spPr>
        <p:txBody>
          <a:bodyPr>
            <a:normAutofit fontScale="85000" lnSpcReduction="10000"/>
          </a:bodyPr>
          <a:lstStyle/>
          <a:p>
            <a:pPr marL="0" indent="0">
              <a:buNone/>
            </a:pPr>
            <a:r>
              <a:rPr lang="en-US" b="1" dirty="0"/>
              <a:t>Which datasets were you able to find? What kind of data do they contain?</a:t>
            </a:r>
          </a:p>
          <a:p>
            <a:pPr marL="0" indent="0">
              <a:buNone/>
            </a:pPr>
            <a:r>
              <a:rPr lang="en-US" dirty="0"/>
              <a:t>Initial Challenges when looking for datasets:</a:t>
            </a:r>
          </a:p>
          <a:p>
            <a:pPr>
              <a:lnSpc>
                <a:spcPct val="100000"/>
              </a:lnSpc>
            </a:pPr>
            <a:r>
              <a:rPr lang="en-US" dirty="0"/>
              <a:t>We installing looked on Kaggle but the data we found was often incomplete and not well organized</a:t>
            </a:r>
          </a:p>
          <a:p>
            <a:pPr marL="0" indent="0">
              <a:buNone/>
            </a:pPr>
            <a:r>
              <a:rPr lang="en-US" dirty="0"/>
              <a:t>Datasets we looked at were taken from the </a:t>
            </a:r>
            <a:r>
              <a:rPr lang="en-US" b="1" dirty="0"/>
              <a:t>London Data Store</a:t>
            </a:r>
            <a:r>
              <a:rPr lang="en-US" dirty="0"/>
              <a:t>:</a:t>
            </a:r>
          </a:p>
          <a:p>
            <a:pPr>
              <a:lnSpc>
                <a:spcPts val="2160"/>
              </a:lnSpc>
            </a:pPr>
            <a:r>
              <a:rPr lang="en-US" dirty="0"/>
              <a:t>MPS _</a:t>
            </a:r>
            <a:r>
              <a:rPr lang="en-US" dirty="0" err="1"/>
              <a:t>Borough_Level_Crime.csv</a:t>
            </a:r>
            <a:r>
              <a:rPr lang="en-US" dirty="0"/>
              <a:t> – we chose this dataset because the crimes were clearly labeled by type and subcategories and by borough</a:t>
            </a:r>
          </a:p>
          <a:p>
            <a:pPr>
              <a:lnSpc>
                <a:spcPts val="2160"/>
              </a:lnSpc>
            </a:pPr>
            <a:r>
              <a:rPr lang="en-US" dirty="0"/>
              <a:t>Earnings-residence-</a:t>
            </a:r>
            <a:r>
              <a:rPr lang="en-US" dirty="0" err="1"/>
              <a:t>borough.xls</a:t>
            </a:r>
            <a:r>
              <a:rPr lang="en-US" dirty="0"/>
              <a:t> – specifies income statistics classified by borough so we can maybe provide some explanation for certain crime trends</a:t>
            </a:r>
          </a:p>
          <a:p>
            <a:pPr marL="0" indent="0">
              <a:buNone/>
            </a:pPr>
            <a:r>
              <a:rPr lang="en-US" dirty="0"/>
              <a:t>Problems Faced:</a:t>
            </a:r>
          </a:p>
          <a:p>
            <a:pPr marL="0" indent="0">
              <a:buNone/>
            </a:pPr>
            <a:r>
              <a:rPr lang="en-US" dirty="0"/>
              <a:t>Crime of all severities are grouped together - e.g., crimes against the person include violence without injury and homicide – we will need to manually create our own categories baes on severity and relevance of the crime </a:t>
            </a:r>
          </a:p>
          <a:p>
            <a:pPr marL="0" indent="0">
              <a:buNone/>
            </a:pPr>
            <a:r>
              <a:rPr lang="en-US" dirty="0"/>
              <a:t>For the median income per borough – the data is categorized into monthly, weekly and hourly and the further sub-</a:t>
            </a:r>
            <a:r>
              <a:rPr lang="en-US" dirty="0" err="1"/>
              <a:t>catergorised</a:t>
            </a:r>
            <a:r>
              <a:rPr lang="en-US" dirty="0"/>
              <a:t> by gender and part-time/full-time jobs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lvl="1"/>
            <a:endParaRPr lang="en-US" dirty="0"/>
          </a:p>
        </p:txBody>
      </p:sp>
    </p:spTree>
    <p:extLst>
      <p:ext uri="{BB962C8B-B14F-4D97-AF65-F5344CB8AC3E}">
        <p14:creationId xmlns:p14="http://schemas.microsoft.com/office/powerpoint/2010/main" val="3397667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4DD10FE8-3DB7-481A-B708-9E14C9BE3A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application, table, Excel&#10;&#10;Description automatically generated">
            <a:extLst>
              <a:ext uri="{FF2B5EF4-FFF2-40B4-BE49-F238E27FC236}">
                <a16:creationId xmlns:a16="http://schemas.microsoft.com/office/drawing/2014/main" id="{D0C4E591-94F9-42B1-7F8C-B1599C5DE715}"/>
              </a:ext>
            </a:extLst>
          </p:cNvPr>
          <p:cNvPicPr>
            <a:picLocks noGrp="1" noChangeAspect="1"/>
          </p:cNvPicPr>
          <p:nvPr>
            <p:ph idx="1"/>
          </p:nvPr>
        </p:nvPicPr>
        <p:blipFill rotWithShape="1">
          <a:blip r:embed="rId2"/>
          <a:srcRect r="18048" b="1"/>
          <a:stretch/>
        </p:blipFill>
        <p:spPr>
          <a:xfrm>
            <a:off x="567813" y="516194"/>
            <a:ext cx="11052687" cy="5765559"/>
          </a:xfrm>
          <a:prstGeom prst="rect">
            <a:avLst/>
          </a:prstGeom>
        </p:spPr>
      </p:pic>
    </p:spTree>
    <p:extLst>
      <p:ext uri="{BB962C8B-B14F-4D97-AF65-F5344CB8AC3E}">
        <p14:creationId xmlns:p14="http://schemas.microsoft.com/office/powerpoint/2010/main" val="2757627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4DD10FE8-3DB7-481A-B708-9E14C9BE3A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application, table, Excel&#10;&#10;Description automatically generated">
            <a:extLst>
              <a:ext uri="{FF2B5EF4-FFF2-40B4-BE49-F238E27FC236}">
                <a16:creationId xmlns:a16="http://schemas.microsoft.com/office/drawing/2014/main" id="{FF2CD567-6F02-6201-CAF5-28DF33C3FCBC}"/>
              </a:ext>
            </a:extLst>
          </p:cNvPr>
          <p:cNvPicPr>
            <a:picLocks noGrp="1" noChangeAspect="1"/>
          </p:cNvPicPr>
          <p:nvPr>
            <p:ph idx="1"/>
          </p:nvPr>
        </p:nvPicPr>
        <p:blipFill rotWithShape="1">
          <a:blip r:embed="rId2"/>
          <a:srcRect t="12870" r="1" b="3668"/>
          <a:stretch/>
        </p:blipFill>
        <p:spPr>
          <a:xfrm>
            <a:off x="567813" y="516194"/>
            <a:ext cx="11052687" cy="5765559"/>
          </a:xfrm>
          <a:prstGeom prst="rect">
            <a:avLst/>
          </a:prstGeom>
        </p:spPr>
      </p:pic>
    </p:spTree>
    <p:extLst>
      <p:ext uri="{BB962C8B-B14F-4D97-AF65-F5344CB8AC3E}">
        <p14:creationId xmlns:p14="http://schemas.microsoft.com/office/powerpoint/2010/main" val="3056500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69378-5560-CE66-493B-2484D237CDD6}"/>
              </a:ext>
            </a:extLst>
          </p:cNvPr>
          <p:cNvSpPr>
            <a:spLocks noGrp="1"/>
          </p:cNvSpPr>
          <p:nvPr>
            <p:ph type="title"/>
          </p:nvPr>
        </p:nvSpPr>
        <p:spPr/>
        <p:txBody>
          <a:bodyPr/>
          <a:lstStyle/>
          <a:p>
            <a:endParaRPr lang="en-US"/>
          </a:p>
        </p:txBody>
      </p:sp>
      <p:pic>
        <p:nvPicPr>
          <p:cNvPr id="5" name="Content Placeholder 4" descr="Chart, line chart&#10;&#10;Description automatically generated">
            <a:extLst>
              <a:ext uri="{FF2B5EF4-FFF2-40B4-BE49-F238E27FC236}">
                <a16:creationId xmlns:a16="http://schemas.microsoft.com/office/drawing/2014/main" id="{0C953697-5F93-93B5-83B5-C3BFCA20A14C}"/>
              </a:ext>
            </a:extLst>
          </p:cNvPr>
          <p:cNvPicPr>
            <a:picLocks noGrp="1" noChangeAspect="1"/>
          </p:cNvPicPr>
          <p:nvPr>
            <p:ph idx="1"/>
          </p:nvPr>
        </p:nvPicPr>
        <p:blipFill>
          <a:blip r:embed="rId2"/>
          <a:stretch>
            <a:fillRect/>
          </a:stretch>
        </p:blipFill>
        <p:spPr>
          <a:xfrm>
            <a:off x="1709842" y="205662"/>
            <a:ext cx="8772315" cy="6446675"/>
          </a:xfrm>
        </p:spPr>
      </p:pic>
    </p:spTree>
    <p:extLst>
      <p:ext uri="{BB962C8B-B14F-4D97-AF65-F5344CB8AC3E}">
        <p14:creationId xmlns:p14="http://schemas.microsoft.com/office/powerpoint/2010/main" val="1220941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C7173-2D8D-6F3E-638C-57780CEAC8C5}"/>
              </a:ext>
            </a:extLst>
          </p:cNvPr>
          <p:cNvSpPr>
            <a:spLocks noGrp="1"/>
          </p:cNvSpPr>
          <p:nvPr>
            <p:ph type="title"/>
          </p:nvPr>
        </p:nvSpPr>
        <p:spPr/>
        <p:txBody>
          <a:bodyPr/>
          <a:lstStyle/>
          <a:p>
            <a:r>
              <a:rPr lang="en-US" dirty="0"/>
              <a:t>Datasets</a:t>
            </a:r>
          </a:p>
        </p:txBody>
      </p:sp>
      <p:sp>
        <p:nvSpPr>
          <p:cNvPr id="3" name="Content Placeholder 2">
            <a:extLst>
              <a:ext uri="{FF2B5EF4-FFF2-40B4-BE49-F238E27FC236}">
                <a16:creationId xmlns:a16="http://schemas.microsoft.com/office/drawing/2014/main" id="{D92240EC-4DEF-13A9-7463-07EC3903C4A5}"/>
              </a:ext>
            </a:extLst>
          </p:cNvPr>
          <p:cNvSpPr>
            <a:spLocks noGrp="1"/>
          </p:cNvSpPr>
          <p:nvPr>
            <p:ph idx="1"/>
          </p:nvPr>
        </p:nvSpPr>
        <p:spPr>
          <a:xfrm>
            <a:off x="1088135" y="2150066"/>
            <a:ext cx="10522617" cy="4059347"/>
          </a:xfrm>
        </p:spPr>
        <p:txBody>
          <a:bodyPr>
            <a:normAutofit fontScale="85000" lnSpcReduction="10000"/>
          </a:bodyPr>
          <a:lstStyle/>
          <a:p>
            <a:r>
              <a:rPr lang="en-US" b="1" dirty="0"/>
              <a:t>How will these data sets help to answer your questions?</a:t>
            </a:r>
          </a:p>
          <a:p>
            <a:r>
              <a:rPr lang="en-US" dirty="0"/>
              <a:t>Primarily the crime data set will allow us to create a map specific to both crime in general as well as by crime category and sub-category – this will help us to identify potential patterns between each area and crime rate e.g., corelate with how central the brough is, median income in that borough, median property prices</a:t>
            </a:r>
          </a:p>
          <a:p>
            <a:r>
              <a:rPr lang="en-US" b="1" dirty="0"/>
              <a:t>Note:  </a:t>
            </a:r>
            <a:r>
              <a:rPr lang="en-US" dirty="0"/>
              <a:t>we are using the median here instead of the mean to avoid skewness from datapoints massively under or over the trend for that borough</a:t>
            </a:r>
          </a:p>
          <a:p>
            <a:r>
              <a:rPr lang="en-US" dirty="0"/>
              <a:t>The data set will also tell us which borough are worst for each type of crime e.g., business crime vs violent crime</a:t>
            </a:r>
          </a:p>
          <a:p>
            <a:r>
              <a:rPr lang="en-US" dirty="0"/>
              <a:t>We can use regression models to quantify these correlations and then test our hypothesis to a necessary significance level</a:t>
            </a:r>
          </a:p>
          <a:p>
            <a:r>
              <a:rPr lang="en-US" dirty="0"/>
              <a:t>We can use our findings to draw broader conclusions about inequality throughout London and the driving factors behind cyclical inequality</a:t>
            </a:r>
          </a:p>
        </p:txBody>
      </p:sp>
    </p:spTree>
    <p:extLst>
      <p:ext uri="{BB962C8B-B14F-4D97-AF65-F5344CB8AC3E}">
        <p14:creationId xmlns:p14="http://schemas.microsoft.com/office/powerpoint/2010/main" val="3184241676"/>
      </p:ext>
    </p:extLst>
  </p:cSld>
  <p:clrMapOvr>
    <a:masterClrMapping/>
  </p:clrMapOvr>
</p:sld>
</file>

<file path=ppt/theme/theme1.xml><?xml version="1.0" encoding="utf-8"?>
<a:theme xmlns:a="http://schemas.openxmlformats.org/drawingml/2006/main" name="BjornVTI">
  <a:themeElements>
    <a:clrScheme name="AnalogousFromDarkSeedRightStep">
      <a:dk1>
        <a:srgbClr val="000000"/>
      </a:dk1>
      <a:lt1>
        <a:srgbClr val="FFFFFF"/>
      </a:lt1>
      <a:dk2>
        <a:srgbClr val="1B2F2D"/>
      </a:dk2>
      <a:lt2>
        <a:srgbClr val="F3F0F1"/>
      </a:lt2>
      <a:accent1>
        <a:srgbClr val="45B0A2"/>
      </a:accent1>
      <a:accent2>
        <a:srgbClr val="3B90B1"/>
      </a:accent2>
      <a:accent3>
        <a:srgbClr val="4D70C3"/>
      </a:accent3>
      <a:accent4>
        <a:srgbClr val="5649B7"/>
      </a:accent4>
      <a:accent5>
        <a:srgbClr val="8C4DC3"/>
      </a:accent5>
      <a:accent6>
        <a:srgbClr val="AC3BB1"/>
      </a:accent6>
      <a:hlink>
        <a:srgbClr val="719632"/>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docProps/app.xml><?xml version="1.0" encoding="utf-8"?>
<Properties xmlns="http://schemas.openxmlformats.org/officeDocument/2006/extended-properties" xmlns:vt="http://schemas.openxmlformats.org/officeDocument/2006/docPropsVTypes">
  <TotalTime>0</TotalTime>
  <Words>1286</Words>
  <Application>Microsoft Office PowerPoint</Application>
  <PresentationFormat>Widescreen</PresentationFormat>
  <Paragraphs>207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Inherit</vt:lpstr>
      <vt:lpstr>Neue Haas Grotesk Text Pro</vt:lpstr>
      <vt:lpstr>BjornVTI</vt:lpstr>
      <vt:lpstr>Analysis of Crime in London</vt:lpstr>
      <vt:lpstr>How does the level of crime change across the city and why?</vt:lpstr>
      <vt:lpstr>Initial Goals</vt:lpstr>
      <vt:lpstr>Goals</vt:lpstr>
      <vt:lpstr>Datasets</vt:lpstr>
      <vt:lpstr>PowerPoint Presentation</vt:lpstr>
      <vt:lpstr>PowerPoint Presentation</vt:lpstr>
      <vt:lpstr>PowerPoint Presentation</vt:lpstr>
      <vt:lpstr>Datasets</vt:lpstr>
      <vt:lpstr>Datasets</vt:lpstr>
      <vt:lpstr>Transforming CSV file into usable lists</vt:lpstr>
      <vt:lpstr>Data cleaning</vt:lpstr>
      <vt:lpstr>Data Cleaning pt 2</vt:lpstr>
      <vt:lpstr>Size of data</vt:lpstr>
      <vt:lpstr>Data exploration </vt:lpstr>
      <vt:lpstr>3 week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Crime in London</dc:title>
  <dc:creator>Thomas Baldwin</dc:creator>
  <cp:lastModifiedBy>jaDEN MIGHTen</cp:lastModifiedBy>
  <cp:revision>6</cp:revision>
  <dcterms:created xsi:type="dcterms:W3CDTF">2022-11-17T12:33:43Z</dcterms:created>
  <dcterms:modified xsi:type="dcterms:W3CDTF">2022-11-18T06:30:12Z</dcterms:modified>
</cp:coreProperties>
</file>