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57" r:id="rId3"/>
    <p:sldId id="306" r:id="rId4"/>
    <p:sldId id="307" r:id="rId5"/>
    <p:sldId id="261" r:id="rId6"/>
    <p:sldId id="265" r:id="rId7"/>
    <p:sldId id="316" r:id="rId8"/>
    <p:sldId id="319" r:id="rId9"/>
    <p:sldId id="320" r:id="rId10"/>
    <p:sldId id="321" r:id="rId11"/>
    <p:sldId id="313" r:id="rId12"/>
    <p:sldId id="322" r:id="rId13"/>
    <p:sldId id="315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86421" autoAdjust="0"/>
  </p:normalViewPr>
  <p:slideViewPr>
    <p:cSldViewPr>
      <p:cViewPr>
        <p:scale>
          <a:sx n="112" d="100"/>
          <a:sy n="112" d="100"/>
        </p:scale>
        <p:origin x="-12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7405-0E6F-4CF1-BC3B-215756775C2A}" type="datetimeFigureOut">
              <a:rPr lang="en-US"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B9C5-938D-48CB-9104-7E9E743BA57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6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8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1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B9C5-938D-48CB-9104-7E9E743BA57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302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6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323416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90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447800"/>
            <a:ext cx="7704666" cy="4576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CE82BB-5881-4C4F-A4D2-AE58E393CB6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19260-1BD6-4F16-BCA2-13A9F22B6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1" y="6189463"/>
            <a:ext cx="2362200" cy="5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Multiclassification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cap="small" dirty="0" smtClean="0"/>
              <a:t>Agent </a:t>
            </a:r>
            <a:r>
              <a:rPr lang="en-US" sz="2000" i="1" cap="small" dirty="0" smtClean="0"/>
              <a:t>Interaction with Environmental Variants</a:t>
            </a:r>
            <a:endParaRPr lang="en-US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Eric </a:t>
            </a:r>
            <a:r>
              <a:rPr lang="en-US" sz="2400" dirty="0" smtClean="0"/>
              <a:t>Hong</a:t>
            </a:r>
            <a:br>
              <a:rPr lang="en-US" sz="2400" dirty="0" smtClean="0"/>
            </a:br>
            <a:r>
              <a:rPr lang="en-US" sz="2400" dirty="0" smtClean="0"/>
              <a:t>JD </a:t>
            </a:r>
            <a:r>
              <a:rPr lang="en-US" sz="2400" dirty="0" smtClean="0"/>
              <a:t>Davenport</a:t>
            </a:r>
          </a:p>
        </p:txBody>
      </p:sp>
    </p:spTree>
    <p:extLst>
      <p:ext uri="{BB962C8B-B14F-4D97-AF65-F5344CB8AC3E}">
        <p14:creationId xmlns:p14="http://schemas.microsoft.com/office/powerpoint/2010/main" val="290715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10 at 13.12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52400"/>
            <a:ext cx="2198167" cy="64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1" y="2982538"/>
            <a:ext cx="2895600" cy="576262"/>
          </a:xfrm>
        </p:spPr>
        <p:txBody>
          <a:bodyPr/>
          <a:lstStyle/>
          <a:p>
            <a:r>
              <a:rPr lang="en-US" dirty="0" smtClean="0"/>
              <a:t>K-Means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66800" y="3657600"/>
            <a:ext cx="3672248" cy="1217459"/>
          </a:xfrm>
        </p:spPr>
        <p:txBody>
          <a:bodyPr/>
          <a:lstStyle/>
          <a:p>
            <a:r>
              <a:rPr lang="en-US" dirty="0" smtClean="0"/>
              <a:t>Slightly Slower</a:t>
            </a:r>
          </a:p>
          <a:p>
            <a:r>
              <a:rPr lang="en-US" dirty="0" smtClean="0"/>
              <a:t>Slightly Less Accurate*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2991005"/>
            <a:ext cx="4343400" cy="576262"/>
          </a:xfrm>
        </p:spPr>
        <p:txBody>
          <a:bodyPr/>
          <a:lstStyle/>
          <a:p>
            <a:r>
              <a:rPr lang="en-US" dirty="0" smtClean="0"/>
              <a:t>Expectation-Maximization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09752" y="3659341"/>
            <a:ext cx="3672248" cy="1217459"/>
          </a:xfrm>
        </p:spPr>
        <p:txBody>
          <a:bodyPr/>
          <a:lstStyle/>
          <a:p>
            <a:r>
              <a:rPr lang="en-US" dirty="0"/>
              <a:t>Slightly </a:t>
            </a:r>
            <a:r>
              <a:rPr lang="en-US" dirty="0" smtClean="0"/>
              <a:t>Faster</a:t>
            </a:r>
            <a:endParaRPr lang="en-US" dirty="0"/>
          </a:p>
          <a:p>
            <a:r>
              <a:rPr lang="en-US" dirty="0"/>
              <a:t>Slightly </a:t>
            </a:r>
            <a:r>
              <a:rPr lang="en-US" dirty="0" smtClean="0"/>
              <a:t>More Accurate*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54014"/>
              </p:ext>
            </p:extLst>
          </p:nvPr>
        </p:nvGraphicFramePr>
        <p:xfrm>
          <a:off x="1524000" y="1554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Vs</a:t>
                      </a:r>
                      <a:r>
                        <a:rPr lang="en-US" sz="1200" dirty="0" smtClean="0"/>
                        <a:t> 1000</a:t>
                      </a:r>
                      <a:r>
                        <a:rPr lang="en-US" sz="1200" baseline="0" dirty="0" smtClean="0"/>
                        <a:t> agents)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 sec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4400" y="5336232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* Note that measuring this </a:t>
            </a:r>
            <a:r>
              <a:rPr lang="en-US" sz="1200" i="1" dirty="0" smtClean="0"/>
              <a:t>was </a:t>
            </a:r>
            <a:r>
              <a:rPr lang="en-US" sz="1200" i="1" dirty="0" smtClean="0"/>
              <a:t>only attempted to help us decide between the two method as matter of completeness</a:t>
            </a:r>
            <a:endParaRPr lang="en-US" sz="1200" i="1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1066800" y="2974658"/>
            <a:ext cx="364277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Default Distribution</a:t>
            </a:r>
            <a:endParaRPr lang="en-US" dirty="0"/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1066800" y="3627120"/>
            <a:ext cx="3672248" cy="1389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Slightly less accurate</a:t>
            </a:r>
          </a:p>
          <a:p>
            <a:r>
              <a:rPr lang="en-US" smtClean="0"/>
              <a:t>Slightly faster</a:t>
            </a:r>
            <a:endParaRPr lang="en-US" dirty="0"/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4724400" y="2974658"/>
            <a:ext cx="38100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Multinomial Distribution</a:t>
            </a:r>
            <a:endParaRPr lang="en-US" dirty="0"/>
          </a:p>
        </p:txBody>
      </p:sp>
      <p:sp>
        <p:nvSpPr>
          <p:cNvPr id="15" name="Content Placeholder 12"/>
          <p:cNvSpPr txBox="1">
            <a:spLocks/>
          </p:cNvSpPr>
          <p:nvPr/>
        </p:nvSpPr>
        <p:spPr>
          <a:xfrm>
            <a:off x="4709752" y="3627120"/>
            <a:ext cx="3672248" cy="1389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Slightly more accurate</a:t>
            </a:r>
          </a:p>
          <a:p>
            <a:r>
              <a:rPr lang="en-US" smtClean="0"/>
              <a:t>Slightly slower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2969"/>
              </p:ext>
            </p:extLst>
          </p:nvPr>
        </p:nvGraphicFramePr>
        <p:xfrm>
          <a:off x="1524000" y="152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Vs</a:t>
                      </a:r>
                      <a:r>
                        <a:rPr lang="en-US" sz="1200" dirty="0" smtClean="0"/>
                        <a:t> 1000</a:t>
                      </a:r>
                      <a:r>
                        <a:rPr lang="en-US" sz="1200" baseline="0" dirty="0" smtClean="0"/>
                        <a:t> agents)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.81 </a:t>
                      </a:r>
                      <a:r>
                        <a:rPr lang="en-US" dirty="0" smtClean="0"/>
                        <a:t>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.84 </a:t>
                      </a:r>
                      <a:r>
                        <a:rPr lang="en-US" dirty="0" smtClean="0"/>
                        <a:t>sec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 uiExpand="1" build="p"/>
      <p:bldP spid="5" grpId="1" uiExpand="1" build="p"/>
      <p:bldP spid="6" grpId="0" build="p"/>
      <p:bldP spid="6" grpId="1" build="p"/>
      <p:bldP spid="7" grpId="0" uiExpand="1" build="p"/>
      <p:bldP spid="7" grpId="1" uiExpand="1" build="p"/>
      <p:bldP spid="11" grpId="0"/>
      <p:bldP spid="11" grpId="1"/>
      <p:bldP spid="12" grpId="0" build="p"/>
      <p:bldP spid="13" grpId="0" build="p"/>
      <p:bldP spid="14" grpId="0" build="p"/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34683"/>
              </p:ext>
            </p:extLst>
          </p:nvPr>
        </p:nvGraphicFramePr>
        <p:xfrm>
          <a:off x="1905000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83.5 %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83.2 %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82.7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see if we can further increase efficiency via better data sets, cluster destruction/reconstruction, and our own threshold/tolerance system.</a:t>
            </a:r>
          </a:p>
          <a:p>
            <a:r>
              <a:rPr lang="en-US" dirty="0" smtClean="0"/>
              <a:t>We would like to additionally see how our system would operate using a multiclass SVM such as the </a:t>
            </a:r>
            <a:r>
              <a:rPr lang="en-US" dirty="0" smtClean="0"/>
              <a:t>implementation presented by Josh Archer and Bryant Nelson.</a:t>
            </a:r>
            <a:endParaRPr lang="en-US" dirty="0" smtClean="0"/>
          </a:p>
          <a:p>
            <a:r>
              <a:rPr lang="en-US" dirty="0" smtClean="0"/>
              <a:t>Overall improvements to efficiency in terms of speed while maintaining or improving accuracy would be optimal.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Problem Description</a:t>
            </a:r>
            <a:endParaRPr lang="en-US" dirty="0"/>
          </a:p>
          <a:p>
            <a:r>
              <a:rPr lang="en-US" dirty="0" smtClean="0"/>
              <a:t>Proposed Solution</a:t>
            </a:r>
            <a:endParaRPr lang="en-US" dirty="0"/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5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Advancements in Video Game Artificial Intelligence</a:t>
            </a:r>
          </a:p>
          <a:p>
            <a:pPr lvl="1"/>
            <a:r>
              <a:rPr lang="en-US" dirty="0" smtClean="0"/>
              <a:t>Replacement of finite state machine driven decisions.</a:t>
            </a:r>
          </a:p>
          <a:p>
            <a:pPr lvl="1"/>
            <a:r>
              <a:rPr lang="en-US" dirty="0" smtClean="0"/>
              <a:t>Dynamic World Interaction.</a:t>
            </a:r>
          </a:p>
          <a:p>
            <a:pPr lvl="1"/>
            <a:r>
              <a:rPr lang="en-US" dirty="0" smtClean="0"/>
              <a:t>“Intelligent” Social capabilities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2133" y="3657600"/>
            <a:ext cx="770466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Advancements in Unmanned Robotic Exploration Vehicles</a:t>
            </a:r>
          </a:p>
          <a:p>
            <a:pPr lvl="1"/>
            <a:r>
              <a:rPr lang="en-US" dirty="0"/>
              <a:t>Real-time decision capability</a:t>
            </a:r>
          </a:p>
          <a:p>
            <a:pPr lvl="1"/>
            <a:r>
              <a:rPr lang="en-US" dirty="0"/>
              <a:t>Geospatial awareness / preparedness </a:t>
            </a:r>
          </a:p>
          <a:p>
            <a:pPr lvl="1"/>
            <a:r>
              <a:rPr lang="en-US" dirty="0"/>
              <a:t>Efficient sample acquisition</a:t>
            </a:r>
          </a:p>
        </p:txBody>
      </p:sp>
    </p:spTree>
    <p:extLst>
      <p:ext uri="{BB962C8B-B14F-4D97-AF65-F5344CB8AC3E}">
        <p14:creationId xmlns:p14="http://schemas.microsoft.com/office/powerpoint/2010/main" val="21907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implement </a:t>
            </a:r>
            <a:r>
              <a:rPr lang="en-US" dirty="0" smtClean="0"/>
              <a:t>an intelligent system that </a:t>
            </a:r>
            <a:r>
              <a:rPr lang="en-US" dirty="0" smtClean="0"/>
              <a:t>can yield </a:t>
            </a:r>
            <a:r>
              <a:rPr lang="en-US" dirty="0" smtClean="0"/>
              <a:t>accurate results </a:t>
            </a:r>
            <a:r>
              <a:rPr lang="en-US" dirty="0" smtClean="0"/>
              <a:t>in </a:t>
            </a:r>
            <a:r>
              <a:rPr lang="en-US" i="1" dirty="0" smtClean="0"/>
              <a:t>real</a:t>
            </a:r>
            <a:r>
              <a:rPr lang="en-US" i="1" dirty="0" smtClean="0"/>
              <a:t>-time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can the learning domain that </a:t>
            </a:r>
            <a:r>
              <a:rPr lang="en-US" dirty="0" smtClean="0"/>
              <a:t>makes use </a:t>
            </a:r>
            <a:r>
              <a:rPr lang="en-US" dirty="0" smtClean="0"/>
              <a:t>of this technique be as sterile as possible in terms of human tampering and/or independence?</a:t>
            </a:r>
          </a:p>
          <a:p>
            <a:r>
              <a:rPr lang="en-US" dirty="0" smtClean="0"/>
              <a:t>How can this system continue to learn dynamically from what it has </a:t>
            </a:r>
            <a:r>
              <a:rPr lang="en-US" dirty="0" smtClean="0"/>
              <a:t>“observed</a:t>
            </a:r>
            <a:r>
              <a:rPr lang="en-US" dirty="0" smtClean="0"/>
              <a:t>” to make use of this additional knowledge?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1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34533" y="1828800"/>
            <a:ext cx="7704667" cy="4323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create the sterile environment we will use expectation- maximization as an unsupervised learning step to create our initial clusters.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order to meet the needs of a very quick classification that is still fairly accurate we will use a Bayes Multinomial classifier.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order to allow the system to learn in a dynamic method we will update our training data using a partial fit algorithm each time an agent is classified.</a:t>
            </a:r>
            <a:endParaRPr lang="en-US" dirty="0"/>
          </a:p>
        </p:txBody>
      </p:sp>
      <p:pic>
        <p:nvPicPr>
          <p:cNvPr id="1026" name="Picture 2" descr="D:\TTU Classes\Pattern Recognition\Project\PR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964" y="1143000"/>
            <a:ext cx="7507636" cy="551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TTU Classes\Pattern Recognition\Project\St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45733"/>
            <a:ext cx="54673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TTU Classes\Pattern Recognition\Project\Klus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1845733"/>
            <a:ext cx="54673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TTU Classes\Pattern Recognition\Project\New_Ag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1845733"/>
            <a:ext cx="54673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TTU Classes\Pattern Recognition\Project\R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45733"/>
            <a:ext cx="54673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704667" cy="4323416"/>
          </a:xfrm>
        </p:spPr>
        <p:txBody>
          <a:bodyPr/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Libraries: </a:t>
            </a:r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&amp; Science Kit Learn</a:t>
            </a:r>
          </a:p>
          <a:p>
            <a:pPr lvl="1"/>
            <a:r>
              <a:rPr lang="en-US" dirty="0">
                <a:hlinkClick r:id="rId3"/>
              </a:rPr>
              <a:t>http://www.numpy.org/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http://scikit-learn.org/stable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Clustering: Expectation Maximization</a:t>
            </a:r>
          </a:p>
          <a:p>
            <a:r>
              <a:rPr lang="en-US" dirty="0" smtClean="0"/>
              <a:t>Classifier: Naïve Bayes with Multinomial Distribution</a:t>
            </a:r>
          </a:p>
          <a:p>
            <a:r>
              <a:rPr lang="en-US" dirty="0" smtClean="0"/>
              <a:t>OS: Mac OSX</a:t>
            </a:r>
          </a:p>
          <a:p>
            <a:r>
              <a:rPr lang="en-US" dirty="0" smtClean="0"/>
              <a:t>CPU: Intel I7 2.3 GHz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82133" y="1676400"/>
            <a:ext cx="7704667" cy="4323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 of tolerance for compatibility evaluation.</a:t>
            </a:r>
            <a:endParaRPr lang="en-US" dirty="0"/>
          </a:p>
          <a:p>
            <a:r>
              <a:rPr lang="en-US" dirty="0" smtClean="0"/>
              <a:t>Introduction of threshold for final decision on acceptance.</a:t>
            </a:r>
          </a:p>
          <a:p>
            <a:r>
              <a:rPr lang="en-US" dirty="0" smtClean="0"/>
              <a:t>Tolerance and Threshold give more granular control over accuracy.</a:t>
            </a:r>
          </a:p>
          <a:p>
            <a:r>
              <a:rPr lang="en-US" dirty="0" smtClean="0"/>
              <a:t>Introduction of New Agent and Recycled Agent Queues for handling of agents into the system.</a:t>
            </a:r>
          </a:p>
          <a:p>
            <a:r>
              <a:rPr lang="en-US" dirty="0" smtClean="0"/>
              <a:t>Introduction of Event Handler to allow stochastic events and possibly handle misclassified agents.</a:t>
            </a:r>
          </a:p>
        </p:txBody>
      </p:sp>
    </p:spTree>
    <p:extLst>
      <p:ext uri="{BB962C8B-B14F-4D97-AF65-F5344CB8AC3E}">
        <p14:creationId xmlns:p14="http://schemas.microsoft.com/office/powerpoint/2010/main" val="22760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10 at 13.08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696200" cy="15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10 at 13.08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"/>
            <a:ext cx="5981700" cy="56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12-10 at 13.1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696200" cy="42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1585</TotalTime>
  <Words>457</Words>
  <Application>Microsoft Macintosh PowerPoint</Application>
  <PresentationFormat>On-screen Show (4:3)</PresentationFormat>
  <Paragraphs>103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Dynamic Multiclassification Agent Interaction with Environmental Variants</vt:lpstr>
      <vt:lpstr>Overview</vt:lpstr>
      <vt:lpstr>Motivation</vt:lpstr>
      <vt:lpstr>Problem Description</vt:lpstr>
      <vt:lpstr>Proposed Solution</vt:lpstr>
      <vt:lpstr>Implementation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Future Work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Scheduler</dc:title>
  <dc:creator>Tony Cardone</dc:creator>
  <cp:lastModifiedBy>Eric Hong</cp:lastModifiedBy>
  <cp:revision>112</cp:revision>
  <dcterms:created xsi:type="dcterms:W3CDTF">2013-02-25T06:48:01Z</dcterms:created>
  <dcterms:modified xsi:type="dcterms:W3CDTF">2013-12-10T21:42:39Z</dcterms:modified>
</cp:coreProperties>
</file>