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6" r:id="rId25"/>
    <p:sldId id="279"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C105DCC-881B-489C-89BF-DE83C32F0C22}" type="datetimeFigureOut">
              <a:rPr lang="en-ZA" smtClean="0"/>
              <a:t>2019/10/11</a:t>
            </a:fld>
            <a:endParaRPr lang="en-ZA"/>
          </a:p>
        </p:txBody>
      </p:sp>
      <p:sp>
        <p:nvSpPr>
          <p:cNvPr id="5" name="Footer Placeholder 4"/>
          <p:cNvSpPr>
            <a:spLocks noGrp="1"/>
          </p:cNvSpPr>
          <p:nvPr>
            <p:ph type="ftr" sz="quarter" idx="11"/>
          </p:nvPr>
        </p:nvSpPr>
        <p:spPr>
          <a:xfrm>
            <a:off x="1371600" y="4323845"/>
            <a:ext cx="6400800" cy="365125"/>
          </a:xfrm>
        </p:spPr>
        <p:txBody>
          <a:bodyPr/>
          <a:lstStyle/>
          <a:p>
            <a:endParaRPr lang="en-ZA"/>
          </a:p>
        </p:txBody>
      </p:sp>
      <p:sp>
        <p:nvSpPr>
          <p:cNvPr id="6" name="Slide Number Placeholder 5"/>
          <p:cNvSpPr>
            <a:spLocks noGrp="1"/>
          </p:cNvSpPr>
          <p:nvPr>
            <p:ph type="sldNum" sz="quarter" idx="12"/>
          </p:nvPr>
        </p:nvSpPr>
        <p:spPr>
          <a:xfrm>
            <a:off x="8077200" y="1430866"/>
            <a:ext cx="2743200" cy="365125"/>
          </a:xfrm>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184520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105DCC-881B-489C-89BF-DE83C32F0C22}" type="datetimeFigureOut">
              <a:rPr lang="en-ZA" smtClean="0"/>
              <a:t>2019/10/11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240210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105DCC-881B-489C-89BF-DE83C32F0C22}" type="datetimeFigureOut">
              <a:rPr lang="en-ZA" smtClean="0"/>
              <a:t>2019/10/11</a:t>
            </a:fld>
            <a:endParaRPr lang="en-ZA"/>
          </a:p>
        </p:txBody>
      </p:sp>
      <p:sp>
        <p:nvSpPr>
          <p:cNvPr id="6" name="Footer Placeholder 5"/>
          <p:cNvSpPr>
            <a:spLocks noGrp="1"/>
          </p:cNvSpPr>
          <p:nvPr>
            <p:ph type="ftr" sz="quarter" idx="11"/>
          </p:nvPr>
        </p:nvSpPr>
        <p:spPr>
          <a:xfrm>
            <a:off x="685800" y="379941"/>
            <a:ext cx="6991492" cy="365125"/>
          </a:xfrm>
        </p:spPr>
        <p:txBody>
          <a:bodyPr/>
          <a:lstStyle/>
          <a:p>
            <a:endParaRPr lang="en-ZA"/>
          </a:p>
        </p:txBody>
      </p:sp>
      <p:sp>
        <p:nvSpPr>
          <p:cNvPr id="7" name="Slide Number Placeholder 6"/>
          <p:cNvSpPr>
            <a:spLocks noGrp="1"/>
          </p:cNvSpPr>
          <p:nvPr>
            <p:ph type="sldNum" sz="quarter" idx="12"/>
          </p:nvPr>
        </p:nvSpPr>
        <p:spPr>
          <a:xfrm>
            <a:off x="10862452" y="381000"/>
            <a:ext cx="643748" cy="365125"/>
          </a:xfrm>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2337025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105DCC-881B-489C-89BF-DE83C32F0C22}" type="datetimeFigureOut">
              <a:rPr lang="en-ZA" smtClean="0"/>
              <a:t>2019/10/11</a:t>
            </a:fld>
            <a:endParaRPr lang="en-ZA"/>
          </a:p>
        </p:txBody>
      </p:sp>
      <p:sp>
        <p:nvSpPr>
          <p:cNvPr id="6" name="Footer Placeholder 5"/>
          <p:cNvSpPr>
            <a:spLocks noGrp="1"/>
          </p:cNvSpPr>
          <p:nvPr>
            <p:ph type="ftr" sz="quarter" idx="11"/>
          </p:nvPr>
        </p:nvSpPr>
        <p:spPr>
          <a:xfrm>
            <a:off x="685800" y="379941"/>
            <a:ext cx="6991492" cy="365125"/>
          </a:xfrm>
        </p:spPr>
        <p:txBody>
          <a:bodyPr/>
          <a:lstStyle/>
          <a:p>
            <a:endParaRPr lang="en-ZA"/>
          </a:p>
        </p:txBody>
      </p:sp>
      <p:sp>
        <p:nvSpPr>
          <p:cNvPr id="7" name="Slide Number Placeholder 6"/>
          <p:cNvSpPr>
            <a:spLocks noGrp="1"/>
          </p:cNvSpPr>
          <p:nvPr>
            <p:ph type="sldNum" sz="quarter" idx="12"/>
          </p:nvPr>
        </p:nvSpPr>
        <p:spPr>
          <a:xfrm>
            <a:off x="10862452" y="381000"/>
            <a:ext cx="643748" cy="365125"/>
          </a:xfrm>
        </p:spPr>
        <p:txBody>
          <a:bodyPr/>
          <a:lstStyle/>
          <a:p>
            <a:fld id="{D7D942E0-8654-415F-95E0-D27EBB67E16F}" type="slidenum">
              <a:rPr lang="en-ZA" smtClean="0"/>
              <a:t>‹#›</a:t>
            </a:fld>
            <a:endParaRPr lang="en-Z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7763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C105DCC-881B-489C-89BF-DE83C32F0C22}" type="datetimeFigureOut">
              <a:rPr lang="en-ZA" smtClean="0"/>
              <a:t>2019/10/11</a:t>
            </a:fld>
            <a:endParaRPr lang="en-ZA"/>
          </a:p>
        </p:txBody>
      </p:sp>
      <p:sp>
        <p:nvSpPr>
          <p:cNvPr id="6" name="Footer Placeholder 5"/>
          <p:cNvSpPr>
            <a:spLocks noGrp="1"/>
          </p:cNvSpPr>
          <p:nvPr>
            <p:ph type="ftr" sz="quarter" idx="11"/>
          </p:nvPr>
        </p:nvSpPr>
        <p:spPr>
          <a:xfrm>
            <a:off x="685800" y="378883"/>
            <a:ext cx="6991492" cy="365125"/>
          </a:xfrm>
        </p:spPr>
        <p:txBody>
          <a:bodyPr/>
          <a:lstStyle/>
          <a:p>
            <a:endParaRPr lang="en-ZA"/>
          </a:p>
        </p:txBody>
      </p:sp>
      <p:sp>
        <p:nvSpPr>
          <p:cNvPr id="7" name="Slide Number Placeholder 6"/>
          <p:cNvSpPr>
            <a:spLocks noGrp="1"/>
          </p:cNvSpPr>
          <p:nvPr>
            <p:ph type="sldNum" sz="quarter" idx="12"/>
          </p:nvPr>
        </p:nvSpPr>
        <p:spPr>
          <a:xfrm>
            <a:off x="10862452" y="381000"/>
            <a:ext cx="643748" cy="365125"/>
          </a:xfrm>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2856844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105DCC-881B-489C-89BF-DE83C32F0C22}" type="datetimeFigureOut">
              <a:rPr lang="en-ZA" smtClean="0"/>
              <a:t>2019/10/11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2664853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105DCC-881B-489C-89BF-DE83C32F0C22}" type="datetimeFigureOut">
              <a:rPr lang="en-ZA" smtClean="0"/>
              <a:t>2019/10/11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1877797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05DCC-881B-489C-89BF-DE83C32F0C22}" type="datetimeFigureOut">
              <a:rPr lang="en-ZA" smtClean="0"/>
              <a:t>2019/10/11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91624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C105DCC-881B-489C-89BF-DE83C32F0C22}" type="datetimeFigureOut">
              <a:rPr lang="en-ZA" smtClean="0"/>
              <a:t>2019/10/11</a:t>
            </a:fld>
            <a:endParaRPr lang="en-ZA"/>
          </a:p>
        </p:txBody>
      </p:sp>
      <p:sp>
        <p:nvSpPr>
          <p:cNvPr id="5" name="Footer Placeholder 4"/>
          <p:cNvSpPr>
            <a:spLocks noGrp="1"/>
          </p:cNvSpPr>
          <p:nvPr>
            <p:ph type="ftr" sz="quarter" idx="11"/>
          </p:nvPr>
        </p:nvSpPr>
        <p:spPr>
          <a:xfrm>
            <a:off x="685800" y="381000"/>
            <a:ext cx="6991492" cy="365125"/>
          </a:xfrm>
        </p:spPr>
        <p:txBody>
          <a:bodyPr/>
          <a:lstStyle/>
          <a:p>
            <a:endParaRPr lang="en-ZA"/>
          </a:p>
        </p:txBody>
      </p:sp>
      <p:sp>
        <p:nvSpPr>
          <p:cNvPr id="6" name="Slide Number Placeholder 5"/>
          <p:cNvSpPr>
            <a:spLocks noGrp="1"/>
          </p:cNvSpPr>
          <p:nvPr>
            <p:ph type="sldNum" sz="quarter" idx="12"/>
          </p:nvPr>
        </p:nvSpPr>
        <p:spPr>
          <a:xfrm>
            <a:off x="10862452" y="381000"/>
            <a:ext cx="643748" cy="365125"/>
          </a:xfrm>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183863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05DCC-881B-489C-89BF-DE83C32F0C22}" type="datetimeFigureOut">
              <a:rPr lang="en-ZA" smtClean="0"/>
              <a:t>2019/10/11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382290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C105DCC-881B-489C-89BF-DE83C32F0C22}" type="datetimeFigureOut">
              <a:rPr lang="en-ZA" smtClean="0"/>
              <a:t>2019/10/11</a:t>
            </a:fld>
            <a:endParaRPr lang="en-ZA"/>
          </a:p>
        </p:txBody>
      </p:sp>
      <p:sp>
        <p:nvSpPr>
          <p:cNvPr id="5" name="Footer Placeholder 4"/>
          <p:cNvSpPr>
            <a:spLocks noGrp="1"/>
          </p:cNvSpPr>
          <p:nvPr>
            <p:ph type="ftr" sz="quarter" idx="11"/>
          </p:nvPr>
        </p:nvSpPr>
        <p:spPr>
          <a:xfrm>
            <a:off x="685800" y="381001"/>
            <a:ext cx="6991492" cy="364065"/>
          </a:xfrm>
        </p:spPr>
        <p:txBody>
          <a:bodyPr/>
          <a:lstStyle/>
          <a:p>
            <a:endParaRPr lang="en-ZA"/>
          </a:p>
        </p:txBody>
      </p:sp>
      <p:sp>
        <p:nvSpPr>
          <p:cNvPr id="6" name="Slide Number Placeholder 5"/>
          <p:cNvSpPr>
            <a:spLocks noGrp="1"/>
          </p:cNvSpPr>
          <p:nvPr>
            <p:ph type="sldNum" sz="quarter" idx="12"/>
          </p:nvPr>
        </p:nvSpPr>
        <p:spPr>
          <a:xfrm>
            <a:off x="10862452" y="381000"/>
            <a:ext cx="643748" cy="365125"/>
          </a:xfrm>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316793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05DCC-881B-489C-89BF-DE83C32F0C22}" type="datetimeFigureOut">
              <a:rPr lang="en-ZA" smtClean="0"/>
              <a:t>2019/10/11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157813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105DCC-881B-489C-89BF-DE83C32F0C22}" type="datetimeFigureOut">
              <a:rPr lang="en-ZA" smtClean="0"/>
              <a:t>2019/10/11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406995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105DCC-881B-489C-89BF-DE83C32F0C22}" type="datetimeFigureOut">
              <a:rPr lang="en-ZA" smtClean="0"/>
              <a:t>2019/10/11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189739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05DCC-881B-489C-89BF-DE83C32F0C22}" type="datetimeFigureOut">
              <a:rPr lang="en-ZA" smtClean="0"/>
              <a:t>2019/10/11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172287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105DCC-881B-489C-89BF-DE83C32F0C22}" type="datetimeFigureOut">
              <a:rPr lang="en-ZA" smtClean="0"/>
              <a:t>2019/10/11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38844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105DCC-881B-489C-89BF-DE83C32F0C22}" type="datetimeFigureOut">
              <a:rPr lang="en-ZA" smtClean="0"/>
              <a:t>2019/10/11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7D942E0-8654-415F-95E0-D27EBB67E16F}" type="slidenum">
              <a:rPr lang="en-ZA" smtClean="0"/>
              <a:t>‹#›</a:t>
            </a:fld>
            <a:endParaRPr lang="en-ZA"/>
          </a:p>
        </p:txBody>
      </p:sp>
    </p:spTree>
    <p:extLst>
      <p:ext uri="{BB962C8B-B14F-4D97-AF65-F5344CB8AC3E}">
        <p14:creationId xmlns:p14="http://schemas.microsoft.com/office/powerpoint/2010/main" val="125323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105DCC-881B-489C-89BF-DE83C32F0C22}" type="datetimeFigureOut">
              <a:rPr lang="en-ZA" smtClean="0"/>
              <a:t>2019/10/11</a:t>
            </a:fld>
            <a:endParaRPr lang="en-Z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D942E0-8654-415F-95E0-D27EBB67E16F}" type="slidenum">
              <a:rPr lang="en-ZA" smtClean="0"/>
              <a:t>‹#›</a:t>
            </a:fld>
            <a:endParaRPr lang="en-ZA"/>
          </a:p>
        </p:txBody>
      </p:sp>
    </p:spTree>
    <p:extLst>
      <p:ext uri="{BB962C8B-B14F-4D97-AF65-F5344CB8AC3E}">
        <p14:creationId xmlns:p14="http://schemas.microsoft.com/office/powerpoint/2010/main" val="38290534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94D0-0334-4FB3-A34D-D441C883561A}"/>
              </a:ext>
            </a:extLst>
          </p:cNvPr>
          <p:cNvSpPr>
            <a:spLocks noGrp="1"/>
          </p:cNvSpPr>
          <p:nvPr>
            <p:ph type="ctrTitle"/>
          </p:nvPr>
        </p:nvSpPr>
        <p:spPr/>
        <p:txBody>
          <a:bodyPr/>
          <a:lstStyle/>
          <a:p>
            <a:r>
              <a:rPr lang="en-ZA" dirty="0"/>
              <a:t>Com sci 102 project:</a:t>
            </a:r>
            <a:br>
              <a:rPr lang="en-ZA" dirty="0"/>
            </a:br>
            <a:r>
              <a:rPr lang="en-ZA" dirty="0"/>
              <a:t>blackjack</a:t>
            </a:r>
          </a:p>
        </p:txBody>
      </p:sp>
      <p:sp>
        <p:nvSpPr>
          <p:cNvPr id="3" name="Subtitle 2">
            <a:extLst>
              <a:ext uri="{FF2B5EF4-FFF2-40B4-BE49-F238E27FC236}">
                <a16:creationId xmlns:a16="http://schemas.microsoft.com/office/drawing/2014/main" id="{A90CFE46-3C12-4E65-BC40-EA7B316F2756}"/>
              </a:ext>
            </a:extLst>
          </p:cNvPr>
          <p:cNvSpPr>
            <a:spLocks noGrp="1"/>
          </p:cNvSpPr>
          <p:nvPr>
            <p:ph type="subTitle" idx="1"/>
          </p:nvPr>
        </p:nvSpPr>
        <p:spPr>
          <a:xfrm>
            <a:off x="1371600" y="3632201"/>
            <a:ext cx="9448800" cy="2175932"/>
          </a:xfrm>
        </p:spPr>
        <p:txBody>
          <a:bodyPr>
            <a:normAutofit/>
          </a:bodyPr>
          <a:lstStyle/>
          <a:p>
            <a:r>
              <a:rPr lang="en-ZA" dirty="0"/>
              <a:t>        By	Jarryd Geyer (G19G2085)</a:t>
            </a:r>
          </a:p>
          <a:p>
            <a:r>
              <a:rPr lang="en-ZA" dirty="0"/>
              <a:t>	Ethan Sebakwane (G18S6973)</a:t>
            </a:r>
          </a:p>
          <a:p>
            <a:r>
              <a:rPr lang="en-ZA" dirty="0"/>
              <a:t>	Wandile C (G18C4646)</a:t>
            </a:r>
          </a:p>
        </p:txBody>
      </p:sp>
    </p:spTree>
    <p:extLst>
      <p:ext uri="{BB962C8B-B14F-4D97-AF65-F5344CB8AC3E}">
        <p14:creationId xmlns:p14="http://schemas.microsoft.com/office/powerpoint/2010/main" val="228465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2A1B-295A-4848-93CF-57F0CCFD0C6C}"/>
              </a:ext>
            </a:extLst>
          </p:cNvPr>
          <p:cNvSpPr>
            <a:spLocks noGrp="1"/>
          </p:cNvSpPr>
          <p:nvPr>
            <p:ph type="title"/>
          </p:nvPr>
        </p:nvSpPr>
        <p:spPr/>
        <p:txBody>
          <a:bodyPr/>
          <a:lstStyle/>
          <a:p>
            <a:r>
              <a:rPr lang="en-ZA" dirty="0"/>
              <a:t>Design</a:t>
            </a:r>
          </a:p>
        </p:txBody>
      </p:sp>
      <p:sp>
        <p:nvSpPr>
          <p:cNvPr id="3" name="Text Placeholder 2">
            <a:extLst>
              <a:ext uri="{FF2B5EF4-FFF2-40B4-BE49-F238E27FC236}">
                <a16:creationId xmlns:a16="http://schemas.microsoft.com/office/drawing/2014/main" id="{A996C511-C824-459C-9703-D8732358F69D}"/>
              </a:ext>
            </a:extLst>
          </p:cNvPr>
          <p:cNvSpPr>
            <a:spLocks noGrp="1"/>
          </p:cNvSpPr>
          <p:nvPr>
            <p:ph type="body" idx="1"/>
          </p:nvPr>
        </p:nvSpPr>
        <p:spPr/>
        <p:txBody>
          <a:bodyPr/>
          <a:lstStyle/>
          <a:p>
            <a:endParaRPr lang="en-ZA"/>
          </a:p>
        </p:txBody>
      </p:sp>
    </p:spTree>
    <p:extLst>
      <p:ext uri="{BB962C8B-B14F-4D97-AF65-F5344CB8AC3E}">
        <p14:creationId xmlns:p14="http://schemas.microsoft.com/office/powerpoint/2010/main" val="232536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06B0-DF1A-4BEF-A531-E09A185E5FAD}"/>
              </a:ext>
            </a:extLst>
          </p:cNvPr>
          <p:cNvSpPr>
            <a:spLocks noGrp="1"/>
          </p:cNvSpPr>
          <p:nvPr>
            <p:ph type="title"/>
          </p:nvPr>
        </p:nvSpPr>
        <p:spPr/>
        <p:txBody>
          <a:bodyPr/>
          <a:lstStyle/>
          <a:p>
            <a:r>
              <a:rPr lang="en-ZA" dirty="0"/>
              <a:t>risks</a:t>
            </a:r>
          </a:p>
        </p:txBody>
      </p:sp>
      <p:sp>
        <p:nvSpPr>
          <p:cNvPr id="3" name="Content Placeholder 2">
            <a:extLst>
              <a:ext uri="{FF2B5EF4-FFF2-40B4-BE49-F238E27FC236}">
                <a16:creationId xmlns:a16="http://schemas.microsoft.com/office/drawing/2014/main" id="{795C94C1-0134-4243-A040-000F355EAE6C}"/>
              </a:ext>
            </a:extLst>
          </p:cNvPr>
          <p:cNvSpPr>
            <a:spLocks noGrp="1"/>
          </p:cNvSpPr>
          <p:nvPr>
            <p:ph idx="1"/>
          </p:nvPr>
        </p:nvSpPr>
        <p:spPr/>
        <p:txBody>
          <a:bodyPr/>
          <a:lstStyle/>
          <a:p>
            <a:r>
              <a:rPr lang="en-ZA" dirty="0"/>
              <a:t>Medium rule set and short amount of time</a:t>
            </a:r>
          </a:p>
        </p:txBody>
      </p:sp>
    </p:spTree>
    <p:extLst>
      <p:ext uri="{BB962C8B-B14F-4D97-AF65-F5344CB8AC3E}">
        <p14:creationId xmlns:p14="http://schemas.microsoft.com/office/powerpoint/2010/main" val="1431956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8C78-126F-4EF9-824F-EF2BD533B77C}"/>
              </a:ext>
            </a:extLst>
          </p:cNvPr>
          <p:cNvSpPr>
            <a:spLocks noGrp="1"/>
          </p:cNvSpPr>
          <p:nvPr>
            <p:ph type="title"/>
          </p:nvPr>
        </p:nvSpPr>
        <p:spPr/>
        <p:txBody>
          <a:bodyPr/>
          <a:lstStyle/>
          <a:p>
            <a:r>
              <a:rPr lang="en-ZA" dirty="0"/>
              <a:t>Technologies:</a:t>
            </a:r>
            <a:br>
              <a:rPr lang="en-ZA" dirty="0"/>
            </a:br>
            <a:r>
              <a:rPr lang="en-ZA" dirty="0"/>
              <a:t>data structures</a:t>
            </a:r>
          </a:p>
        </p:txBody>
      </p:sp>
      <p:sp>
        <p:nvSpPr>
          <p:cNvPr id="3" name="Content Placeholder 2">
            <a:extLst>
              <a:ext uri="{FF2B5EF4-FFF2-40B4-BE49-F238E27FC236}">
                <a16:creationId xmlns:a16="http://schemas.microsoft.com/office/drawing/2014/main" id="{57951A4C-F5E4-4352-A71D-A26E9A946C5C}"/>
              </a:ext>
            </a:extLst>
          </p:cNvPr>
          <p:cNvSpPr>
            <a:spLocks noGrp="1"/>
          </p:cNvSpPr>
          <p:nvPr>
            <p:ph idx="1"/>
          </p:nvPr>
        </p:nvSpPr>
        <p:spPr/>
        <p:txBody>
          <a:bodyPr>
            <a:normAutofit/>
          </a:bodyPr>
          <a:lstStyle/>
          <a:p>
            <a:r>
              <a:rPr lang="en-ZA" sz="2400" dirty="0"/>
              <a:t>Linear Data Structures (Arrays, Linked Lists)</a:t>
            </a:r>
          </a:p>
          <a:p>
            <a:endParaRPr lang="en-ZA" sz="2400" dirty="0"/>
          </a:p>
          <a:p>
            <a:r>
              <a:rPr lang="en-ZA" sz="2400" dirty="0"/>
              <a:t>Numerical Data Structures</a:t>
            </a:r>
          </a:p>
          <a:p>
            <a:endParaRPr lang="en-ZA" sz="2400" dirty="0"/>
          </a:p>
          <a:p>
            <a:r>
              <a:rPr lang="en-ZA" sz="2400" dirty="0"/>
              <a:t>Primitive Data Types</a:t>
            </a:r>
          </a:p>
        </p:txBody>
      </p:sp>
    </p:spTree>
    <p:extLst>
      <p:ext uri="{BB962C8B-B14F-4D97-AF65-F5344CB8AC3E}">
        <p14:creationId xmlns:p14="http://schemas.microsoft.com/office/powerpoint/2010/main" val="250569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00E3-8452-4766-B8C6-525184AC54D6}"/>
              </a:ext>
            </a:extLst>
          </p:cNvPr>
          <p:cNvSpPr>
            <a:spLocks noGrp="1"/>
          </p:cNvSpPr>
          <p:nvPr>
            <p:ph type="title"/>
          </p:nvPr>
        </p:nvSpPr>
        <p:spPr/>
        <p:txBody>
          <a:bodyPr/>
          <a:lstStyle/>
          <a:p>
            <a:r>
              <a:rPr lang="en-ZA" dirty="0"/>
              <a:t>Technologies:</a:t>
            </a:r>
            <a:br>
              <a:rPr lang="en-ZA" dirty="0"/>
            </a:br>
            <a:r>
              <a:rPr lang="en-ZA" dirty="0"/>
              <a:t>software architectures</a:t>
            </a:r>
          </a:p>
        </p:txBody>
      </p:sp>
      <p:sp>
        <p:nvSpPr>
          <p:cNvPr id="3" name="Content Placeholder 2">
            <a:extLst>
              <a:ext uri="{FF2B5EF4-FFF2-40B4-BE49-F238E27FC236}">
                <a16:creationId xmlns:a16="http://schemas.microsoft.com/office/drawing/2014/main" id="{2E42AA53-934C-4E51-B37A-CA4065A8FD45}"/>
              </a:ext>
            </a:extLst>
          </p:cNvPr>
          <p:cNvSpPr>
            <a:spLocks noGrp="1"/>
          </p:cNvSpPr>
          <p:nvPr>
            <p:ph idx="1"/>
          </p:nvPr>
        </p:nvSpPr>
        <p:spPr/>
        <p:txBody>
          <a:bodyPr/>
          <a:lstStyle/>
          <a:p>
            <a:r>
              <a:rPr lang="en-ZA" dirty="0"/>
              <a:t>Java</a:t>
            </a:r>
          </a:p>
          <a:p>
            <a:endParaRPr lang="en-ZA" dirty="0"/>
          </a:p>
          <a:p>
            <a:r>
              <a:rPr lang="en-ZA" dirty="0"/>
              <a:t>4 Classes: Deck, Card, Hand, Blackjack</a:t>
            </a:r>
          </a:p>
          <a:p>
            <a:endParaRPr lang="en-ZA" dirty="0"/>
          </a:p>
          <a:p>
            <a:r>
              <a:rPr lang="en-ZA" dirty="0"/>
              <a:t>Object Oriented</a:t>
            </a:r>
          </a:p>
          <a:p>
            <a:endParaRPr lang="en-ZA" dirty="0"/>
          </a:p>
          <a:p>
            <a:r>
              <a:rPr lang="en-ZA" dirty="0" err="1"/>
              <a:t>Leaderboard</a:t>
            </a:r>
            <a:r>
              <a:rPr lang="en-ZA" dirty="0"/>
              <a:t> feature – creating, writing to, and reading a .csv file</a:t>
            </a:r>
          </a:p>
          <a:p>
            <a:endParaRPr lang="en-ZA" dirty="0"/>
          </a:p>
        </p:txBody>
      </p:sp>
    </p:spTree>
    <p:extLst>
      <p:ext uri="{BB962C8B-B14F-4D97-AF65-F5344CB8AC3E}">
        <p14:creationId xmlns:p14="http://schemas.microsoft.com/office/powerpoint/2010/main" val="125840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1CB2-2401-47D9-88CB-F19EA3C0A251}"/>
              </a:ext>
            </a:extLst>
          </p:cNvPr>
          <p:cNvSpPr>
            <a:spLocks noGrp="1"/>
          </p:cNvSpPr>
          <p:nvPr>
            <p:ph type="title"/>
          </p:nvPr>
        </p:nvSpPr>
        <p:spPr/>
        <p:txBody>
          <a:bodyPr/>
          <a:lstStyle/>
          <a:p>
            <a:r>
              <a:rPr lang="en-ZA" dirty="0"/>
              <a:t>Technologies:</a:t>
            </a:r>
            <a:br>
              <a:rPr lang="en-ZA" dirty="0"/>
            </a:br>
            <a:r>
              <a:rPr lang="en-ZA" dirty="0"/>
              <a:t>interface representation</a:t>
            </a:r>
          </a:p>
        </p:txBody>
      </p:sp>
      <p:sp>
        <p:nvSpPr>
          <p:cNvPr id="3" name="Content Placeholder 2">
            <a:extLst>
              <a:ext uri="{FF2B5EF4-FFF2-40B4-BE49-F238E27FC236}">
                <a16:creationId xmlns:a16="http://schemas.microsoft.com/office/drawing/2014/main" id="{9D7AD205-0EB0-4500-BDE8-E23555433470}"/>
              </a:ext>
            </a:extLst>
          </p:cNvPr>
          <p:cNvSpPr>
            <a:spLocks noGrp="1"/>
          </p:cNvSpPr>
          <p:nvPr>
            <p:ph idx="1"/>
          </p:nvPr>
        </p:nvSpPr>
        <p:spPr/>
        <p:txBody>
          <a:bodyPr/>
          <a:lstStyle/>
          <a:p>
            <a:r>
              <a:rPr lang="en-ZA" dirty="0"/>
              <a:t>This will be expanded upon in the Storyboard section (appears later)</a:t>
            </a:r>
          </a:p>
        </p:txBody>
      </p:sp>
    </p:spTree>
    <p:extLst>
      <p:ext uri="{BB962C8B-B14F-4D97-AF65-F5344CB8AC3E}">
        <p14:creationId xmlns:p14="http://schemas.microsoft.com/office/powerpoint/2010/main" val="198029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E100-DABF-4758-BACE-9C5E8BAFF923}"/>
              </a:ext>
            </a:extLst>
          </p:cNvPr>
          <p:cNvSpPr>
            <a:spLocks noGrp="1"/>
          </p:cNvSpPr>
          <p:nvPr>
            <p:ph type="title"/>
          </p:nvPr>
        </p:nvSpPr>
        <p:spPr/>
        <p:txBody>
          <a:bodyPr/>
          <a:lstStyle/>
          <a:p>
            <a:r>
              <a:rPr lang="en-ZA" dirty="0"/>
              <a:t>Technologies:</a:t>
            </a:r>
            <a:br>
              <a:rPr lang="en-ZA" dirty="0"/>
            </a:br>
            <a:r>
              <a:rPr lang="en-ZA" dirty="0"/>
              <a:t>algorithmic details</a:t>
            </a:r>
          </a:p>
        </p:txBody>
      </p:sp>
      <p:sp>
        <p:nvSpPr>
          <p:cNvPr id="3" name="Content Placeholder 2">
            <a:extLst>
              <a:ext uri="{FF2B5EF4-FFF2-40B4-BE49-F238E27FC236}">
                <a16:creationId xmlns:a16="http://schemas.microsoft.com/office/drawing/2014/main" id="{4D3416A4-46A9-4091-BBE8-E7C522301670}"/>
              </a:ext>
            </a:extLst>
          </p:cNvPr>
          <p:cNvSpPr>
            <a:spLocks noGrp="1"/>
          </p:cNvSpPr>
          <p:nvPr>
            <p:ph idx="1"/>
          </p:nvPr>
        </p:nvSpPr>
        <p:spPr/>
        <p:txBody>
          <a:bodyPr/>
          <a:lstStyle/>
          <a:p>
            <a:r>
              <a:rPr lang="en-ZA" dirty="0"/>
              <a:t>Object diagram(UML)</a:t>
            </a:r>
          </a:p>
          <a:p>
            <a:endParaRPr lang="en-ZA" dirty="0"/>
          </a:p>
        </p:txBody>
      </p:sp>
      <p:pic>
        <p:nvPicPr>
          <p:cNvPr id="4" name="Picture 3">
            <a:extLst>
              <a:ext uri="{FF2B5EF4-FFF2-40B4-BE49-F238E27FC236}">
                <a16:creationId xmlns:a16="http://schemas.microsoft.com/office/drawing/2014/main" id="{7C521AD7-5AE3-48DE-AD07-78EB8FE8FE5C}"/>
              </a:ext>
            </a:extLst>
          </p:cNvPr>
          <p:cNvPicPr>
            <a:picLocks noChangeAspect="1"/>
          </p:cNvPicPr>
          <p:nvPr/>
        </p:nvPicPr>
        <p:blipFill>
          <a:blip r:embed="rId2"/>
          <a:stretch>
            <a:fillRect/>
          </a:stretch>
        </p:blipFill>
        <p:spPr>
          <a:xfrm>
            <a:off x="4207565" y="2057401"/>
            <a:ext cx="7427844" cy="4417714"/>
          </a:xfrm>
          <a:prstGeom prst="rect">
            <a:avLst/>
          </a:prstGeom>
        </p:spPr>
      </p:pic>
    </p:spTree>
    <p:extLst>
      <p:ext uri="{BB962C8B-B14F-4D97-AF65-F5344CB8AC3E}">
        <p14:creationId xmlns:p14="http://schemas.microsoft.com/office/powerpoint/2010/main" val="214957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A0BF-457D-4D70-A8B9-7F32A0A973AE}"/>
              </a:ext>
            </a:extLst>
          </p:cNvPr>
          <p:cNvSpPr>
            <a:spLocks noGrp="1"/>
          </p:cNvSpPr>
          <p:nvPr>
            <p:ph type="title"/>
          </p:nvPr>
        </p:nvSpPr>
        <p:spPr/>
        <p:txBody>
          <a:bodyPr/>
          <a:lstStyle/>
          <a:p>
            <a:r>
              <a:rPr lang="en-ZA" dirty="0"/>
              <a:t>Time and budget</a:t>
            </a:r>
          </a:p>
        </p:txBody>
      </p:sp>
      <p:sp>
        <p:nvSpPr>
          <p:cNvPr id="3" name="Content Placeholder 2">
            <a:extLst>
              <a:ext uri="{FF2B5EF4-FFF2-40B4-BE49-F238E27FC236}">
                <a16:creationId xmlns:a16="http://schemas.microsoft.com/office/drawing/2014/main" id="{AD9EF61A-06ED-47D7-8519-6F2B02EDE5A0}"/>
              </a:ext>
            </a:extLst>
          </p:cNvPr>
          <p:cNvSpPr>
            <a:spLocks noGrp="1"/>
          </p:cNvSpPr>
          <p:nvPr>
            <p:ph idx="1"/>
          </p:nvPr>
        </p:nvSpPr>
        <p:spPr/>
        <p:txBody>
          <a:bodyPr/>
          <a:lstStyle/>
          <a:p>
            <a:r>
              <a:rPr lang="en-ZA" dirty="0"/>
              <a:t>Time frame: 3 weeks</a:t>
            </a:r>
          </a:p>
          <a:p>
            <a:endParaRPr lang="en-ZA" dirty="0"/>
          </a:p>
          <a:p>
            <a:endParaRPr lang="en-ZA" dirty="0"/>
          </a:p>
        </p:txBody>
      </p:sp>
    </p:spTree>
    <p:extLst>
      <p:ext uri="{BB962C8B-B14F-4D97-AF65-F5344CB8AC3E}">
        <p14:creationId xmlns:p14="http://schemas.microsoft.com/office/powerpoint/2010/main" val="180011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1D3F-4470-42E7-B60E-25077F077565}"/>
              </a:ext>
            </a:extLst>
          </p:cNvPr>
          <p:cNvSpPr>
            <a:spLocks noGrp="1"/>
          </p:cNvSpPr>
          <p:nvPr>
            <p:ph type="title"/>
          </p:nvPr>
        </p:nvSpPr>
        <p:spPr/>
        <p:txBody>
          <a:bodyPr/>
          <a:lstStyle/>
          <a:p>
            <a:r>
              <a:rPr lang="en-ZA" dirty="0"/>
              <a:t>Design Approach</a:t>
            </a:r>
          </a:p>
        </p:txBody>
      </p:sp>
      <p:sp>
        <p:nvSpPr>
          <p:cNvPr id="3" name="Content Placeholder 2">
            <a:extLst>
              <a:ext uri="{FF2B5EF4-FFF2-40B4-BE49-F238E27FC236}">
                <a16:creationId xmlns:a16="http://schemas.microsoft.com/office/drawing/2014/main" id="{804D76C2-7C36-4254-BD5C-A3F53F3EF54D}"/>
              </a:ext>
            </a:extLst>
          </p:cNvPr>
          <p:cNvSpPr>
            <a:spLocks noGrp="1"/>
          </p:cNvSpPr>
          <p:nvPr>
            <p:ph idx="1"/>
          </p:nvPr>
        </p:nvSpPr>
        <p:spPr>
          <a:xfrm>
            <a:off x="685799" y="2194560"/>
            <a:ext cx="10820401" cy="4024125"/>
          </a:xfrm>
        </p:spPr>
        <p:txBody>
          <a:bodyPr/>
          <a:lstStyle/>
          <a:p>
            <a:r>
              <a:rPr lang="en-ZA" sz="2800" dirty="0"/>
              <a:t>The </a:t>
            </a:r>
            <a:r>
              <a:rPr lang="en-ZA" sz="2800" b="1" dirty="0"/>
              <a:t>Waterfall method</a:t>
            </a:r>
            <a:r>
              <a:rPr lang="en-ZA" sz="2800" dirty="0"/>
              <a:t> is the best method to use as all requirements are known upfront and stable.</a:t>
            </a:r>
          </a:p>
          <a:p>
            <a:r>
              <a:rPr lang="en-ZA" sz="2800" dirty="0"/>
              <a:t>In the case of this project quality is more important than cost, as there is no budget, therefore this approach works well.</a:t>
            </a:r>
          </a:p>
          <a:p>
            <a:r>
              <a:rPr lang="en-ZA" sz="2800" dirty="0"/>
              <a:t>It is a new version of an existing product.</a:t>
            </a:r>
          </a:p>
          <a:p>
            <a:r>
              <a:rPr lang="en-ZA" sz="2800" dirty="0"/>
              <a:t>It is a small and straightforward project</a:t>
            </a:r>
          </a:p>
          <a:p>
            <a:endParaRPr lang="en-ZA" dirty="0"/>
          </a:p>
        </p:txBody>
      </p:sp>
    </p:spTree>
    <p:extLst>
      <p:ext uri="{BB962C8B-B14F-4D97-AF65-F5344CB8AC3E}">
        <p14:creationId xmlns:p14="http://schemas.microsoft.com/office/powerpoint/2010/main" val="143268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52C0-584F-41BC-B06E-FCDB5935E003}"/>
              </a:ext>
            </a:extLst>
          </p:cNvPr>
          <p:cNvSpPr>
            <a:spLocks noGrp="1"/>
          </p:cNvSpPr>
          <p:nvPr>
            <p:ph type="title"/>
          </p:nvPr>
        </p:nvSpPr>
        <p:spPr/>
        <p:txBody>
          <a:bodyPr/>
          <a:lstStyle/>
          <a:p>
            <a:r>
              <a:rPr lang="en-ZA" dirty="0"/>
              <a:t>Storyboard</a:t>
            </a:r>
          </a:p>
        </p:txBody>
      </p:sp>
      <p:sp>
        <p:nvSpPr>
          <p:cNvPr id="3" name="Text Placeholder 2">
            <a:extLst>
              <a:ext uri="{FF2B5EF4-FFF2-40B4-BE49-F238E27FC236}">
                <a16:creationId xmlns:a16="http://schemas.microsoft.com/office/drawing/2014/main" id="{0D8FDB29-CB6B-444A-9E38-E8CAC9D043D1}"/>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198500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74D6-15CC-416D-B090-8EA0BC633708}"/>
              </a:ext>
            </a:extLst>
          </p:cNvPr>
          <p:cNvSpPr>
            <a:spLocks noGrp="1"/>
          </p:cNvSpPr>
          <p:nvPr>
            <p:ph type="title"/>
          </p:nvPr>
        </p:nvSpPr>
        <p:spPr/>
        <p:txBody>
          <a:bodyPr/>
          <a:lstStyle/>
          <a:p>
            <a:r>
              <a:rPr lang="en-ZA" dirty="0"/>
              <a:t>Compiling and running</a:t>
            </a:r>
          </a:p>
        </p:txBody>
      </p:sp>
      <p:sp>
        <p:nvSpPr>
          <p:cNvPr id="5" name="TextBox 4">
            <a:extLst>
              <a:ext uri="{FF2B5EF4-FFF2-40B4-BE49-F238E27FC236}">
                <a16:creationId xmlns:a16="http://schemas.microsoft.com/office/drawing/2014/main" id="{853D88E3-ABBD-4F61-AB02-AAF9BF5F8253}"/>
              </a:ext>
            </a:extLst>
          </p:cNvPr>
          <p:cNvSpPr txBox="1"/>
          <p:nvPr/>
        </p:nvSpPr>
        <p:spPr>
          <a:xfrm>
            <a:off x="8830734" y="2069314"/>
            <a:ext cx="2675466" cy="3416320"/>
          </a:xfrm>
          <a:prstGeom prst="rect">
            <a:avLst/>
          </a:prstGeom>
          <a:noFill/>
        </p:spPr>
        <p:txBody>
          <a:bodyPr wrap="square" rtlCol="0">
            <a:spAutoFit/>
          </a:bodyPr>
          <a:lstStyle/>
          <a:p>
            <a:r>
              <a:rPr lang="en-ZA" dirty="0"/>
              <a:t>Compiling and running the Blackjack.java program from the command line will see it print the player’s starting money </a:t>
            </a:r>
          </a:p>
          <a:p>
            <a:endParaRPr lang="en-ZA" dirty="0"/>
          </a:p>
          <a:p>
            <a:r>
              <a:rPr lang="en-ZA" dirty="0"/>
              <a:t>As well as prompting the player to press any key to continue or press Q to exit</a:t>
            </a:r>
          </a:p>
        </p:txBody>
      </p:sp>
      <p:pic>
        <p:nvPicPr>
          <p:cNvPr id="13" name="Picture 12">
            <a:extLst>
              <a:ext uri="{FF2B5EF4-FFF2-40B4-BE49-F238E27FC236}">
                <a16:creationId xmlns:a16="http://schemas.microsoft.com/office/drawing/2014/main" id="{CE283644-1053-408D-A8D0-D62FA42A57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94560"/>
            <a:ext cx="8055856" cy="3291074"/>
          </a:xfrm>
          <a:prstGeom prst="rect">
            <a:avLst/>
          </a:prstGeom>
          <a:noFill/>
        </p:spPr>
      </p:pic>
    </p:spTree>
    <p:extLst>
      <p:ext uri="{BB962C8B-B14F-4D97-AF65-F5344CB8AC3E}">
        <p14:creationId xmlns:p14="http://schemas.microsoft.com/office/powerpoint/2010/main" val="419124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1AE2-EA25-42B2-ADAA-3F576F584FE0}"/>
              </a:ext>
            </a:extLst>
          </p:cNvPr>
          <p:cNvSpPr>
            <a:spLocks noGrp="1"/>
          </p:cNvSpPr>
          <p:nvPr>
            <p:ph type="title"/>
          </p:nvPr>
        </p:nvSpPr>
        <p:spPr/>
        <p:txBody>
          <a:bodyPr/>
          <a:lstStyle/>
          <a:p>
            <a:r>
              <a:rPr lang="en-ZA" sz="4800" dirty="0"/>
              <a:t>Requirements and analysis</a:t>
            </a:r>
            <a:endParaRPr lang="en-ZA" dirty="0"/>
          </a:p>
        </p:txBody>
      </p:sp>
      <p:sp>
        <p:nvSpPr>
          <p:cNvPr id="3" name="Text Placeholder 2">
            <a:extLst>
              <a:ext uri="{FF2B5EF4-FFF2-40B4-BE49-F238E27FC236}">
                <a16:creationId xmlns:a16="http://schemas.microsoft.com/office/drawing/2014/main" id="{6E454CCD-AF4A-4A11-B870-FB0497E1234B}"/>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7074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FD42-4CD9-4874-BDE9-53E02FA9A30F}"/>
              </a:ext>
            </a:extLst>
          </p:cNvPr>
          <p:cNvSpPr>
            <a:spLocks noGrp="1"/>
          </p:cNvSpPr>
          <p:nvPr>
            <p:ph type="title"/>
          </p:nvPr>
        </p:nvSpPr>
        <p:spPr/>
        <p:txBody>
          <a:bodyPr/>
          <a:lstStyle/>
          <a:p>
            <a:r>
              <a:rPr lang="en-ZA" dirty="0"/>
              <a:t>Placing bets</a:t>
            </a:r>
          </a:p>
        </p:txBody>
      </p:sp>
      <p:sp>
        <p:nvSpPr>
          <p:cNvPr id="3" name="Content Placeholder 2">
            <a:extLst>
              <a:ext uri="{FF2B5EF4-FFF2-40B4-BE49-F238E27FC236}">
                <a16:creationId xmlns:a16="http://schemas.microsoft.com/office/drawing/2014/main" id="{2CC7072E-66FE-4291-8098-B0AEBFA30FB5}"/>
              </a:ext>
            </a:extLst>
          </p:cNvPr>
          <p:cNvSpPr>
            <a:spLocks noGrp="1"/>
          </p:cNvSpPr>
          <p:nvPr>
            <p:ph idx="1"/>
          </p:nvPr>
        </p:nvSpPr>
        <p:spPr/>
        <p:txBody>
          <a:bodyPr/>
          <a:lstStyle/>
          <a:p>
            <a:endParaRPr lang="en-ZA" dirty="0"/>
          </a:p>
          <a:p>
            <a:endParaRPr lang="en-ZA" dirty="0"/>
          </a:p>
          <a:p>
            <a:endParaRPr lang="en-ZA" dirty="0"/>
          </a:p>
          <a:p>
            <a:endParaRPr lang="en-ZA" dirty="0"/>
          </a:p>
          <a:p>
            <a:r>
              <a:rPr lang="en-ZA" dirty="0"/>
              <a:t>Should the player choose to not walk away and press any other key to continue, you will be prompted to add bets with a minimum of $5 and a maximum of $1000. </a:t>
            </a:r>
          </a:p>
          <a:p>
            <a:r>
              <a:rPr lang="en-ZA" dirty="0"/>
              <a:t>The maximum amount changes depending on how much cash you at that moment.</a:t>
            </a:r>
          </a:p>
        </p:txBody>
      </p:sp>
      <p:pic>
        <p:nvPicPr>
          <p:cNvPr id="5" name="Picture 4">
            <a:extLst>
              <a:ext uri="{FF2B5EF4-FFF2-40B4-BE49-F238E27FC236}">
                <a16:creationId xmlns:a16="http://schemas.microsoft.com/office/drawing/2014/main" id="{AA900DBC-9364-461A-B8BD-D30DB797EF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94560"/>
            <a:ext cx="10820400" cy="1724748"/>
          </a:xfrm>
          <a:prstGeom prst="rect">
            <a:avLst/>
          </a:prstGeom>
          <a:noFill/>
        </p:spPr>
      </p:pic>
    </p:spTree>
    <p:extLst>
      <p:ext uri="{BB962C8B-B14F-4D97-AF65-F5344CB8AC3E}">
        <p14:creationId xmlns:p14="http://schemas.microsoft.com/office/powerpoint/2010/main" val="228184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0D33-B1A1-4493-BBB6-AD24798D401D}"/>
              </a:ext>
            </a:extLst>
          </p:cNvPr>
          <p:cNvSpPr>
            <a:spLocks noGrp="1"/>
          </p:cNvSpPr>
          <p:nvPr>
            <p:ph type="title"/>
          </p:nvPr>
        </p:nvSpPr>
        <p:spPr/>
        <p:txBody>
          <a:bodyPr/>
          <a:lstStyle/>
          <a:p>
            <a:r>
              <a:rPr lang="en-ZA" dirty="0"/>
              <a:t>Poor entries for betting</a:t>
            </a:r>
          </a:p>
        </p:txBody>
      </p:sp>
      <p:sp>
        <p:nvSpPr>
          <p:cNvPr id="3" name="Content Placeholder 2">
            <a:extLst>
              <a:ext uri="{FF2B5EF4-FFF2-40B4-BE49-F238E27FC236}">
                <a16:creationId xmlns:a16="http://schemas.microsoft.com/office/drawing/2014/main" id="{3477709F-0BF6-4227-B551-0B36BDF1B7E8}"/>
              </a:ext>
            </a:extLst>
          </p:cNvPr>
          <p:cNvSpPr>
            <a:spLocks noGrp="1"/>
          </p:cNvSpPr>
          <p:nvPr>
            <p:ph idx="1"/>
          </p:nvPr>
        </p:nvSpPr>
        <p:spPr>
          <a:xfrm>
            <a:off x="685800" y="2634823"/>
            <a:ext cx="10820400" cy="4024125"/>
          </a:xfrm>
        </p:spPr>
        <p:txBody>
          <a:bodyPr/>
          <a:lstStyle/>
          <a:p>
            <a:endParaRPr lang="en-ZA" dirty="0"/>
          </a:p>
          <a:p>
            <a:endParaRPr lang="en-ZA" dirty="0"/>
          </a:p>
          <a:p>
            <a:endParaRPr lang="en-ZA" dirty="0"/>
          </a:p>
          <a:p>
            <a:endParaRPr lang="en-ZA" dirty="0"/>
          </a:p>
          <a:p>
            <a:endParaRPr lang="en-ZA" dirty="0"/>
          </a:p>
          <a:p>
            <a:endParaRPr lang="en-ZA" dirty="0"/>
          </a:p>
          <a:p>
            <a:endParaRPr lang="en-ZA" dirty="0"/>
          </a:p>
          <a:p>
            <a:r>
              <a:rPr lang="en-ZA" dirty="0"/>
              <a:t>Should the player input either an invalid amount or invalid input such as a number falling outside of the current range of betting or enter letter or word, the game will display a message prompting the player to enter a valid input.</a:t>
            </a:r>
          </a:p>
        </p:txBody>
      </p:sp>
      <p:pic>
        <p:nvPicPr>
          <p:cNvPr id="6" name="Picture 5">
            <a:extLst>
              <a:ext uri="{FF2B5EF4-FFF2-40B4-BE49-F238E27FC236}">
                <a16:creationId xmlns:a16="http://schemas.microsoft.com/office/drawing/2014/main" id="{463547C9-6885-428B-B499-EB7410341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98664"/>
            <a:ext cx="10820400" cy="3423783"/>
          </a:xfrm>
          <a:prstGeom prst="rect">
            <a:avLst/>
          </a:prstGeom>
        </p:spPr>
      </p:pic>
    </p:spTree>
    <p:extLst>
      <p:ext uri="{BB962C8B-B14F-4D97-AF65-F5344CB8AC3E}">
        <p14:creationId xmlns:p14="http://schemas.microsoft.com/office/powerpoint/2010/main" val="71937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60A3-B585-4E86-9185-422F6D4F6F6F}"/>
              </a:ext>
            </a:extLst>
          </p:cNvPr>
          <p:cNvSpPr>
            <a:spLocks noGrp="1"/>
          </p:cNvSpPr>
          <p:nvPr>
            <p:ph type="title"/>
          </p:nvPr>
        </p:nvSpPr>
        <p:spPr/>
        <p:txBody>
          <a:bodyPr/>
          <a:lstStyle/>
          <a:p>
            <a:r>
              <a:rPr lang="en-ZA" dirty="0"/>
              <a:t>Regular round</a:t>
            </a:r>
          </a:p>
        </p:txBody>
      </p:sp>
      <p:sp>
        <p:nvSpPr>
          <p:cNvPr id="3" name="Content Placeholder 2">
            <a:extLst>
              <a:ext uri="{FF2B5EF4-FFF2-40B4-BE49-F238E27FC236}">
                <a16:creationId xmlns:a16="http://schemas.microsoft.com/office/drawing/2014/main" id="{96E8784F-B39F-47F4-9C72-DF20F321E8D5}"/>
              </a:ext>
            </a:extLst>
          </p:cNvPr>
          <p:cNvSpPr>
            <a:spLocks noGrp="1"/>
          </p:cNvSpPr>
          <p:nvPr>
            <p:ph idx="1"/>
          </p:nvPr>
        </p:nvSpPr>
        <p:spPr>
          <a:xfrm>
            <a:off x="685800" y="2194560"/>
            <a:ext cx="10820400" cy="4494107"/>
          </a:xfrm>
        </p:spPr>
        <p:txBody>
          <a:bodyPr>
            <a:normAutofit/>
          </a:bodyPr>
          <a:lstStyle/>
          <a:p>
            <a:endParaRPr lang="en-ZA" dirty="0"/>
          </a:p>
          <a:p>
            <a:endParaRPr lang="en-ZA" dirty="0"/>
          </a:p>
          <a:p>
            <a:endParaRPr lang="en-ZA" dirty="0"/>
          </a:p>
          <a:p>
            <a:endParaRPr lang="en-ZA" dirty="0"/>
          </a:p>
          <a:p>
            <a:endParaRPr lang="en-ZA" dirty="0"/>
          </a:p>
          <a:p>
            <a:endParaRPr lang="en-ZA" dirty="0"/>
          </a:p>
          <a:p>
            <a:r>
              <a:rPr lang="en-ZA" dirty="0"/>
              <a:t>This is a regular round with no split or double down options, with the options to hit or stand</a:t>
            </a:r>
          </a:p>
          <a:p>
            <a:r>
              <a:rPr lang="en-ZA" dirty="0"/>
              <a:t>The player chooses to hit when they want a higher hand total</a:t>
            </a:r>
          </a:p>
          <a:p>
            <a:r>
              <a:rPr lang="en-ZA" dirty="0"/>
              <a:t>The player can choose to stand when they are ready for the dealer to play</a:t>
            </a:r>
          </a:p>
        </p:txBody>
      </p:sp>
      <p:pic>
        <p:nvPicPr>
          <p:cNvPr id="6" name="Picture 5">
            <a:extLst>
              <a:ext uri="{FF2B5EF4-FFF2-40B4-BE49-F238E27FC236}">
                <a16:creationId xmlns:a16="http://schemas.microsoft.com/office/drawing/2014/main" id="{50585FF4-96CE-439F-BECD-6053FB60B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996" y="2057401"/>
            <a:ext cx="10974011" cy="2743199"/>
          </a:xfrm>
          <a:prstGeom prst="rect">
            <a:avLst/>
          </a:prstGeom>
          <a:noFill/>
        </p:spPr>
      </p:pic>
    </p:spTree>
    <p:extLst>
      <p:ext uri="{BB962C8B-B14F-4D97-AF65-F5344CB8AC3E}">
        <p14:creationId xmlns:p14="http://schemas.microsoft.com/office/powerpoint/2010/main" val="3474914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CEBB6-03BC-442C-8DC2-836C62D6A9A3}"/>
              </a:ext>
            </a:extLst>
          </p:cNvPr>
          <p:cNvSpPr>
            <a:spLocks noGrp="1"/>
          </p:cNvSpPr>
          <p:nvPr>
            <p:ph idx="1"/>
          </p:nvPr>
        </p:nvSpPr>
        <p:spPr/>
        <p:txBody>
          <a:bodyPr>
            <a:normAutofit lnSpcReduction="10000"/>
          </a:bodyPr>
          <a:lstStyle/>
          <a:p>
            <a:endParaRPr lang="en-ZA" dirty="0"/>
          </a:p>
          <a:p>
            <a:endParaRPr lang="en-ZA" dirty="0"/>
          </a:p>
          <a:p>
            <a:endParaRPr lang="en-ZA" dirty="0"/>
          </a:p>
          <a:p>
            <a:endParaRPr lang="en-ZA" dirty="0"/>
          </a:p>
          <a:p>
            <a:endParaRPr lang="en-ZA" dirty="0"/>
          </a:p>
          <a:p>
            <a:endParaRPr lang="en-ZA" dirty="0"/>
          </a:p>
          <a:p>
            <a:endParaRPr lang="en-ZA" dirty="0"/>
          </a:p>
          <a:p>
            <a:endParaRPr lang="en-ZA" dirty="0"/>
          </a:p>
          <a:p>
            <a:r>
              <a:rPr lang="en-ZA" dirty="0"/>
              <a:t>When the player loses a round, they are prompted with either the option to walk away or continue to the next round</a:t>
            </a:r>
          </a:p>
        </p:txBody>
      </p:sp>
      <p:pic>
        <p:nvPicPr>
          <p:cNvPr id="4" name="Picture 3">
            <a:extLst>
              <a:ext uri="{FF2B5EF4-FFF2-40B4-BE49-F238E27FC236}">
                <a16:creationId xmlns:a16="http://schemas.microsoft.com/office/drawing/2014/main" id="{56D77377-A4D1-4027-AD9F-89E1C2BE244B}"/>
              </a:ext>
            </a:extLst>
          </p:cNvPr>
          <p:cNvPicPr/>
          <p:nvPr/>
        </p:nvPicPr>
        <p:blipFill>
          <a:blip r:embed="rId2"/>
          <a:stretch>
            <a:fillRect/>
          </a:stretch>
        </p:blipFill>
        <p:spPr>
          <a:xfrm>
            <a:off x="685800" y="1599164"/>
            <a:ext cx="10083799" cy="3659672"/>
          </a:xfrm>
          <a:prstGeom prst="rect">
            <a:avLst/>
          </a:prstGeom>
        </p:spPr>
      </p:pic>
      <p:sp>
        <p:nvSpPr>
          <p:cNvPr id="2" name="Title 1">
            <a:extLst>
              <a:ext uri="{FF2B5EF4-FFF2-40B4-BE49-F238E27FC236}">
                <a16:creationId xmlns:a16="http://schemas.microsoft.com/office/drawing/2014/main" id="{000F2526-4F40-4F88-AB0C-E9141D7B4EBA}"/>
              </a:ext>
            </a:extLst>
          </p:cNvPr>
          <p:cNvSpPr>
            <a:spLocks noGrp="1"/>
          </p:cNvSpPr>
          <p:nvPr>
            <p:ph type="title"/>
          </p:nvPr>
        </p:nvSpPr>
        <p:spPr/>
        <p:txBody>
          <a:bodyPr/>
          <a:lstStyle/>
          <a:p>
            <a:r>
              <a:rPr lang="en-ZA" dirty="0"/>
              <a:t>Losing a round</a:t>
            </a:r>
          </a:p>
        </p:txBody>
      </p:sp>
    </p:spTree>
    <p:extLst>
      <p:ext uri="{BB962C8B-B14F-4D97-AF65-F5344CB8AC3E}">
        <p14:creationId xmlns:p14="http://schemas.microsoft.com/office/powerpoint/2010/main" val="2288746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F19C-D83B-4456-891D-98C9B35729B5}"/>
              </a:ext>
            </a:extLst>
          </p:cNvPr>
          <p:cNvSpPr>
            <a:spLocks noGrp="1"/>
          </p:cNvSpPr>
          <p:nvPr>
            <p:ph type="title"/>
          </p:nvPr>
        </p:nvSpPr>
        <p:spPr/>
        <p:txBody>
          <a:bodyPr/>
          <a:lstStyle/>
          <a:p>
            <a:r>
              <a:rPr lang="en-ZA" dirty="0"/>
              <a:t>Winning a round</a:t>
            </a:r>
          </a:p>
        </p:txBody>
      </p:sp>
      <p:sp>
        <p:nvSpPr>
          <p:cNvPr id="3" name="Content Placeholder 2">
            <a:extLst>
              <a:ext uri="{FF2B5EF4-FFF2-40B4-BE49-F238E27FC236}">
                <a16:creationId xmlns:a16="http://schemas.microsoft.com/office/drawing/2014/main" id="{3EEFAC8D-3A05-4F06-8EDF-0A812D516764}"/>
              </a:ext>
            </a:extLst>
          </p:cNvPr>
          <p:cNvSpPr>
            <a:spLocks noGrp="1"/>
          </p:cNvSpPr>
          <p:nvPr>
            <p:ph idx="1"/>
          </p:nvPr>
        </p:nvSpPr>
        <p:spPr/>
        <p:txBody>
          <a:bodyPr/>
          <a:lstStyle/>
          <a:p>
            <a:endParaRPr lang="en-ZA" dirty="0"/>
          </a:p>
          <a:p>
            <a:endParaRPr lang="en-ZA" dirty="0"/>
          </a:p>
          <a:p>
            <a:endParaRPr lang="en-ZA" dirty="0"/>
          </a:p>
          <a:p>
            <a:endParaRPr lang="en-ZA" dirty="0"/>
          </a:p>
          <a:p>
            <a:endParaRPr lang="en-ZA" dirty="0"/>
          </a:p>
          <a:p>
            <a:endParaRPr lang="en-ZA" dirty="0"/>
          </a:p>
          <a:p>
            <a:endParaRPr lang="en-ZA" dirty="0"/>
          </a:p>
          <a:p>
            <a:r>
              <a:rPr lang="en-ZA" dirty="0"/>
              <a:t>When the player wins a round, they are presented with the option to walk away with the money they have, ending the game, or play another round </a:t>
            </a:r>
          </a:p>
        </p:txBody>
      </p:sp>
      <p:pic>
        <p:nvPicPr>
          <p:cNvPr id="5" name="Picture 4">
            <a:extLst>
              <a:ext uri="{FF2B5EF4-FFF2-40B4-BE49-F238E27FC236}">
                <a16:creationId xmlns:a16="http://schemas.microsoft.com/office/drawing/2014/main" id="{3330CE7B-2F74-4359-84FC-4B49977D53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62368"/>
            <a:ext cx="10820400" cy="3533265"/>
          </a:xfrm>
          <a:prstGeom prst="rect">
            <a:avLst/>
          </a:prstGeom>
          <a:noFill/>
        </p:spPr>
      </p:pic>
    </p:spTree>
    <p:extLst>
      <p:ext uri="{BB962C8B-B14F-4D97-AF65-F5344CB8AC3E}">
        <p14:creationId xmlns:p14="http://schemas.microsoft.com/office/powerpoint/2010/main" val="311827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3B72-BE23-459A-9387-7A0F0A59FFD3}"/>
              </a:ext>
            </a:extLst>
          </p:cNvPr>
          <p:cNvSpPr>
            <a:spLocks noGrp="1"/>
          </p:cNvSpPr>
          <p:nvPr>
            <p:ph type="title"/>
          </p:nvPr>
        </p:nvSpPr>
        <p:spPr/>
        <p:txBody>
          <a:bodyPr/>
          <a:lstStyle/>
          <a:p>
            <a:r>
              <a:rPr lang="en-ZA" dirty="0"/>
              <a:t>Double down option case</a:t>
            </a:r>
          </a:p>
        </p:txBody>
      </p:sp>
      <p:sp>
        <p:nvSpPr>
          <p:cNvPr id="3" name="Content Placeholder 2">
            <a:extLst>
              <a:ext uri="{FF2B5EF4-FFF2-40B4-BE49-F238E27FC236}">
                <a16:creationId xmlns:a16="http://schemas.microsoft.com/office/drawing/2014/main" id="{CD99B27B-CEBC-4845-B634-FA82D05814BC}"/>
              </a:ext>
            </a:extLst>
          </p:cNvPr>
          <p:cNvSpPr>
            <a:spLocks noGrp="1"/>
          </p:cNvSpPr>
          <p:nvPr>
            <p:ph idx="1"/>
          </p:nvPr>
        </p:nvSpPr>
        <p:spPr/>
        <p:txBody>
          <a:bodyPr/>
          <a:lstStyle/>
          <a:p>
            <a:endParaRPr lang="en-ZA" dirty="0"/>
          </a:p>
          <a:p>
            <a:endParaRPr lang="en-ZA" dirty="0"/>
          </a:p>
          <a:p>
            <a:endParaRPr lang="en-ZA" dirty="0"/>
          </a:p>
          <a:p>
            <a:endParaRPr lang="en-ZA" dirty="0"/>
          </a:p>
          <a:p>
            <a:endParaRPr lang="en-ZA" dirty="0"/>
          </a:p>
          <a:p>
            <a:endParaRPr lang="en-ZA" dirty="0"/>
          </a:p>
          <a:p>
            <a:endParaRPr lang="en-ZA" dirty="0"/>
          </a:p>
          <a:p>
            <a:r>
              <a:rPr lang="en-ZA" dirty="0"/>
              <a:t>If the player has only 2 cards, totalling to 9, 10, or 11, the option to double down appears, allowing for the player to double their bet, accept one more card and be forced to stand</a:t>
            </a:r>
          </a:p>
        </p:txBody>
      </p:sp>
      <p:pic>
        <p:nvPicPr>
          <p:cNvPr id="5" name="Picture 4">
            <a:extLst>
              <a:ext uri="{FF2B5EF4-FFF2-40B4-BE49-F238E27FC236}">
                <a16:creationId xmlns:a16="http://schemas.microsoft.com/office/drawing/2014/main" id="{E1F9816E-184A-463E-9812-9CD9A3B123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65478"/>
            <a:ext cx="10820400" cy="3327048"/>
          </a:xfrm>
          <a:prstGeom prst="rect">
            <a:avLst/>
          </a:prstGeom>
          <a:noFill/>
        </p:spPr>
      </p:pic>
    </p:spTree>
    <p:extLst>
      <p:ext uri="{BB962C8B-B14F-4D97-AF65-F5344CB8AC3E}">
        <p14:creationId xmlns:p14="http://schemas.microsoft.com/office/powerpoint/2010/main" val="90204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038E-E4BC-49E7-99E6-8F04EC415E85}"/>
              </a:ext>
            </a:extLst>
          </p:cNvPr>
          <p:cNvSpPr>
            <a:spLocks noGrp="1"/>
          </p:cNvSpPr>
          <p:nvPr>
            <p:ph type="title"/>
          </p:nvPr>
        </p:nvSpPr>
        <p:spPr/>
        <p:txBody>
          <a:bodyPr/>
          <a:lstStyle/>
          <a:p>
            <a:r>
              <a:rPr lang="en-ZA" dirty="0"/>
              <a:t>Split option case</a:t>
            </a:r>
          </a:p>
        </p:txBody>
      </p:sp>
      <p:sp>
        <p:nvSpPr>
          <p:cNvPr id="3" name="Content Placeholder 2">
            <a:extLst>
              <a:ext uri="{FF2B5EF4-FFF2-40B4-BE49-F238E27FC236}">
                <a16:creationId xmlns:a16="http://schemas.microsoft.com/office/drawing/2014/main" id="{B4D7586E-2673-440A-B726-276929CA089B}"/>
              </a:ext>
            </a:extLst>
          </p:cNvPr>
          <p:cNvSpPr>
            <a:spLocks noGrp="1"/>
          </p:cNvSpPr>
          <p:nvPr>
            <p:ph idx="1"/>
          </p:nvPr>
        </p:nvSpPr>
        <p:spPr/>
        <p:txBody>
          <a:bodyPr/>
          <a:lstStyle/>
          <a:p>
            <a:endParaRPr lang="en-ZA" dirty="0"/>
          </a:p>
          <a:p>
            <a:endParaRPr lang="en-ZA" dirty="0"/>
          </a:p>
          <a:p>
            <a:endParaRPr lang="en-ZA" dirty="0"/>
          </a:p>
          <a:p>
            <a:endParaRPr lang="en-ZA" dirty="0"/>
          </a:p>
          <a:p>
            <a:endParaRPr lang="en-ZA" dirty="0"/>
          </a:p>
          <a:p>
            <a:endParaRPr lang="en-ZA" dirty="0"/>
          </a:p>
          <a:p>
            <a:r>
              <a:rPr lang="en-ZA" dirty="0"/>
              <a:t>If the player has only 2 cards, where both are aces or both are value 10s, the option to split appears, allowing for the player to double their bet and play two hands, chance of 4x pay-out!</a:t>
            </a:r>
          </a:p>
        </p:txBody>
      </p:sp>
      <p:pic>
        <p:nvPicPr>
          <p:cNvPr id="5" name="Picture 4">
            <a:extLst>
              <a:ext uri="{FF2B5EF4-FFF2-40B4-BE49-F238E27FC236}">
                <a16:creationId xmlns:a16="http://schemas.microsoft.com/office/drawing/2014/main" id="{BAED64C4-073D-4BDB-AE56-29FB26FF09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900168"/>
            <a:ext cx="10820400" cy="2912215"/>
          </a:xfrm>
          <a:prstGeom prst="rect">
            <a:avLst/>
          </a:prstGeom>
          <a:noFill/>
        </p:spPr>
      </p:pic>
    </p:spTree>
    <p:extLst>
      <p:ext uri="{BB962C8B-B14F-4D97-AF65-F5344CB8AC3E}">
        <p14:creationId xmlns:p14="http://schemas.microsoft.com/office/powerpoint/2010/main" val="317011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8C7-261F-42E5-B737-48AF1A4F3FCA}"/>
              </a:ext>
            </a:extLst>
          </p:cNvPr>
          <p:cNvSpPr>
            <a:spLocks noGrp="1"/>
          </p:cNvSpPr>
          <p:nvPr>
            <p:ph type="title"/>
          </p:nvPr>
        </p:nvSpPr>
        <p:spPr>
          <a:xfrm>
            <a:off x="1066801" y="764373"/>
            <a:ext cx="10439400" cy="1293028"/>
          </a:xfrm>
        </p:spPr>
        <p:txBody>
          <a:bodyPr/>
          <a:lstStyle/>
          <a:p>
            <a:r>
              <a:rPr lang="en-ZA" dirty="0"/>
              <a:t>Playing on two hands after a split</a:t>
            </a:r>
          </a:p>
        </p:txBody>
      </p:sp>
      <p:pic>
        <p:nvPicPr>
          <p:cNvPr id="4" name="Content Placeholder 3">
            <a:extLst>
              <a:ext uri="{FF2B5EF4-FFF2-40B4-BE49-F238E27FC236}">
                <a16:creationId xmlns:a16="http://schemas.microsoft.com/office/drawing/2014/main" id="{199AA10E-CA9A-412A-9977-97FF5B2B51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799" y="2057401"/>
            <a:ext cx="7877179" cy="3377131"/>
          </a:xfrm>
          <a:prstGeom prst="rect">
            <a:avLst/>
          </a:prstGeom>
          <a:noFill/>
        </p:spPr>
      </p:pic>
      <p:sp>
        <p:nvSpPr>
          <p:cNvPr id="5" name="TextBox 4">
            <a:extLst>
              <a:ext uri="{FF2B5EF4-FFF2-40B4-BE49-F238E27FC236}">
                <a16:creationId xmlns:a16="http://schemas.microsoft.com/office/drawing/2014/main" id="{561B61A0-EDE5-4EB2-B74B-3BFC2D226323}"/>
              </a:ext>
            </a:extLst>
          </p:cNvPr>
          <p:cNvSpPr txBox="1"/>
          <p:nvPr/>
        </p:nvSpPr>
        <p:spPr>
          <a:xfrm>
            <a:off x="9076267" y="2057401"/>
            <a:ext cx="2429934" cy="2585323"/>
          </a:xfrm>
          <a:prstGeom prst="rect">
            <a:avLst/>
          </a:prstGeom>
          <a:noFill/>
        </p:spPr>
        <p:txBody>
          <a:bodyPr wrap="square" rtlCol="0">
            <a:spAutoFit/>
          </a:bodyPr>
          <a:lstStyle/>
          <a:p>
            <a:r>
              <a:rPr lang="en-ZA" dirty="0"/>
              <a:t>When the player has chosen to split, their initial hand is split into 2, both new hands given an extra card, and they play each new hand as they would one</a:t>
            </a:r>
          </a:p>
        </p:txBody>
      </p:sp>
    </p:spTree>
    <p:extLst>
      <p:ext uri="{BB962C8B-B14F-4D97-AF65-F5344CB8AC3E}">
        <p14:creationId xmlns:p14="http://schemas.microsoft.com/office/powerpoint/2010/main" val="2533264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C5F3-061A-491B-A93C-46E5E9FBFAA2}"/>
              </a:ext>
            </a:extLst>
          </p:cNvPr>
          <p:cNvSpPr>
            <a:spLocks noGrp="1"/>
          </p:cNvSpPr>
          <p:nvPr>
            <p:ph type="title"/>
          </p:nvPr>
        </p:nvSpPr>
        <p:spPr>
          <a:xfrm>
            <a:off x="2201333" y="764373"/>
            <a:ext cx="9304867" cy="1293028"/>
          </a:xfrm>
        </p:spPr>
        <p:txBody>
          <a:bodyPr/>
          <a:lstStyle/>
          <a:p>
            <a:r>
              <a:rPr lang="en-ZA" dirty="0"/>
              <a:t>Walking away with money left, displaying the leaderboard</a:t>
            </a:r>
          </a:p>
        </p:txBody>
      </p:sp>
      <p:pic>
        <p:nvPicPr>
          <p:cNvPr id="9" name="Content Placeholder 8">
            <a:extLst>
              <a:ext uri="{FF2B5EF4-FFF2-40B4-BE49-F238E27FC236}">
                <a16:creationId xmlns:a16="http://schemas.microsoft.com/office/drawing/2014/main" id="{4A44D558-3F51-4CC9-A575-861C967F7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692" y="2057401"/>
            <a:ext cx="9304867" cy="2794311"/>
          </a:xfrm>
          <a:prstGeom prst="rect">
            <a:avLst/>
          </a:prstGeom>
        </p:spPr>
      </p:pic>
      <p:sp>
        <p:nvSpPr>
          <p:cNvPr id="10" name="TextBox 9">
            <a:extLst>
              <a:ext uri="{FF2B5EF4-FFF2-40B4-BE49-F238E27FC236}">
                <a16:creationId xmlns:a16="http://schemas.microsoft.com/office/drawing/2014/main" id="{DB07B5EB-0848-47FA-B1B2-5B8EF227739F}"/>
              </a:ext>
            </a:extLst>
          </p:cNvPr>
          <p:cNvSpPr txBox="1"/>
          <p:nvPr/>
        </p:nvSpPr>
        <p:spPr>
          <a:xfrm>
            <a:off x="665692" y="5215467"/>
            <a:ext cx="10713508" cy="1200329"/>
          </a:xfrm>
          <a:prstGeom prst="rect">
            <a:avLst/>
          </a:prstGeom>
          <a:noFill/>
        </p:spPr>
        <p:txBody>
          <a:bodyPr wrap="square" rtlCol="0">
            <a:spAutoFit/>
          </a:bodyPr>
          <a:lstStyle/>
          <a:p>
            <a:pPr marL="285750" indent="-285750">
              <a:buFont typeface="Arial" panose="020B0604020202020204" pitchFamily="34" charset="0"/>
              <a:buChar char="•"/>
            </a:pPr>
            <a:r>
              <a:rPr lang="en-ZA" dirty="0"/>
              <a:t>Should the player choose to walk away, they are prompted to confirm that they are walking away, then asked to input their name to be added to a leaderboard which contains their name and score.</a:t>
            </a:r>
          </a:p>
          <a:p>
            <a:pPr marL="285750" indent="-285750">
              <a:buFont typeface="Arial" panose="020B0604020202020204" pitchFamily="34" charset="0"/>
              <a:buChar char="•"/>
            </a:pPr>
            <a:r>
              <a:rPr lang="en-ZA" dirty="0"/>
              <a:t>The leaderboard appears whenever the game ends</a:t>
            </a:r>
          </a:p>
        </p:txBody>
      </p:sp>
    </p:spTree>
    <p:extLst>
      <p:ext uri="{BB962C8B-B14F-4D97-AF65-F5344CB8AC3E}">
        <p14:creationId xmlns:p14="http://schemas.microsoft.com/office/powerpoint/2010/main" val="54865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FE97-D9D6-4B18-8405-09F320B54409}"/>
              </a:ext>
            </a:extLst>
          </p:cNvPr>
          <p:cNvSpPr>
            <a:spLocks noGrp="1"/>
          </p:cNvSpPr>
          <p:nvPr>
            <p:ph type="title"/>
          </p:nvPr>
        </p:nvSpPr>
        <p:spPr/>
        <p:txBody>
          <a:bodyPr/>
          <a:lstStyle/>
          <a:p>
            <a:r>
              <a:rPr lang="en-ZA" dirty="0"/>
              <a:t>Game ending from running out of money</a:t>
            </a:r>
          </a:p>
        </p:txBody>
      </p:sp>
      <p:sp>
        <p:nvSpPr>
          <p:cNvPr id="5" name="TextBox 4">
            <a:extLst>
              <a:ext uri="{FF2B5EF4-FFF2-40B4-BE49-F238E27FC236}">
                <a16:creationId xmlns:a16="http://schemas.microsoft.com/office/drawing/2014/main" id="{6F54719E-3AA2-43F4-BE06-E1346833FA1B}"/>
              </a:ext>
            </a:extLst>
          </p:cNvPr>
          <p:cNvSpPr txBox="1"/>
          <p:nvPr/>
        </p:nvSpPr>
        <p:spPr>
          <a:xfrm>
            <a:off x="9550400" y="2057401"/>
            <a:ext cx="1955800" cy="2862322"/>
          </a:xfrm>
          <a:prstGeom prst="rect">
            <a:avLst/>
          </a:prstGeom>
          <a:noFill/>
        </p:spPr>
        <p:txBody>
          <a:bodyPr wrap="square" rtlCol="0">
            <a:spAutoFit/>
          </a:bodyPr>
          <a:lstStyle/>
          <a:p>
            <a:r>
              <a:rPr lang="en-ZA" dirty="0"/>
              <a:t>Should the player run out of money, the game immediately ends and they are presented with the leaderboard input prompt</a:t>
            </a:r>
          </a:p>
        </p:txBody>
      </p:sp>
      <p:pic>
        <p:nvPicPr>
          <p:cNvPr id="8" name="Content Placeholder 7">
            <a:extLst>
              <a:ext uri="{FF2B5EF4-FFF2-40B4-BE49-F238E27FC236}">
                <a16:creationId xmlns:a16="http://schemas.microsoft.com/office/drawing/2014/main" id="{02D174C3-DB96-4BC7-B447-4AFF3ED69FD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57401"/>
            <a:ext cx="8536308" cy="3378199"/>
          </a:xfrm>
          <a:prstGeom prst="rect">
            <a:avLst/>
          </a:prstGeom>
          <a:noFill/>
        </p:spPr>
      </p:pic>
    </p:spTree>
    <p:extLst>
      <p:ext uri="{BB962C8B-B14F-4D97-AF65-F5344CB8AC3E}">
        <p14:creationId xmlns:p14="http://schemas.microsoft.com/office/powerpoint/2010/main" val="102201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25E6-DCD5-4499-B788-6E0DEC711C41}"/>
              </a:ext>
            </a:extLst>
          </p:cNvPr>
          <p:cNvSpPr>
            <a:spLocks noGrp="1"/>
          </p:cNvSpPr>
          <p:nvPr>
            <p:ph type="title"/>
          </p:nvPr>
        </p:nvSpPr>
        <p:spPr/>
        <p:txBody>
          <a:bodyPr/>
          <a:lstStyle/>
          <a:p>
            <a:r>
              <a:rPr lang="en-ZA" dirty="0"/>
              <a:t>Resources</a:t>
            </a:r>
          </a:p>
        </p:txBody>
      </p:sp>
      <p:sp>
        <p:nvSpPr>
          <p:cNvPr id="3" name="Content Placeholder 2">
            <a:extLst>
              <a:ext uri="{FF2B5EF4-FFF2-40B4-BE49-F238E27FC236}">
                <a16:creationId xmlns:a16="http://schemas.microsoft.com/office/drawing/2014/main" id="{0D4C94F6-AE48-4876-A566-98843D9E7908}"/>
              </a:ext>
            </a:extLst>
          </p:cNvPr>
          <p:cNvSpPr>
            <a:spLocks noGrp="1"/>
          </p:cNvSpPr>
          <p:nvPr>
            <p:ph idx="1"/>
          </p:nvPr>
        </p:nvSpPr>
        <p:spPr/>
        <p:txBody>
          <a:bodyPr>
            <a:normAutofit/>
          </a:bodyPr>
          <a:lstStyle/>
          <a:p>
            <a:r>
              <a:rPr lang="en-ZA" sz="2800" dirty="0"/>
              <a:t>Time taken to plan and produce the product</a:t>
            </a:r>
          </a:p>
          <a:p>
            <a:endParaRPr lang="en-ZA" sz="2800" dirty="0"/>
          </a:p>
          <a:p>
            <a:r>
              <a:rPr lang="en-ZA" sz="2800" dirty="0"/>
              <a:t>The desktop/laptop computers necessary to create the program</a:t>
            </a:r>
          </a:p>
          <a:p>
            <a:endParaRPr lang="en-ZA" sz="2800" dirty="0"/>
          </a:p>
          <a:p>
            <a:r>
              <a:rPr lang="en-ZA" sz="2800" dirty="0"/>
              <a:t>Notepad++</a:t>
            </a:r>
          </a:p>
          <a:p>
            <a:endParaRPr lang="en-ZA" sz="2800" dirty="0"/>
          </a:p>
          <a:p>
            <a:r>
              <a:rPr lang="en-ZA" sz="2800" dirty="0"/>
              <a:t>Human resources – three students</a:t>
            </a:r>
          </a:p>
        </p:txBody>
      </p:sp>
    </p:spTree>
    <p:extLst>
      <p:ext uri="{BB962C8B-B14F-4D97-AF65-F5344CB8AC3E}">
        <p14:creationId xmlns:p14="http://schemas.microsoft.com/office/powerpoint/2010/main" val="115112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706F-E94E-49A8-83FD-EFBE05842662}"/>
              </a:ext>
            </a:extLst>
          </p:cNvPr>
          <p:cNvSpPr>
            <a:spLocks noGrp="1"/>
          </p:cNvSpPr>
          <p:nvPr>
            <p:ph type="title"/>
          </p:nvPr>
        </p:nvSpPr>
        <p:spPr/>
        <p:txBody>
          <a:bodyPr/>
          <a:lstStyle/>
          <a:p>
            <a:r>
              <a:rPr lang="en-ZA" dirty="0"/>
              <a:t>Game ending from having less money than minimum bet</a:t>
            </a:r>
          </a:p>
        </p:txBody>
      </p:sp>
      <p:pic>
        <p:nvPicPr>
          <p:cNvPr id="4" name="Content Placeholder 3">
            <a:extLst>
              <a:ext uri="{FF2B5EF4-FFF2-40B4-BE49-F238E27FC236}">
                <a16:creationId xmlns:a16="http://schemas.microsoft.com/office/drawing/2014/main" id="{BB62748E-E025-4739-BF94-ACFAF7310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173154"/>
            <a:ext cx="8610600" cy="3461813"/>
          </a:xfrm>
          <a:prstGeom prst="rect">
            <a:avLst/>
          </a:prstGeom>
        </p:spPr>
      </p:pic>
      <p:sp>
        <p:nvSpPr>
          <p:cNvPr id="6" name="TextBox 5">
            <a:extLst>
              <a:ext uri="{FF2B5EF4-FFF2-40B4-BE49-F238E27FC236}">
                <a16:creationId xmlns:a16="http://schemas.microsoft.com/office/drawing/2014/main" id="{3F917A7E-8012-4926-9BB3-41F198B4DC4D}"/>
              </a:ext>
            </a:extLst>
          </p:cNvPr>
          <p:cNvSpPr txBox="1"/>
          <p:nvPr/>
        </p:nvSpPr>
        <p:spPr>
          <a:xfrm>
            <a:off x="9465733" y="2057401"/>
            <a:ext cx="2040467" cy="3693319"/>
          </a:xfrm>
          <a:prstGeom prst="rect">
            <a:avLst/>
          </a:prstGeom>
          <a:noFill/>
        </p:spPr>
        <p:txBody>
          <a:bodyPr wrap="square" rtlCol="0">
            <a:spAutoFit/>
          </a:bodyPr>
          <a:lstStyle/>
          <a:p>
            <a:r>
              <a:rPr lang="en-ZA" dirty="0"/>
              <a:t>Should the player have less money than the minimum amount required to place a bet, the game ends immediately and the player is presented with the leaderboard input prompt</a:t>
            </a:r>
          </a:p>
        </p:txBody>
      </p:sp>
    </p:spTree>
    <p:extLst>
      <p:ext uri="{BB962C8B-B14F-4D97-AF65-F5344CB8AC3E}">
        <p14:creationId xmlns:p14="http://schemas.microsoft.com/office/powerpoint/2010/main" val="75454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6858-3AF7-439B-BF76-CBB50BCD4254}"/>
              </a:ext>
            </a:extLst>
          </p:cNvPr>
          <p:cNvSpPr>
            <a:spLocks noGrp="1"/>
          </p:cNvSpPr>
          <p:nvPr>
            <p:ph type="title"/>
          </p:nvPr>
        </p:nvSpPr>
        <p:spPr/>
        <p:txBody>
          <a:bodyPr/>
          <a:lstStyle/>
          <a:p>
            <a:r>
              <a:rPr lang="en-ZA" dirty="0"/>
              <a:t>Information</a:t>
            </a:r>
          </a:p>
        </p:txBody>
      </p:sp>
      <p:sp>
        <p:nvSpPr>
          <p:cNvPr id="3" name="Content Placeholder 2">
            <a:extLst>
              <a:ext uri="{FF2B5EF4-FFF2-40B4-BE49-F238E27FC236}">
                <a16:creationId xmlns:a16="http://schemas.microsoft.com/office/drawing/2014/main" id="{5148CF02-2AB7-40A6-9118-1B4AA76DCA6E}"/>
              </a:ext>
            </a:extLst>
          </p:cNvPr>
          <p:cNvSpPr>
            <a:spLocks noGrp="1"/>
          </p:cNvSpPr>
          <p:nvPr>
            <p:ph idx="1"/>
          </p:nvPr>
        </p:nvSpPr>
        <p:spPr/>
        <p:txBody>
          <a:bodyPr/>
          <a:lstStyle/>
          <a:p>
            <a:r>
              <a:rPr lang="en-ZA" sz="2800" dirty="0"/>
              <a:t>The project deadline is the 11</a:t>
            </a:r>
            <a:r>
              <a:rPr lang="en-ZA" sz="2800" baseline="30000" dirty="0"/>
              <a:t>th</a:t>
            </a:r>
            <a:r>
              <a:rPr lang="en-ZA" sz="2800" dirty="0"/>
              <a:t> of October 2019.</a:t>
            </a:r>
          </a:p>
          <a:p>
            <a:endParaRPr lang="en-ZA" sz="2800" dirty="0"/>
          </a:p>
          <a:p>
            <a:r>
              <a:rPr lang="en-ZA" sz="2800" dirty="0"/>
              <a:t>The final product is to be a functioning card game – our game of choice being Blackjack</a:t>
            </a:r>
          </a:p>
          <a:p>
            <a:endParaRPr lang="en-ZA" dirty="0"/>
          </a:p>
        </p:txBody>
      </p:sp>
    </p:spTree>
    <p:extLst>
      <p:ext uri="{BB962C8B-B14F-4D97-AF65-F5344CB8AC3E}">
        <p14:creationId xmlns:p14="http://schemas.microsoft.com/office/powerpoint/2010/main" val="339345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040B-73F4-492B-9C8E-722DBCFBC85D}"/>
              </a:ext>
            </a:extLst>
          </p:cNvPr>
          <p:cNvSpPr>
            <a:spLocks noGrp="1"/>
          </p:cNvSpPr>
          <p:nvPr>
            <p:ph type="title"/>
          </p:nvPr>
        </p:nvSpPr>
        <p:spPr/>
        <p:txBody>
          <a:bodyPr/>
          <a:lstStyle/>
          <a:p>
            <a:r>
              <a:rPr lang="en-ZA" dirty="0"/>
              <a:t>functionality</a:t>
            </a:r>
          </a:p>
        </p:txBody>
      </p:sp>
      <p:sp>
        <p:nvSpPr>
          <p:cNvPr id="3" name="Content Placeholder 2">
            <a:extLst>
              <a:ext uri="{FF2B5EF4-FFF2-40B4-BE49-F238E27FC236}">
                <a16:creationId xmlns:a16="http://schemas.microsoft.com/office/drawing/2014/main" id="{B83204E4-1102-48BE-99D5-C0AAF3CC470D}"/>
              </a:ext>
            </a:extLst>
          </p:cNvPr>
          <p:cNvSpPr>
            <a:spLocks noGrp="1"/>
          </p:cNvSpPr>
          <p:nvPr>
            <p:ph idx="1"/>
          </p:nvPr>
        </p:nvSpPr>
        <p:spPr/>
        <p:txBody>
          <a:bodyPr/>
          <a:lstStyle/>
          <a:p>
            <a:r>
              <a:rPr lang="en-ZA" dirty="0"/>
              <a:t>The program is a game designed to allow the player to play a virtual game of Blackjack against the computer.</a:t>
            </a:r>
          </a:p>
          <a:p>
            <a:endParaRPr lang="en-ZA" dirty="0"/>
          </a:p>
          <a:p>
            <a:r>
              <a:rPr lang="en-ZA" dirty="0"/>
              <a:t>It takes in text inputs from the player and outputs options and details of the rounds and games.</a:t>
            </a:r>
          </a:p>
          <a:p>
            <a:endParaRPr lang="en-ZA" dirty="0"/>
          </a:p>
          <a:p>
            <a:r>
              <a:rPr lang="en-ZA" dirty="0"/>
              <a:t>The game creates and saves scores and input names in a leaderboard file, updating and reorganising the ranks of the scores at the end of each game.</a:t>
            </a:r>
          </a:p>
        </p:txBody>
      </p:sp>
    </p:spTree>
    <p:extLst>
      <p:ext uri="{BB962C8B-B14F-4D97-AF65-F5344CB8AC3E}">
        <p14:creationId xmlns:p14="http://schemas.microsoft.com/office/powerpoint/2010/main" val="320935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8027-24BD-433C-B111-E5B53E7A1AF0}"/>
              </a:ext>
            </a:extLst>
          </p:cNvPr>
          <p:cNvSpPr>
            <a:spLocks noGrp="1"/>
          </p:cNvSpPr>
          <p:nvPr>
            <p:ph type="title"/>
          </p:nvPr>
        </p:nvSpPr>
        <p:spPr/>
        <p:txBody>
          <a:bodyPr/>
          <a:lstStyle/>
          <a:p>
            <a:r>
              <a:rPr lang="en-ZA" dirty="0"/>
              <a:t>behaviour</a:t>
            </a:r>
          </a:p>
        </p:txBody>
      </p:sp>
      <p:sp>
        <p:nvSpPr>
          <p:cNvPr id="3" name="Content Placeholder 2">
            <a:extLst>
              <a:ext uri="{FF2B5EF4-FFF2-40B4-BE49-F238E27FC236}">
                <a16:creationId xmlns:a16="http://schemas.microsoft.com/office/drawing/2014/main" id="{552053F6-D7E3-4752-9599-1DD522CE9F34}"/>
              </a:ext>
            </a:extLst>
          </p:cNvPr>
          <p:cNvSpPr>
            <a:spLocks noGrp="1"/>
          </p:cNvSpPr>
          <p:nvPr>
            <p:ph idx="1"/>
          </p:nvPr>
        </p:nvSpPr>
        <p:spPr/>
        <p:txBody>
          <a:bodyPr/>
          <a:lstStyle/>
          <a:p>
            <a:r>
              <a:rPr lang="en-ZA" dirty="0"/>
              <a:t>The game will follow the rules of a specific variant of Blackjack</a:t>
            </a:r>
          </a:p>
          <a:p>
            <a:endParaRPr lang="en-ZA" dirty="0"/>
          </a:p>
          <a:p>
            <a:r>
              <a:rPr lang="en-ZA" dirty="0"/>
              <a:t>The player interacts with the game by being able to:</a:t>
            </a:r>
          </a:p>
          <a:p>
            <a:pPr lvl="1"/>
            <a:r>
              <a:rPr lang="en-ZA" sz="2200" dirty="0"/>
              <a:t>choose whether to hit, split, double down, stand a card</a:t>
            </a:r>
          </a:p>
          <a:p>
            <a:pPr lvl="1"/>
            <a:r>
              <a:rPr lang="en-ZA" sz="2200" dirty="0"/>
              <a:t>define the size of their bets</a:t>
            </a:r>
          </a:p>
          <a:p>
            <a:pPr lvl="1"/>
            <a:r>
              <a:rPr lang="en-ZA" sz="2200" dirty="0"/>
              <a:t>fold/forfeit and end the game</a:t>
            </a:r>
          </a:p>
          <a:p>
            <a:pPr lvl="1"/>
            <a:r>
              <a:rPr lang="en-ZA" sz="2200" dirty="0"/>
              <a:t>input their name to be saved in a leaderboard</a:t>
            </a:r>
          </a:p>
        </p:txBody>
      </p:sp>
    </p:spTree>
    <p:extLst>
      <p:ext uri="{BB962C8B-B14F-4D97-AF65-F5344CB8AC3E}">
        <p14:creationId xmlns:p14="http://schemas.microsoft.com/office/powerpoint/2010/main" val="282144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3701-226F-4645-A28B-7F649A4C719D}"/>
              </a:ext>
            </a:extLst>
          </p:cNvPr>
          <p:cNvSpPr>
            <a:spLocks noGrp="1"/>
          </p:cNvSpPr>
          <p:nvPr>
            <p:ph type="title"/>
          </p:nvPr>
        </p:nvSpPr>
        <p:spPr/>
        <p:txBody>
          <a:bodyPr/>
          <a:lstStyle/>
          <a:p>
            <a:r>
              <a:rPr lang="en-ZA" dirty="0"/>
              <a:t>performance</a:t>
            </a:r>
          </a:p>
        </p:txBody>
      </p:sp>
      <p:sp>
        <p:nvSpPr>
          <p:cNvPr id="3" name="Content Placeholder 2">
            <a:extLst>
              <a:ext uri="{FF2B5EF4-FFF2-40B4-BE49-F238E27FC236}">
                <a16:creationId xmlns:a16="http://schemas.microsoft.com/office/drawing/2014/main" id="{E529C869-BB13-43F3-8227-EBE50B460373}"/>
              </a:ext>
            </a:extLst>
          </p:cNvPr>
          <p:cNvSpPr>
            <a:spLocks noGrp="1"/>
          </p:cNvSpPr>
          <p:nvPr>
            <p:ph idx="1"/>
          </p:nvPr>
        </p:nvSpPr>
        <p:spPr/>
        <p:txBody>
          <a:bodyPr/>
          <a:lstStyle/>
          <a:p>
            <a:r>
              <a:rPr lang="en-ZA" dirty="0"/>
              <a:t>Run on command line or windows </a:t>
            </a:r>
            <a:r>
              <a:rPr lang="en-ZA" dirty="0" err="1"/>
              <a:t>powershell</a:t>
            </a:r>
            <a:endParaRPr lang="en-ZA" dirty="0"/>
          </a:p>
          <a:p>
            <a:endParaRPr lang="en-ZA" dirty="0"/>
          </a:p>
          <a:p>
            <a:r>
              <a:rPr lang="en-ZA" dirty="0"/>
              <a:t>Valid user inputs only</a:t>
            </a:r>
          </a:p>
          <a:p>
            <a:endParaRPr lang="en-ZA" dirty="0"/>
          </a:p>
          <a:p>
            <a:r>
              <a:rPr lang="en-ZA" dirty="0"/>
              <a:t>All classes in the same directory</a:t>
            </a:r>
          </a:p>
        </p:txBody>
      </p:sp>
    </p:spTree>
    <p:extLst>
      <p:ext uri="{BB962C8B-B14F-4D97-AF65-F5344CB8AC3E}">
        <p14:creationId xmlns:p14="http://schemas.microsoft.com/office/powerpoint/2010/main" val="113280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59B-67E4-4431-8580-B3720EFB40D5}"/>
              </a:ext>
            </a:extLst>
          </p:cNvPr>
          <p:cNvSpPr>
            <a:spLocks noGrp="1"/>
          </p:cNvSpPr>
          <p:nvPr>
            <p:ph type="title"/>
          </p:nvPr>
        </p:nvSpPr>
        <p:spPr/>
        <p:txBody>
          <a:bodyPr/>
          <a:lstStyle/>
          <a:p>
            <a:r>
              <a:rPr lang="en-ZA" dirty="0"/>
              <a:t>interfaces</a:t>
            </a:r>
          </a:p>
        </p:txBody>
      </p:sp>
      <p:sp>
        <p:nvSpPr>
          <p:cNvPr id="3" name="Content Placeholder 2">
            <a:extLst>
              <a:ext uri="{FF2B5EF4-FFF2-40B4-BE49-F238E27FC236}">
                <a16:creationId xmlns:a16="http://schemas.microsoft.com/office/drawing/2014/main" id="{B431CB89-9D06-41B3-9BB2-697F120A7C67}"/>
              </a:ext>
            </a:extLst>
          </p:cNvPr>
          <p:cNvSpPr>
            <a:spLocks noGrp="1"/>
          </p:cNvSpPr>
          <p:nvPr>
            <p:ph idx="1"/>
          </p:nvPr>
        </p:nvSpPr>
        <p:spPr/>
        <p:txBody>
          <a:bodyPr/>
          <a:lstStyle/>
          <a:p>
            <a:r>
              <a:rPr lang="en-ZA" dirty="0"/>
              <a:t>The program makes use of a text-based interface, using characters to issue commands to the game</a:t>
            </a:r>
          </a:p>
          <a:p>
            <a:endParaRPr lang="en-ZA" dirty="0"/>
          </a:p>
          <a:p>
            <a:endParaRPr lang="en-ZA" dirty="0"/>
          </a:p>
          <a:p>
            <a:endParaRPr lang="en-ZA" dirty="0"/>
          </a:p>
        </p:txBody>
      </p:sp>
      <p:pic>
        <p:nvPicPr>
          <p:cNvPr id="6" name="Picture 5">
            <a:extLst>
              <a:ext uri="{FF2B5EF4-FFF2-40B4-BE49-F238E27FC236}">
                <a16:creationId xmlns:a16="http://schemas.microsoft.com/office/drawing/2014/main" id="{A0843479-5442-40C1-8259-81BB2CB06BF9}"/>
              </a:ext>
            </a:extLst>
          </p:cNvPr>
          <p:cNvPicPr>
            <a:picLocks noChangeAspect="1"/>
          </p:cNvPicPr>
          <p:nvPr/>
        </p:nvPicPr>
        <p:blipFill>
          <a:blip r:embed="rId2"/>
          <a:stretch>
            <a:fillRect/>
          </a:stretch>
        </p:blipFill>
        <p:spPr>
          <a:xfrm>
            <a:off x="1881187" y="3129396"/>
            <a:ext cx="8429625" cy="3314700"/>
          </a:xfrm>
          <a:prstGeom prst="rect">
            <a:avLst/>
          </a:prstGeom>
        </p:spPr>
      </p:pic>
    </p:spTree>
    <p:extLst>
      <p:ext uri="{BB962C8B-B14F-4D97-AF65-F5344CB8AC3E}">
        <p14:creationId xmlns:p14="http://schemas.microsoft.com/office/powerpoint/2010/main" val="358793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66C4-6077-40BB-8479-CED59CB923F3}"/>
              </a:ext>
            </a:extLst>
          </p:cNvPr>
          <p:cNvSpPr>
            <a:spLocks noGrp="1"/>
          </p:cNvSpPr>
          <p:nvPr>
            <p:ph type="title"/>
          </p:nvPr>
        </p:nvSpPr>
        <p:spPr/>
        <p:txBody>
          <a:bodyPr/>
          <a:lstStyle/>
          <a:p>
            <a:r>
              <a:rPr lang="en-ZA" dirty="0"/>
              <a:t>analysis</a:t>
            </a:r>
          </a:p>
        </p:txBody>
      </p:sp>
      <p:sp>
        <p:nvSpPr>
          <p:cNvPr id="3" name="Content Placeholder 2">
            <a:extLst>
              <a:ext uri="{FF2B5EF4-FFF2-40B4-BE49-F238E27FC236}">
                <a16:creationId xmlns:a16="http://schemas.microsoft.com/office/drawing/2014/main" id="{0C0D52FB-D81C-4EEE-911B-77F549B10A0F}"/>
              </a:ext>
            </a:extLst>
          </p:cNvPr>
          <p:cNvSpPr>
            <a:spLocks noGrp="1"/>
          </p:cNvSpPr>
          <p:nvPr>
            <p:ph sz="half" idx="1"/>
          </p:nvPr>
        </p:nvSpPr>
        <p:spPr>
          <a:xfrm>
            <a:off x="685800" y="1906688"/>
            <a:ext cx="5334000" cy="4494112"/>
          </a:xfrm>
        </p:spPr>
        <p:txBody>
          <a:bodyPr>
            <a:normAutofit fontScale="92500"/>
          </a:bodyPr>
          <a:lstStyle/>
          <a:p>
            <a:r>
              <a:rPr lang="en-ZA" b="1" dirty="0"/>
              <a:t>Deployment:</a:t>
            </a:r>
            <a:r>
              <a:rPr lang="en-ZA" dirty="0"/>
              <a:t> </a:t>
            </a:r>
          </a:p>
          <a:p>
            <a:pPr marL="457200" lvl="1" indent="0">
              <a:buNone/>
            </a:pPr>
            <a:r>
              <a:rPr lang="en-ZA" sz="2200" dirty="0"/>
              <a:t>The program’s intended use would be in a recreational setting, given that it is a game.</a:t>
            </a:r>
          </a:p>
          <a:p>
            <a:pPr lvl="1"/>
            <a:endParaRPr lang="en-ZA" dirty="0"/>
          </a:p>
          <a:p>
            <a:r>
              <a:rPr lang="en-ZA" b="1" dirty="0"/>
              <a:t>Utilisation: </a:t>
            </a:r>
            <a:r>
              <a:rPr lang="en-ZA" dirty="0"/>
              <a:t>How will various program components be used?</a:t>
            </a:r>
          </a:p>
          <a:p>
            <a:pPr marL="914400" lvl="2" indent="0">
              <a:buNone/>
            </a:pPr>
            <a:r>
              <a:rPr lang="en-ZA" sz="2200" dirty="0"/>
              <a:t>Class programming (one class uses another)</a:t>
            </a:r>
          </a:p>
          <a:p>
            <a:pPr lvl="1"/>
            <a:endParaRPr lang="en-ZA" dirty="0"/>
          </a:p>
          <a:p>
            <a:r>
              <a:rPr lang="en-ZA" b="1" dirty="0"/>
              <a:t>Mission Scenario:</a:t>
            </a:r>
            <a:r>
              <a:rPr lang="en-ZA" dirty="0"/>
              <a:t> How will the program accomplish its objective?</a:t>
            </a:r>
          </a:p>
          <a:p>
            <a:pPr marL="914400" lvl="2" indent="0">
              <a:buNone/>
            </a:pPr>
            <a:r>
              <a:rPr lang="en-ZA" sz="2200" dirty="0"/>
              <a:t>Various methods and classes that fit together a working algorithm</a:t>
            </a:r>
          </a:p>
          <a:p>
            <a:pPr lvl="1"/>
            <a:endParaRPr lang="en-ZA" dirty="0"/>
          </a:p>
          <a:p>
            <a:endParaRPr lang="en-ZA" b="1" dirty="0"/>
          </a:p>
        </p:txBody>
      </p:sp>
      <p:sp>
        <p:nvSpPr>
          <p:cNvPr id="4" name="Content Placeholder 3">
            <a:extLst>
              <a:ext uri="{FF2B5EF4-FFF2-40B4-BE49-F238E27FC236}">
                <a16:creationId xmlns:a16="http://schemas.microsoft.com/office/drawing/2014/main" id="{CCD0BD6D-0748-442F-9972-608B20337F17}"/>
              </a:ext>
            </a:extLst>
          </p:cNvPr>
          <p:cNvSpPr>
            <a:spLocks noGrp="1"/>
          </p:cNvSpPr>
          <p:nvPr>
            <p:ph sz="half" idx="2"/>
          </p:nvPr>
        </p:nvSpPr>
        <p:spPr>
          <a:xfrm>
            <a:off x="6172200" y="1906689"/>
            <a:ext cx="5334000" cy="4494111"/>
          </a:xfrm>
        </p:spPr>
        <p:txBody>
          <a:bodyPr>
            <a:normAutofit fontScale="92500"/>
          </a:bodyPr>
          <a:lstStyle/>
          <a:p>
            <a:r>
              <a:rPr lang="en-ZA" b="1" dirty="0"/>
              <a:t>Performance:</a:t>
            </a:r>
            <a:r>
              <a:rPr lang="en-ZA" dirty="0"/>
              <a:t> what are the critical program parameters to accomplish the mission?</a:t>
            </a:r>
          </a:p>
          <a:p>
            <a:pPr marL="914400" lvl="2" indent="0">
              <a:buNone/>
            </a:pPr>
            <a:r>
              <a:rPr lang="en-ZA" sz="2200" dirty="0"/>
              <a:t>- Command line</a:t>
            </a:r>
          </a:p>
          <a:p>
            <a:pPr marL="914400" lvl="2" indent="0">
              <a:buNone/>
            </a:pPr>
            <a:r>
              <a:rPr lang="en-ZA" sz="2200" dirty="0"/>
              <a:t>- Valid inputs</a:t>
            </a:r>
          </a:p>
          <a:p>
            <a:pPr marL="914400" lvl="2" indent="0">
              <a:buNone/>
            </a:pPr>
            <a:r>
              <a:rPr lang="en-ZA" sz="2200" dirty="0"/>
              <a:t>- All classes present</a:t>
            </a:r>
          </a:p>
          <a:p>
            <a:endParaRPr lang="en-ZA" dirty="0"/>
          </a:p>
          <a:p>
            <a:r>
              <a:rPr lang="en-ZA" b="1" dirty="0"/>
              <a:t>Effectiveness:</a:t>
            </a:r>
            <a:r>
              <a:rPr lang="en-ZA" dirty="0"/>
              <a:t> How effective must the system be in performing its mission?</a:t>
            </a:r>
          </a:p>
          <a:p>
            <a:pPr marL="914400" lvl="2" indent="0">
              <a:buNone/>
            </a:pPr>
            <a:r>
              <a:rPr lang="en-ZA" sz="2200" dirty="0"/>
              <a:t>Zero delays in the program execution</a:t>
            </a:r>
          </a:p>
        </p:txBody>
      </p:sp>
    </p:spTree>
    <p:extLst>
      <p:ext uri="{BB962C8B-B14F-4D97-AF65-F5344CB8AC3E}">
        <p14:creationId xmlns:p14="http://schemas.microsoft.com/office/powerpoint/2010/main" val="10734845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994</TotalTime>
  <Words>981</Words>
  <Application>Microsoft Office PowerPoint</Application>
  <PresentationFormat>Widescreen</PresentationFormat>
  <Paragraphs>160</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Century Gothic</vt:lpstr>
      <vt:lpstr>Vapor Trail</vt:lpstr>
      <vt:lpstr>Com sci 102 project: blackjack</vt:lpstr>
      <vt:lpstr>Requirements and analysis</vt:lpstr>
      <vt:lpstr>Resources</vt:lpstr>
      <vt:lpstr>Information</vt:lpstr>
      <vt:lpstr>functionality</vt:lpstr>
      <vt:lpstr>behaviour</vt:lpstr>
      <vt:lpstr>performance</vt:lpstr>
      <vt:lpstr>interfaces</vt:lpstr>
      <vt:lpstr>analysis</vt:lpstr>
      <vt:lpstr>Design</vt:lpstr>
      <vt:lpstr>risks</vt:lpstr>
      <vt:lpstr>Technologies: data structures</vt:lpstr>
      <vt:lpstr>Technologies: software architectures</vt:lpstr>
      <vt:lpstr>Technologies: interface representation</vt:lpstr>
      <vt:lpstr>Technologies: algorithmic details</vt:lpstr>
      <vt:lpstr>Time and budget</vt:lpstr>
      <vt:lpstr>Design Approach</vt:lpstr>
      <vt:lpstr>Storyboard</vt:lpstr>
      <vt:lpstr>Compiling and running</vt:lpstr>
      <vt:lpstr>Placing bets</vt:lpstr>
      <vt:lpstr>Poor entries for betting</vt:lpstr>
      <vt:lpstr>Regular round</vt:lpstr>
      <vt:lpstr>Losing a round</vt:lpstr>
      <vt:lpstr>Winning a round</vt:lpstr>
      <vt:lpstr>Double down option case</vt:lpstr>
      <vt:lpstr>Split option case</vt:lpstr>
      <vt:lpstr>Playing on two hands after a split</vt:lpstr>
      <vt:lpstr>Walking away with money left, displaying the leaderboard</vt:lpstr>
      <vt:lpstr>Game ending from running out of money</vt:lpstr>
      <vt:lpstr>Game ending from having less money than minimum bet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 sci 202 project: blackjack</dc:title>
  <dc:creator>Ethan Sebakwane</dc:creator>
  <cp:lastModifiedBy>Ethan Sebakwane</cp:lastModifiedBy>
  <cp:revision>72</cp:revision>
  <dcterms:created xsi:type="dcterms:W3CDTF">2019-10-10T12:33:06Z</dcterms:created>
  <dcterms:modified xsi:type="dcterms:W3CDTF">2019-10-11T08:10:21Z</dcterms:modified>
</cp:coreProperties>
</file>