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27-12-2022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27-12-2022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800" b="1" dirty="0">
                <a:solidFill>
                  <a:srgbClr val="FF0000"/>
                </a:solidFill>
              </a:rPr>
              <a:t>SECURE ELECTRONIC MEDICAL RECORD </a:t>
            </a:r>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SHARING </a:t>
            </a:r>
            <a:r>
              <a:rPr lang="en-US" sz="2800" b="1" dirty="0">
                <a:solidFill>
                  <a:srgbClr val="FF0000"/>
                </a:solidFill>
              </a:rPr>
              <a:t>USING BLOCKCHAIN TECHNOLOGY</a:t>
            </a:r>
            <a:r>
              <a:rPr lang="en-US" sz="2800" dirty="0">
                <a:solidFill>
                  <a:srgbClr val="FF0000"/>
                </a:solidFill>
              </a:rPr>
              <a:t/>
            </a:r>
            <a:br>
              <a:rPr lang="en-US" sz="2800" dirty="0">
                <a:solidFill>
                  <a:srgbClr val="FF0000"/>
                </a:solidFill>
              </a:rPr>
            </a:br>
            <a:endParaRPr lang="en-US" sz="2800" dirty="0">
              <a:solidFill>
                <a:srgbClr val="FF0000"/>
              </a:solidFill>
            </a:endParaRPr>
          </a:p>
        </p:txBody>
      </p:sp>
    </p:spTree>
    <p:extLst>
      <p:ext uri="{BB962C8B-B14F-4D97-AF65-F5344CB8AC3E}">
        <p14:creationId xmlns:p14="http://schemas.microsoft.com/office/powerpoint/2010/main" val="2355362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7620000" cy="1143000"/>
          </a:xfrm>
        </p:spPr>
        <p:txBody>
          <a:bodyPr/>
          <a:lstStyle/>
          <a:p>
            <a:pPr algn="ctr"/>
            <a:r>
              <a:rPr lang="en-US" b="1" dirty="0"/>
              <a:t>LITERATURE SURVEY</a:t>
            </a:r>
            <a:r>
              <a:rPr lang="en-US" dirty="0"/>
              <a:t/>
            </a:r>
            <a:br>
              <a:rPr lang="en-US" dirty="0"/>
            </a:br>
            <a:endParaRPr lang="en-US" dirty="0"/>
          </a:p>
        </p:txBody>
      </p:sp>
    </p:spTree>
    <p:extLst>
      <p:ext uri="{BB962C8B-B14F-4D97-AF65-F5344CB8AC3E}">
        <p14:creationId xmlns:p14="http://schemas.microsoft.com/office/powerpoint/2010/main" val="107739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1600" b="1" dirty="0" smtClean="0"/>
              <a:t>1. BIG </a:t>
            </a:r>
            <a:r>
              <a:rPr lang="en-US" sz="1600" b="1" dirty="0"/>
              <a:t>DATA ANALYTICS FRAMEWORK FOR OPINION MINING OF PATIENT HEALTH CARE EXPERIENCE </a:t>
            </a:r>
            <a:r>
              <a:rPr lang="en-US" sz="1600" dirty="0"/>
              <a:t/>
            </a:r>
            <a:br>
              <a:rPr lang="en-US" sz="1600" dirty="0"/>
            </a:br>
            <a:endParaRPr lang="en-US" sz="1600" dirty="0"/>
          </a:p>
        </p:txBody>
      </p:sp>
      <p:sp>
        <p:nvSpPr>
          <p:cNvPr id="3" name="Content Placeholder 2"/>
          <p:cNvSpPr>
            <a:spLocks noGrp="1"/>
          </p:cNvSpPr>
          <p:nvPr>
            <p:ph idx="1"/>
          </p:nvPr>
        </p:nvSpPr>
        <p:spPr/>
        <p:txBody>
          <a:bodyPr>
            <a:normAutofit fontScale="85000" lnSpcReduction="20000"/>
          </a:bodyPr>
          <a:lstStyle/>
          <a:p>
            <a:pPr marL="114300" indent="0" algn="just">
              <a:buNone/>
            </a:pPr>
            <a:r>
              <a:rPr lang="en-US" b="1" dirty="0"/>
              <a:t>Authors: </a:t>
            </a:r>
            <a:r>
              <a:rPr lang="en-US" dirty="0"/>
              <a:t>G. </a:t>
            </a:r>
            <a:r>
              <a:rPr lang="en-US" dirty="0" err="1"/>
              <a:t>Sabarmathi</a:t>
            </a:r>
            <a:r>
              <a:rPr lang="en-US" dirty="0"/>
              <a:t> and R. </a:t>
            </a:r>
            <a:r>
              <a:rPr lang="en-US" dirty="0" err="1"/>
              <a:t>Chinnaiyan</a:t>
            </a:r>
            <a:r>
              <a:rPr lang="en-US" dirty="0"/>
              <a:t> </a:t>
            </a:r>
          </a:p>
          <a:p>
            <a:pPr marL="114300" indent="0" algn="just">
              <a:buNone/>
            </a:pPr>
            <a:r>
              <a:rPr lang="en-US" b="1" dirty="0" smtClean="0"/>
              <a:t>Year</a:t>
            </a:r>
            <a:r>
              <a:rPr lang="en-US" b="1" dirty="0"/>
              <a:t>: 2020</a:t>
            </a:r>
            <a:endParaRPr lang="en-US" dirty="0"/>
          </a:p>
          <a:p>
            <a:pPr marL="114300" indent="0" algn="just">
              <a:buNone/>
            </a:pPr>
            <a:r>
              <a:rPr lang="en-US" b="1" dirty="0" smtClean="0"/>
              <a:t>Abstract</a:t>
            </a:r>
            <a:endParaRPr lang="en-US" dirty="0"/>
          </a:p>
          <a:p>
            <a:pPr marL="114300" indent="0" algn="just">
              <a:buNone/>
            </a:pPr>
            <a:r>
              <a:rPr lang="en-US" dirty="0" smtClean="0"/>
              <a:t>WAC </a:t>
            </a:r>
            <a:r>
              <a:rPr lang="en-US" dirty="0"/>
              <a:t>(Web based life, Analysis and Cloud) s the data system that produces a seamless information spreading quicker that is bigger than a Big data. The huge amount of data derived from this humongous volume of information, so called Big data, demands the advancement of a proficient and viable choice with emotionally ground-breaking supportive network schemes in the region of healthcare. The pool of data could be investigated in a manner to assist the framework that more likely comprehend its partner requirements by gathering, mining conclusions on each subject of premium. Preciously administration might be able to acknowledge the crucial decision making process where the new investigations would be accounted for different research avenues. There is a tire need for review every break down and assess research outcomes of crosswise over writing that encouraged us to distinguish existing patterns, potential headings of the future work within the space. This article is going to deal with detailed review of existing research works proposed in the field of opinion mining for healthcare sector.</a:t>
            </a:r>
          </a:p>
          <a:p>
            <a:pPr algn="just"/>
            <a:endParaRPr lang="en-US" dirty="0"/>
          </a:p>
        </p:txBody>
      </p:sp>
    </p:spTree>
    <p:extLst>
      <p:ext uri="{BB962C8B-B14F-4D97-AF65-F5344CB8AC3E}">
        <p14:creationId xmlns:p14="http://schemas.microsoft.com/office/powerpoint/2010/main" val="204830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1600" b="1" dirty="0" smtClean="0"/>
              <a:t>2. INVESTIGATIONS </a:t>
            </a:r>
            <a:r>
              <a:rPr lang="en-US" sz="1600" b="1" dirty="0"/>
              <a:t>ON BIG DATA FEATURES RESEARCH CHALLENGES AND APPLICATIONS </a:t>
            </a:r>
            <a:r>
              <a:rPr lang="en-US" sz="1600" dirty="0"/>
              <a:t/>
            </a:r>
            <a:br>
              <a:rPr lang="en-US" sz="1600" dirty="0"/>
            </a:br>
            <a:endParaRPr lang="en-US" sz="1600" dirty="0"/>
          </a:p>
        </p:txBody>
      </p:sp>
      <p:sp>
        <p:nvSpPr>
          <p:cNvPr id="3" name="Content Placeholder 2"/>
          <p:cNvSpPr>
            <a:spLocks noGrp="1"/>
          </p:cNvSpPr>
          <p:nvPr>
            <p:ph idx="1"/>
          </p:nvPr>
        </p:nvSpPr>
        <p:spPr/>
        <p:txBody>
          <a:bodyPr/>
          <a:lstStyle/>
          <a:p>
            <a:pPr marL="114300" indent="0" algn="just">
              <a:buNone/>
            </a:pPr>
            <a:r>
              <a:rPr lang="en-US" b="1" dirty="0"/>
              <a:t>Authors: </a:t>
            </a:r>
            <a:r>
              <a:rPr lang="en-US" dirty="0"/>
              <a:t>G. </a:t>
            </a:r>
            <a:r>
              <a:rPr lang="en-US" dirty="0" err="1"/>
              <a:t>Sabarmathi</a:t>
            </a:r>
            <a:r>
              <a:rPr lang="en-US" dirty="0"/>
              <a:t> and R. </a:t>
            </a:r>
            <a:r>
              <a:rPr lang="en-US" dirty="0" err="1"/>
              <a:t>Chinnaiyan</a:t>
            </a:r>
            <a:r>
              <a:rPr lang="en-US" dirty="0"/>
              <a:t> </a:t>
            </a:r>
          </a:p>
          <a:p>
            <a:pPr marL="114300" indent="0" algn="just">
              <a:buNone/>
            </a:pPr>
            <a:r>
              <a:rPr lang="en-US" b="1" dirty="0"/>
              <a:t>Year:</a:t>
            </a:r>
            <a:r>
              <a:rPr lang="en-US" dirty="0"/>
              <a:t> 2017</a:t>
            </a:r>
          </a:p>
          <a:p>
            <a:pPr marL="114300" indent="0" algn="just">
              <a:buNone/>
            </a:pPr>
            <a:r>
              <a:rPr lang="en-US" b="1" dirty="0"/>
              <a:t>Abstract</a:t>
            </a:r>
            <a:endParaRPr lang="en-US" dirty="0"/>
          </a:p>
          <a:p>
            <a:pPr marL="114300" indent="0" algn="just">
              <a:buNone/>
            </a:pPr>
            <a:r>
              <a:rPr lang="en-US" dirty="0"/>
              <a:t>This paper evaluates the different dimensions of Big Data in various fields of applications with the Volume, Variety and frequency of generations of huge data. Also this paper focuses on the areas where large volume of data is being used for the growth and progress of the organizations, in which the data received currently, must ensure that it attains the uniqueness which will be taken by the different stakeholders of the organizations in their respective environments.</a:t>
            </a:r>
          </a:p>
          <a:p>
            <a:pPr algn="just"/>
            <a:endParaRPr lang="en-US" dirty="0"/>
          </a:p>
        </p:txBody>
      </p:sp>
    </p:spTree>
    <p:extLst>
      <p:ext uri="{BB962C8B-B14F-4D97-AF65-F5344CB8AC3E}">
        <p14:creationId xmlns:p14="http://schemas.microsoft.com/office/powerpoint/2010/main" val="4661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1400" b="1" dirty="0" smtClean="0"/>
              <a:t>3. RELIABLE </a:t>
            </a:r>
            <a:r>
              <a:rPr lang="en-US" sz="1400" b="1" dirty="0"/>
              <a:t>MACHINE LEARNING APPROACH TO PREDICT PATIENT SATISFACTION FOR OPTIMAL DECISION MAKING AND QUALITY HEALTH CARE</a:t>
            </a:r>
            <a:r>
              <a:rPr lang="en-US" sz="1400" dirty="0"/>
              <a:t/>
            </a:r>
            <a:br>
              <a:rPr lang="en-US" sz="1400" dirty="0"/>
            </a:br>
            <a:endParaRPr lang="en-US" sz="1400" dirty="0"/>
          </a:p>
        </p:txBody>
      </p:sp>
      <p:sp>
        <p:nvSpPr>
          <p:cNvPr id="3" name="Content Placeholder 2"/>
          <p:cNvSpPr>
            <a:spLocks noGrp="1"/>
          </p:cNvSpPr>
          <p:nvPr>
            <p:ph idx="1"/>
          </p:nvPr>
        </p:nvSpPr>
        <p:spPr/>
        <p:txBody>
          <a:bodyPr>
            <a:normAutofit fontScale="77500" lnSpcReduction="20000"/>
          </a:bodyPr>
          <a:lstStyle/>
          <a:p>
            <a:pPr marL="114300" indent="0" algn="just">
              <a:buNone/>
            </a:pPr>
            <a:r>
              <a:rPr lang="en-US" b="1" dirty="0">
                <a:cs typeface="Times New Roman" pitchFamily="18" charset="0"/>
              </a:rPr>
              <a:t>Authors</a:t>
            </a:r>
            <a:r>
              <a:rPr lang="en-US" dirty="0">
                <a:cs typeface="Times New Roman" pitchFamily="18" charset="0"/>
              </a:rPr>
              <a:t>: G. </a:t>
            </a:r>
            <a:r>
              <a:rPr lang="en-US" dirty="0" err="1">
                <a:cs typeface="Times New Roman" pitchFamily="18" charset="0"/>
              </a:rPr>
              <a:t>Sabarmathi</a:t>
            </a:r>
            <a:r>
              <a:rPr lang="en-US" dirty="0">
                <a:cs typeface="Times New Roman" pitchFamily="18" charset="0"/>
              </a:rPr>
              <a:t> and R. </a:t>
            </a:r>
            <a:r>
              <a:rPr lang="en-US" dirty="0" err="1">
                <a:cs typeface="Times New Roman" pitchFamily="18" charset="0"/>
              </a:rPr>
              <a:t>Chinnaiyan</a:t>
            </a:r>
            <a:r>
              <a:rPr lang="en-US" dirty="0">
                <a:cs typeface="Times New Roman" pitchFamily="18" charset="0"/>
              </a:rPr>
              <a:t> </a:t>
            </a:r>
          </a:p>
          <a:p>
            <a:pPr marL="114300" indent="0" algn="just">
              <a:buNone/>
            </a:pPr>
            <a:r>
              <a:rPr lang="en-US" b="1" dirty="0">
                <a:cs typeface="Times New Roman" pitchFamily="18" charset="0"/>
              </a:rPr>
              <a:t>Year:</a:t>
            </a:r>
            <a:r>
              <a:rPr lang="en-US" dirty="0">
                <a:cs typeface="Times New Roman" pitchFamily="18" charset="0"/>
              </a:rPr>
              <a:t> 2019</a:t>
            </a:r>
          </a:p>
          <a:p>
            <a:pPr marL="114300" indent="0" algn="just">
              <a:buNone/>
            </a:pPr>
            <a:r>
              <a:rPr lang="en-US" b="1" dirty="0">
                <a:cs typeface="Times New Roman" pitchFamily="18" charset="0"/>
              </a:rPr>
              <a:t>Abstract</a:t>
            </a:r>
            <a:endParaRPr lang="en-US" dirty="0">
              <a:cs typeface="Times New Roman" pitchFamily="18" charset="0"/>
            </a:endParaRPr>
          </a:p>
          <a:p>
            <a:pPr marL="114300" indent="0" algn="just">
              <a:buNone/>
            </a:pPr>
            <a:r>
              <a:rPr lang="en-US" dirty="0">
                <a:cs typeface="Times New Roman" pitchFamily="18" charset="0"/>
              </a:rPr>
              <a:t>In this paper a unique approach towards decision making process and better quality care in healthcare applications is developed by using the Machine Learning (ML) concepts as an alternative mode for identifying the characteristics and patient satisfaction (PS) in the proposed healthcare system. Extracting the information from raw data using some algorithmic approach is known as Data mining. In this a ML approach is used in determining the patient satisfaction in health care sector. Applied regression models to determine the patient satisfaction and also correlation methods is identified as an important attribute to be considered in determining the better quality of health care application models. The data set is taken based on the opinion on three types of data such as a) patient opinion towards hospital care b) nurse opinion towards workplace and c) Administrative aspects of healthcare. Our findings revealed high accuracy in Regression (88%), that helps in concluding by considering the administrative and workplace attributes related to patient satisfaction. The results are validated using traditional statistical methods like binomial correlation and linear regression.</a:t>
            </a:r>
          </a:p>
          <a:p>
            <a:pPr algn="just"/>
            <a:endParaRPr lang="en-US" dirty="0">
              <a:cs typeface="Times New Roman" pitchFamily="18" charset="0"/>
            </a:endParaRPr>
          </a:p>
        </p:txBody>
      </p:sp>
    </p:spTree>
    <p:extLst>
      <p:ext uri="{BB962C8B-B14F-4D97-AF65-F5344CB8AC3E}">
        <p14:creationId xmlns:p14="http://schemas.microsoft.com/office/powerpoint/2010/main" val="168904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FUNCTIONAL REQUIREMENTS</a:t>
            </a:r>
            <a:r>
              <a:rPr lang="en-US" sz="2800" dirty="0"/>
              <a:t/>
            </a:r>
            <a:br>
              <a:rPr lang="en-US" sz="2800" dirty="0"/>
            </a:br>
            <a:endParaRPr lang="en-US" sz="2800" dirty="0"/>
          </a:p>
        </p:txBody>
      </p:sp>
      <p:sp>
        <p:nvSpPr>
          <p:cNvPr id="3" name="Content Placeholder 2"/>
          <p:cNvSpPr>
            <a:spLocks noGrp="1"/>
          </p:cNvSpPr>
          <p:nvPr>
            <p:ph idx="1"/>
          </p:nvPr>
        </p:nvSpPr>
        <p:spPr/>
        <p:txBody>
          <a:bodyPr/>
          <a:lstStyle/>
          <a:p>
            <a:pPr algn="just"/>
            <a:r>
              <a:rPr lang="en-US" dirty="0"/>
              <a:t>A functional requirement defines a function of a software-system or its component. A function is described as a set of inputs, the behavior, and outputs. </a:t>
            </a:r>
            <a:endParaRPr lang="en-US" dirty="0" smtClean="0"/>
          </a:p>
          <a:p>
            <a:pPr algn="just"/>
            <a:r>
              <a:rPr lang="en-US" dirty="0" smtClean="0"/>
              <a:t>The </a:t>
            </a:r>
            <a:r>
              <a:rPr lang="en-US" dirty="0"/>
              <a:t>proposed system is achieved by implementing </a:t>
            </a:r>
            <a:r>
              <a:rPr lang="en-US" dirty="0" err="1"/>
              <a:t>blockchain</a:t>
            </a:r>
            <a:r>
              <a:rPr lang="en-US" dirty="0"/>
              <a:t> technology for securely sharing patient record to concerned people.</a:t>
            </a:r>
          </a:p>
          <a:p>
            <a:pPr algn="just"/>
            <a:r>
              <a:rPr lang="en-US" dirty="0"/>
              <a:t> </a:t>
            </a:r>
          </a:p>
          <a:p>
            <a:pPr algn="just"/>
            <a:endParaRPr lang="en-US" dirty="0"/>
          </a:p>
        </p:txBody>
      </p:sp>
    </p:spTree>
    <p:extLst>
      <p:ext uri="{BB962C8B-B14F-4D97-AF65-F5344CB8AC3E}">
        <p14:creationId xmlns:p14="http://schemas.microsoft.com/office/powerpoint/2010/main" val="1115684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NON-FUNCTIONAL REQUIREMENTS</a:t>
            </a:r>
            <a:r>
              <a:rPr lang="en-US" sz="2000" dirty="0"/>
              <a:t/>
            </a:r>
            <a:br>
              <a:rPr lang="en-US" sz="2000" dirty="0"/>
            </a:br>
            <a:endParaRPr lang="en-US" sz="2000" dirty="0"/>
          </a:p>
        </p:txBody>
      </p:sp>
      <p:sp>
        <p:nvSpPr>
          <p:cNvPr id="3" name="Content Placeholder 2"/>
          <p:cNvSpPr>
            <a:spLocks noGrp="1"/>
          </p:cNvSpPr>
          <p:nvPr>
            <p:ph idx="1"/>
          </p:nvPr>
        </p:nvSpPr>
        <p:spPr/>
        <p:txBody>
          <a:bodyPr/>
          <a:lstStyle/>
          <a:p>
            <a:pPr algn="just"/>
            <a:r>
              <a:rPr lang="en-US" b="1" dirty="0"/>
              <a:t>EFFICIENCY</a:t>
            </a:r>
            <a:endParaRPr lang="en-US" dirty="0"/>
          </a:p>
          <a:p>
            <a:pPr algn="just"/>
            <a:r>
              <a:rPr lang="en-US" b="1" dirty="0"/>
              <a:t>	</a:t>
            </a:r>
            <a:r>
              <a:rPr lang="en-US" dirty="0"/>
              <a:t>To address the scalability issue, we propose an edge-centric clustering scheme to extract sparse social dimensions. In sparse social dimensions, the social dimension based approach can efficiently handle networks of millions of actors while demonstrating comparable prediction performance as other non-scalable methods. </a:t>
            </a:r>
          </a:p>
          <a:p>
            <a:pPr algn="just"/>
            <a:r>
              <a:rPr lang="en-US" b="1" dirty="0"/>
              <a:t> </a:t>
            </a:r>
            <a:endParaRPr lang="en-US" dirty="0"/>
          </a:p>
          <a:p>
            <a:pPr algn="just"/>
            <a:r>
              <a:rPr lang="en-US" b="1" dirty="0"/>
              <a:t>  RELIABILITY</a:t>
            </a:r>
            <a:endParaRPr lang="en-US" dirty="0"/>
          </a:p>
          <a:p>
            <a:pPr algn="just"/>
            <a:r>
              <a:rPr lang="en-US" b="1" dirty="0"/>
              <a:t>	</a:t>
            </a:r>
            <a:r>
              <a:rPr lang="en-US" dirty="0"/>
              <a:t>The dynamic nature of networks entails efficient update of the model for collective behavior prediction.</a:t>
            </a:r>
          </a:p>
        </p:txBody>
      </p:sp>
    </p:spTree>
    <p:extLst>
      <p:ext uri="{BB962C8B-B14F-4D97-AF65-F5344CB8AC3E}">
        <p14:creationId xmlns:p14="http://schemas.microsoft.com/office/powerpoint/2010/main" val="251003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REQUIREMENTS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Operating System        	  : Windows Family.</a:t>
            </a:r>
          </a:p>
          <a:p>
            <a:r>
              <a:rPr lang="en-US" dirty="0"/>
              <a:t>Development Tools        	: JDK 1.8 and </a:t>
            </a:r>
            <a:r>
              <a:rPr lang="en-US" dirty="0" err="1"/>
              <a:t>Netbeans</a:t>
            </a:r>
            <a:r>
              <a:rPr lang="en-US" dirty="0"/>
              <a:t> 8.2</a:t>
            </a:r>
          </a:p>
          <a:p>
            <a:r>
              <a:rPr lang="en-US" dirty="0"/>
              <a:t>Front End			: Java Swings</a:t>
            </a:r>
          </a:p>
          <a:p>
            <a:r>
              <a:rPr lang="en-US" dirty="0"/>
              <a:t>Backend			: </a:t>
            </a:r>
            <a:r>
              <a:rPr lang="en-US" dirty="0" err="1" smtClean="0"/>
              <a:t>Blockchain</a:t>
            </a:r>
            <a:r>
              <a:rPr lang="en-US" dirty="0" smtClean="0"/>
              <a:t> technology</a:t>
            </a:r>
            <a:endParaRPr lang="en-US" dirty="0"/>
          </a:p>
          <a:p>
            <a:endParaRPr lang="en-US" dirty="0"/>
          </a:p>
        </p:txBody>
      </p:sp>
    </p:spTree>
    <p:extLst>
      <p:ext uri="{BB962C8B-B14F-4D97-AF65-F5344CB8AC3E}">
        <p14:creationId xmlns:p14="http://schemas.microsoft.com/office/powerpoint/2010/main" val="1931684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REQUIREMENTS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Processor                     : Any Processor above 3 GHZ.</a:t>
            </a:r>
          </a:p>
          <a:p>
            <a:r>
              <a:rPr lang="en-US" dirty="0"/>
              <a:t>Ram                              :  4 GB.</a:t>
            </a:r>
          </a:p>
          <a:p>
            <a:r>
              <a:rPr lang="en-US" dirty="0"/>
              <a:t>Hard Disk                    :  10 Gb.</a:t>
            </a:r>
          </a:p>
          <a:p>
            <a:r>
              <a:rPr lang="en-US" dirty="0"/>
              <a:t>Compact Disk             :  650 Mb.</a:t>
            </a:r>
          </a:p>
          <a:p>
            <a:r>
              <a:rPr lang="en-US" dirty="0"/>
              <a:t>Input device                :  Standard Keyboard and Mouse.</a:t>
            </a:r>
          </a:p>
          <a:p>
            <a:r>
              <a:rPr lang="en-US" dirty="0"/>
              <a:t>Output device             :  VGA and High Resolution Monitor.</a:t>
            </a:r>
          </a:p>
          <a:p>
            <a:endParaRPr lang="en-US" dirty="0"/>
          </a:p>
        </p:txBody>
      </p:sp>
    </p:spTree>
    <p:extLst>
      <p:ext uri="{BB962C8B-B14F-4D97-AF65-F5344CB8AC3E}">
        <p14:creationId xmlns:p14="http://schemas.microsoft.com/office/powerpoint/2010/main" val="176994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ARCHITECTURE</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2438" y="2714445"/>
            <a:ext cx="6009524" cy="2572109"/>
          </a:xfrm>
          <a:prstGeom prst="rect">
            <a:avLst/>
          </a:prstGeom>
          <a:noFill/>
          <a:ln>
            <a:noFill/>
          </a:ln>
        </p:spPr>
      </p:pic>
    </p:spTree>
    <p:extLst>
      <p:ext uri="{BB962C8B-B14F-4D97-AF65-F5344CB8AC3E}">
        <p14:creationId xmlns:p14="http://schemas.microsoft.com/office/powerpoint/2010/main" val="1017077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Adopting the </a:t>
            </a:r>
            <a:r>
              <a:rPr lang="en-US" dirty="0" err="1"/>
              <a:t>Blockchain</a:t>
            </a:r>
            <a:r>
              <a:rPr lang="en-US" dirty="0"/>
              <a:t> to deploy the EHR solves the significant issues of accessibility and authority. </a:t>
            </a:r>
            <a:endParaRPr lang="en-US" dirty="0" smtClean="0"/>
          </a:p>
          <a:p>
            <a:pPr algn="just"/>
            <a:r>
              <a:rPr lang="en-US" dirty="0" smtClean="0"/>
              <a:t>The </a:t>
            </a:r>
            <a:r>
              <a:rPr lang="en-US" dirty="0" err="1"/>
              <a:t>Blockchain</a:t>
            </a:r>
            <a:r>
              <a:rPr lang="en-US" dirty="0"/>
              <a:t> allows ease of access to the records as it is available to any personnel authorized to access them. </a:t>
            </a:r>
            <a:endParaRPr lang="en-US" dirty="0" smtClean="0"/>
          </a:p>
          <a:p>
            <a:pPr algn="just"/>
            <a:r>
              <a:rPr lang="en-US" smtClean="0"/>
              <a:t>Since </a:t>
            </a:r>
            <a:r>
              <a:rPr lang="en-US" dirty="0"/>
              <a:t>it is deployed on a Distributed network, it can be accessed from anywhere</a:t>
            </a:r>
            <a:r>
              <a:rPr lang="en-US"/>
              <a:t>. </a:t>
            </a:r>
            <a:endParaRPr lang="en-US" smtClean="0"/>
          </a:p>
          <a:p>
            <a:pPr algn="just"/>
            <a:r>
              <a:rPr lang="en-US" smtClean="0"/>
              <a:t>However</a:t>
            </a:r>
            <a:r>
              <a:rPr lang="en-US" dirty="0"/>
              <a:t>, there are a few issues that could still be addressed in the future.</a:t>
            </a:r>
          </a:p>
          <a:p>
            <a:pPr algn="just"/>
            <a:r>
              <a:rPr lang="en-US" dirty="0"/>
              <a:t> </a:t>
            </a:r>
          </a:p>
          <a:p>
            <a:pPr algn="just"/>
            <a:endParaRPr lang="en-US" dirty="0"/>
          </a:p>
        </p:txBody>
      </p:sp>
    </p:spTree>
    <p:extLst>
      <p:ext uri="{BB962C8B-B14F-4D97-AF65-F5344CB8AC3E}">
        <p14:creationId xmlns:p14="http://schemas.microsoft.com/office/powerpoint/2010/main" val="254501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52800"/>
            <a:ext cx="7620000" cy="1143000"/>
          </a:xfrm>
        </p:spPr>
        <p:txBody>
          <a:bodyPr/>
          <a:lstStyle/>
          <a:p>
            <a:pPr algn="ctr"/>
            <a:r>
              <a:rPr lang="en-US" b="1" dirty="0"/>
              <a:t>ABSTRACT</a:t>
            </a:r>
            <a:r>
              <a:rPr lang="en-US" dirty="0"/>
              <a:t/>
            </a:r>
            <a:br>
              <a:rPr lang="en-US" dirty="0"/>
            </a:br>
            <a:endParaRPr lang="en-US" dirty="0"/>
          </a:p>
        </p:txBody>
      </p:sp>
    </p:spTree>
    <p:extLst>
      <p:ext uri="{BB962C8B-B14F-4D97-AF65-F5344CB8AC3E}">
        <p14:creationId xmlns:p14="http://schemas.microsoft.com/office/powerpoint/2010/main" val="502614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fontScale="92500"/>
          </a:bodyPr>
          <a:lstStyle/>
          <a:p>
            <a:pPr algn="just"/>
            <a:r>
              <a:rPr lang="en-US" dirty="0">
                <a:latin typeface="Times New Roman" pitchFamily="18" charset="0"/>
                <a:cs typeface="Times New Roman" pitchFamily="18" charset="0"/>
              </a:rPr>
              <a:t>The common issues in medical services within the country are mostly associated with doctors' referral process, data transfer between health institutions, and portals for patients to access their medical information.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Electronic Health Record (EHR) Framework on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addresses those issues, resulting from a collaboration of all stakeholders involved.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paper explores the likelihood of representing medical records to make sure data privacy, data accessibility, and data interoperability for the healthcare-specific scenario</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propose implementing a large-scale information infrastructure to access Smart Contracts sponsored by EHRs as information mediators. The decentralized nature of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technology will aid in making the EHR accessible over a broader network.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Using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will help make far- reaching changes in the healthcare industry by providing immutable, authentic, and accessible medical records, privacy, and faster payments.</a:t>
            </a:r>
          </a:p>
          <a:p>
            <a:endParaRPr lang="en-US" dirty="0"/>
          </a:p>
        </p:txBody>
      </p:sp>
    </p:spTree>
    <p:extLst>
      <p:ext uri="{BB962C8B-B14F-4D97-AF65-F5344CB8AC3E}">
        <p14:creationId xmlns:p14="http://schemas.microsoft.com/office/powerpoint/2010/main" val="1699642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620000" cy="1143000"/>
          </a:xfrm>
        </p:spPr>
        <p:txBody>
          <a:bodyPr/>
          <a:lstStyle/>
          <a:p>
            <a:pPr algn="ctr"/>
            <a:r>
              <a:rPr lang="en-US" b="1" dirty="0"/>
              <a:t>INTRODUCTION</a:t>
            </a:r>
            <a:r>
              <a:rPr lang="en-US" dirty="0"/>
              <a:t/>
            </a:r>
            <a:br>
              <a:rPr lang="en-US" dirty="0"/>
            </a:br>
            <a:endParaRPr lang="en-US" dirty="0"/>
          </a:p>
        </p:txBody>
      </p:sp>
    </p:spTree>
    <p:extLst>
      <p:ext uri="{BB962C8B-B14F-4D97-AF65-F5344CB8AC3E}">
        <p14:creationId xmlns:p14="http://schemas.microsoft.com/office/powerpoint/2010/main" val="3022088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172200"/>
          </a:xfrm>
        </p:spPr>
        <p:txBody>
          <a:bodyPr>
            <a:noAutofit/>
          </a:bodyPr>
          <a:lstStyle/>
          <a:p>
            <a:pPr algn="just"/>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is a decentralized, distributed, and transparent digital ledger used for recording transactions through several machines, such that no precise record will be retroactively changed without modifying all subsequent blocks. The concept of the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was released as a white paper by Satoshi </a:t>
            </a:r>
            <a:r>
              <a:rPr lang="en-US" sz="1800" dirty="0" err="1">
                <a:latin typeface="Times New Roman" pitchFamily="18" charset="0"/>
                <a:cs typeface="Times New Roman" pitchFamily="18" charset="0"/>
              </a:rPr>
              <a:t>Nakamoto</a:t>
            </a:r>
            <a:r>
              <a:rPr lang="en-US" sz="1800" dirty="0">
                <a:latin typeface="Times New Roman" pitchFamily="18" charset="0"/>
                <a:cs typeface="Times New Roman" pitchFamily="18" charset="0"/>
              </a:rPr>
              <a:t> in the year 2008.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Protected </a:t>
            </a:r>
            <a:r>
              <a:rPr lang="en-US" sz="1800" dirty="0">
                <a:latin typeface="Times New Roman" pitchFamily="18" charset="0"/>
                <a:cs typeface="Times New Roman" pitchFamily="18" charset="0"/>
              </a:rPr>
              <a:t>Health Information of every patient is the most critical asset of any health care system.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technology offers an impressive and creative way to maintain references to the  dispersed patient data.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Electronic Health Record (EHR) is a comprehensive system collection of patient personal information and health records that are stored electronically in a digital format. EHRs are patient-driven authentic documents that deliver the information available to authorized stakeholders immediately in a secured manner. An EHR includes patients' personal and medical histories.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EHR framework aims to exceed standard clinical data collection to be more inclusive of a broader viewpoint on patient outcomes. Imagine that every EHR submitted updates to an open-source, community-wide trustworthy ledger about medications, issues, and allergy lists, so changes to the medical records are well understood and auditable across organizations.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Instead </a:t>
            </a:r>
            <a:r>
              <a:rPr lang="en-US" sz="1800" dirty="0">
                <a:latin typeface="Times New Roman" pitchFamily="18" charset="0"/>
                <a:cs typeface="Times New Roman" pitchFamily="18" charset="0"/>
              </a:rPr>
              <a:t>of just displaying data from a particular database, the EHR could show data from any database referenced in the ledger. The outcome would be perfectly balanced community-wide information, with assured credibility from the point of data generation to the time of requirement, without manual human interference.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82346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PROBLEM STATEMENT</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The main problem of the current health care is that the organizations hold multiple and fragmented medical records of patients. </a:t>
            </a:r>
          </a:p>
          <a:p>
            <a:pPr algn="just"/>
            <a:r>
              <a:rPr lang="en-US" dirty="0"/>
              <a:t>The Proposed System aims to solve the health care sector's current problems by hosting medical record transactions on the </a:t>
            </a:r>
            <a:r>
              <a:rPr lang="en-US" dirty="0" err="1"/>
              <a:t>Blockchain</a:t>
            </a:r>
            <a:r>
              <a:rPr lang="en-US" dirty="0"/>
              <a:t> to create a smart ecosystem. The goal is to provide secure access to patient data, avoiding the third party accessing it without permission.</a:t>
            </a:r>
          </a:p>
          <a:p>
            <a:endParaRPr lang="en-US" dirty="0"/>
          </a:p>
        </p:txBody>
      </p:sp>
    </p:spTree>
    <p:extLst>
      <p:ext uri="{BB962C8B-B14F-4D97-AF65-F5344CB8AC3E}">
        <p14:creationId xmlns:p14="http://schemas.microsoft.com/office/powerpoint/2010/main" val="409721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The aim or objective of our proposed project is to securely share patients health record details to doctor and lab technician and to prevent hacking or leaking of patients private data by using </a:t>
            </a:r>
            <a:r>
              <a:rPr lang="en-US" dirty="0" err="1"/>
              <a:t>blockchain</a:t>
            </a:r>
            <a:r>
              <a:rPr lang="en-US" dirty="0"/>
              <a:t> technology.</a:t>
            </a:r>
          </a:p>
          <a:p>
            <a:pPr algn="just"/>
            <a:endParaRPr lang="en-US" dirty="0"/>
          </a:p>
        </p:txBody>
      </p:sp>
    </p:spTree>
    <p:extLst>
      <p:ext uri="{BB962C8B-B14F-4D97-AF65-F5344CB8AC3E}">
        <p14:creationId xmlns:p14="http://schemas.microsoft.com/office/powerpoint/2010/main" val="138169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The main problem of the current health care is that the organizations hold multiple and fragmented medical records of patients. </a:t>
            </a:r>
            <a:endParaRPr lang="en-US" dirty="0" smtClean="0"/>
          </a:p>
          <a:p>
            <a:pPr algn="just"/>
            <a:r>
              <a:rPr lang="en-US" dirty="0" smtClean="0"/>
              <a:t>Data </a:t>
            </a:r>
            <a:r>
              <a:rPr lang="en-US" dirty="0"/>
              <a:t>is stored in third party databases which is not secure and also may lead to loss of data during hardware failure. </a:t>
            </a:r>
            <a:endParaRPr lang="en-US" dirty="0" smtClean="0"/>
          </a:p>
          <a:p>
            <a:pPr algn="just"/>
            <a:r>
              <a:rPr lang="en-US" dirty="0" smtClean="0"/>
              <a:t>It </a:t>
            </a:r>
            <a:r>
              <a:rPr lang="en-US" dirty="0"/>
              <a:t>takes more time to access data from database since data is stored in encrypted format.</a:t>
            </a:r>
          </a:p>
          <a:p>
            <a:pPr algn="just"/>
            <a:endParaRPr lang="en-US" dirty="0"/>
          </a:p>
        </p:txBody>
      </p:sp>
    </p:spTree>
    <p:extLst>
      <p:ext uri="{BB962C8B-B14F-4D97-AF65-F5344CB8AC3E}">
        <p14:creationId xmlns:p14="http://schemas.microsoft.com/office/powerpoint/2010/main" val="50840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The Proposed System aims to solve the health care sector's current problems by hosting medical record transactions on the </a:t>
            </a:r>
            <a:r>
              <a:rPr lang="en-US" dirty="0" err="1"/>
              <a:t>Blockchain</a:t>
            </a:r>
            <a:r>
              <a:rPr lang="en-US" dirty="0"/>
              <a:t> to create a smart ecosystem. </a:t>
            </a:r>
            <a:endParaRPr lang="en-US" dirty="0" smtClean="0"/>
          </a:p>
          <a:p>
            <a:pPr algn="just"/>
            <a:r>
              <a:rPr lang="en-US" dirty="0" smtClean="0"/>
              <a:t>The </a:t>
            </a:r>
            <a:r>
              <a:rPr lang="en-US" dirty="0"/>
              <a:t>goal is to provide secure access to patient data, avoiding the third party accessing it without permission. </a:t>
            </a:r>
          </a:p>
          <a:p>
            <a:pPr algn="just"/>
            <a:r>
              <a:rPr lang="en-US" dirty="0"/>
              <a:t>EHR Framework uses </a:t>
            </a:r>
            <a:r>
              <a:rPr lang="en-US" dirty="0" err="1"/>
              <a:t>blockchain</a:t>
            </a:r>
            <a:r>
              <a:rPr lang="en-US" dirty="0"/>
              <a:t> technology to securely store the records and maintain a single version of the truth. </a:t>
            </a:r>
            <a:endParaRPr lang="en-US" dirty="0" smtClean="0"/>
          </a:p>
          <a:p>
            <a:pPr algn="just"/>
            <a:r>
              <a:rPr lang="en-US" dirty="0" smtClean="0"/>
              <a:t>The </a:t>
            </a:r>
            <a:r>
              <a:rPr lang="en-US" dirty="0"/>
              <a:t>stakeholders will have to request permission to access a patient's history and commit the transaction to the distributed ledger.</a:t>
            </a:r>
          </a:p>
          <a:p>
            <a:pPr algn="just"/>
            <a:endParaRPr lang="en-US" dirty="0"/>
          </a:p>
        </p:txBody>
      </p:sp>
    </p:spTree>
    <p:extLst>
      <p:ext uri="{BB962C8B-B14F-4D97-AF65-F5344CB8AC3E}">
        <p14:creationId xmlns:p14="http://schemas.microsoft.com/office/powerpoint/2010/main" val="197803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TotalTime>
  <Words>1378</Words>
  <Application>Microsoft Office PowerPoint</Application>
  <PresentationFormat>On-screen Show (4:3)</PresentationFormat>
  <Paragraphs>72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SECURE ELECTRONIC MEDICAL RECORD   SHARING USING BLOCKCHAIN TECHNOLOGY </vt:lpstr>
      <vt:lpstr>ABSTRACT </vt:lpstr>
      <vt:lpstr>PowerPoint Presentation</vt:lpstr>
      <vt:lpstr>INTRODUCTION </vt:lpstr>
      <vt:lpstr>PowerPoint Presentation</vt:lpstr>
      <vt:lpstr> PROBLEM STATEMENT </vt:lpstr>
      <vt:lpstr>OBJECTIVES </vt:lpstr>
      <vt:lpstr>EXISTING SYSTEM </vt:lpstr>
      <vt:lpstr>PROPOSED SYSTEM </vt:lpstr>
      <vt:lpstr>LITERATURE SURVEY </vt:lpstr>
      <vt:lpstr>1. BIG DATA ANALYTICS FRAMEWORK FOR OPINION MINING OF PATIENT HEALTH CARE EXPERIENCE  </vt:lpstr>
      <vt:lpstr>2. INVESTIGATIONS ON BIG DATA FEATURES RESEARCH CHALLENGES AND APPLICATIONS  </vt:lpstr>
      <vt:lpstr>3. RELIABLE MACHINE LEARNING APPROACH TO PREDICT PATIENT SATISFACTION FOR OPTIMAL DECISION MAKING AND QUALITY HEALTH CARE </vt:lpstr>
      <vt:lpstr>FUNCTIONAL REQUIREMENTS </vt:lpstr>
      <vt:lpstr>NON-FUNCTIONAL REQUIREMENTS </vt:lpstr>
      <vt:lpstr>SOFTWARE REQUIREMENTS </vt:lpstr>
      <vt:lpstr>HARDWARE REQUIREMENTS </vt:lpstr>
      <vt:lpstr>SYSTEM ARCHITECTURE </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ELECTRONIC MEDICAL RECORD   SHARING USING BLOCKCHAIN TECHNOLOGY </dc:title>
  <dc:creator>kaleem</dc:creator>
  <cp:lastModifiedBy>Windows User</cp:lastModifiedBy>
  <cp:revision>16</cp:revision>
  <dcterms:created xsi:type="dcterms:W3CDTF">2006-08-16T00:00:00Z</dcterms:created>
  <dcterms:modified xsi:type="dcterms:W3CDTF">2022-12-27T10:45:47Z</dcterms:modified>
</cp:coreProperties>
</file>