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91" autoAdjust="0"/>
    <p:restoredTop sz="94249" autoAdjust="0"/>
  </p:normalViewPr>
  <p:slideViewPr>
    <p:cSldViewPr>
      <p:cViewPr varScale="1">
        <p:scale>
          <a:sx n="47" d="100"/>
          <a:sy n="47" d="100"/>
        </p:scale>
        <p:origin x="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952E17-E89A-4189-E65E-B61E1196ECA9}"/>
              </a:ext>
            </a:extLst>
          </p:cNvPr>
          <p:cNvSpPr txBox="1"/>
          <p:nvPr/>
        </p:nvSpPr>
        <p:spPr>
          <a:xfrm>
            <a:off x="10838880" y="917793"/>
            <a:ext cx="6477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The Top 5 categories were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Animal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Technology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Healthy Eating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Food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Food seems to be prominent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This analysis is limited due to small sample provided and short time frame.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8673443" cy="4353705"/>
            <a:chOff x="0" y="0"/>
            <a:chExt cx="11564591" cy="44382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14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08401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E014C-B7F5-C18E-2A10-6ADF468A31B8}"/>
              </a:ext>
            </a:extLst>
          </p:cNvPr>
          <p:cNvSpPr txBox="1"/>
          <p:nvPr/>
        </p:nvSpPr>
        <p:spPr>
          <a:xfrm>
            <a:off x="8631179" y="2697597"/>
            <a:ext cx="7426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Buzz is a rapidly rising technology unicorn that must quickly adjust to its worldwide scope. Accenture has initiated a three-month proof-of-concept focusing on the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C4D5D-7A9C-2478-48C9-6E0BD56976DD}"/>
              </a:ext>
            </a:extLst>
          </p:cNvPr>
          <p:cNvSpPr txBox="1"/>
          <p:nvPr/>
        </p:nvSpPr>
        <p:spPr>
          <a:xfrm>
            <a:off x="2895600" y="4961740"/>
            <a:ext cx="673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Every day, about </a:t>
            </a:r>
            <a:r>
              <a:rPr lang="en-US" sz="3200" u="sng" dirty="0">
                <a:latin typeface="+mj-lt"/>
              </a:rPr>
              <a:t>100,000</a:t>
            </a:r>
            <a:r>
              <a:rPr lang="en-US" sz="3200" dirty="0">
                <a:latin typeface="+mj-lt"/>
              </a:rPr>
              <a:t> posts are made.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Every year, </a:t>
            </a:r>
            <a:r>
              <a:rPr lang="en-US" sz="3200" u="sng" dirty="0">
                <a:latin typeface="+mj-lt"/>
              </a:rPr>
              <a:t>36,500,000</a:t>
            </a:r>
            <a:r>
              <a:rPr lang="en-US" sz="3200" dirty="0">
                <a:latin typeface="+mj-lt"/>
              </a:rPr>
              <a:t> pieces of content are created.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How to profit on such massive amounts of unstructured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Investigation to discover the top five most popular content categories on Social Buzz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33578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82623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29B104-E6DD-B972-BECB-09B9F54D6733}"/>
              </a:ext>
            </a:extLst>
          </p:cNvPr>
          <p:cNvSpPr txBox="1"/>
          <p:nvPr/>
        </p:nvSpPr>
        <p:spPr>
          <a:xfrm>
            <a:off x="14554200" y="15621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Andrew Fleming Chief Technical Architect</a:t>
            </a:r>
            <a:endParaRPr lang="en-US" sz="24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EBE24-DAF4-29AE-C193-B76B16F394B2}"/>
              </a:ext>
            </a:extLst>
          </p:cNvPr>
          <p:cNvSpPr txBox="1"/>
          <p:nvPr/>
        </p:nvSpPr>
        <p:spPr>
          <a:xfrm>
            <a:off x="14554200" y="454624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Rompton Senior Principle</a:t>
            </a:r>
            <a:endParaRPr lang="en-US" sz="2400" dirty="0">
              <a:latin typeface="+mj-lt"/>
            </a:endParaRPr>
          </a:p>
        </p:txBody>
      </p:sp>
      <p:pic>
        <p:nvPicPr>
          <p:cNvPr id="35" name="Picture 34" descr="A person in a white shirt&#10;&#10;Description automatically generated">
            <a:extLst>
              <a:ext uri="{FF2B5EF4-FFF2-40B4-BE49-F238E27FC236}">
                <a16:creationId xmlns:a16="http://schemas.microsoft.com/office/drawing/2014/main" id="{79500655-0FBA-B618-95B7-190927E8C26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" t="8247" r="6434" b="12353"/>
          <a:stretch/>
        </p:blipFill>
        <p:spPr>
          <a:xfrm>
            <a:off x="11396834" y="7025118"/>
            <a:ext cx="2187334" cy="2087726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A89984A-68FC-667D-0B34-606CE5B1D81E}"/>
              </a:ext>
            </a:extLst>
          </p:cNvPr>
          <p:cNvSpPr txBox="1"/>
          <p:nvPr/>
        </p:nvSpPr>
        <p:spPr>
          <a:xfrm>
            <a:off x="14554200" y="806898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Gauri Jadhav</a:t>
            </a:r>
          </a:p>
          <a:p>
            <a:r>
              <a:rPr lang="en-US" sz="2400" dirty="0">
                <a:solidFill>
                  <a:srgbClr val="000000"/>
                </a:solidFill>
                <a:latin typeface="DM Sans" pitchFamily="2" charset="0"/>
              </a:rPr>
              <a:t>Data Analyst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59D1B9-201B-E74B-83D3-0C5D32F066E8}"/>
              </a:ext>
            </a:extLst>
          </p:cNvPr>
          <p:cNvSpPr txBox="1"/>
          <p:nvPr/>
        </p:nvSpPr>
        <p:spPr>
          <a:xfrm>
            <a:off x="4086757" y="1284816"/>
            <a:ext cx="50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 Regular" panose="020B0503030202060203"/>
              </a:rPr>
              <a:t>Data Gathering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B9FCB1-3D08-E726-CE03-B46F434A86A5}"/>
              </a:ext>
            </a:extLst>
          </p:cNvPr>
          <p:cNvSpPr txBox="1"/>
          <p:nvPr/>
        </p:nvSpPr>
        <p:spPr>
          <a:xfrm>
            <a:off x="5864639" y="2864281"/>
            <a:ext cx="50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 Regular" panose="020B0503030202060203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345508-4D8C-ACDD-4A60-07224CA10415}"/>
              </a:ext>
            </a:extLst>
          </p:cNvPr>
          <p:cNvSpPr txBox="1"/>
          <p:nvPr/>
        </p:nvSpPr>
        <p:spPr>
          <a:xfrm>
            <a:off x="7714481" y="4605252"/>
            <a:ext cx="50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 Regular" panose="020B0503030202060203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D704F6-F84B-6308-BA75-76A2217288ED}"/>
              </a:ext>
            </a:extLst>
          </p:cNvPr>
          <p:cNvSpPr txBox="1"/>
          <p:nvPr/>
        </p:nvSpPr>
        <p:spPr>
          <a:xfrm>
            <a:off x="9538325" y="6329668"/>
            <a:ext cx="50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 Regular" panose="020B0503030202060203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4BCF7-37A1-4B37-ED65-11786F1283A9}"/>
              </a:ext>
            </a:extLst>
          </p:cNvPr>
          <p:cNvSpPr txBox="1"/>
          <p:nvPr/>
        </p:nvSpPr>
        <p:spPr>
          <a:xfrm>
            <a:off x="11460468" y="7972110"/>
            <a:ext cx="50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Uncovering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EED95D-E782-72C0-C522-B4A9965F1E54}"/>
              </a:ext>
            </a:extLst>
          </p:cNvPr>
          <p:cNvSpPr txBox="1"/>
          <p:nvPr/>
        </p:nvSpPr>
        <p:spPr>
          <a:xfrm>
            <a:off x="2546468" y="3619500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UNIQUE</a:t>
            </a:r>
          </a:p>
          <a:p>
            <a:pPr algn="ctr"/>
            <a:r>
              <a:rPr lang="en-US" sz="2800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8A8E2-E82A-AB7A-BDDF-E6E43360B59C}"/>
              </a:ext>
            </a:extLst>
          </p:cNvPr>
          <p:cNvSpPr txBox="1"/>
          <p:nvPr/>
        </p:nvSpPr>
        <p:spPr>
          <a:xfrm>
            <a:off x="7272182" y="3619500"/>
            <a:ext cx="2514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1897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REACTIONS TO “ANIMAL” POST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D127-6014-E8E8-C16A-8470D60BC6A7}"/>
              </a:ext>
            </a:extLst>
          </p:cNvPr>
          <p:cNvSpPr txBox="1"/>
          <p:nvPr/>
        </p:nvSpPr>
        <p:spPr>
          <a:xfrm>
            <a:off x="13087839" y="3622288"/>
            <a:ext cx="2514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JANUARY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MONTH WITH MOST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D7A332-60BB-4E95-921E-C365E62BDAB5}"/>
              </a:ext>
            </a:extLst>
          </p:cNvPr>
          <p:cNvSpPr txBox="1"/>
          <p:nvPr/>
        </p:nvSpPr>
        <p:spPr>
          <a:xfrm>
            <a:off x="6324599" y="1383832"/>
            <a:ext cx="820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Top 5 Categories by Aggregate popularity</a:t>
            </a:r>
          </a:p>
        </p:txBody>
      </p:sp>
      <p:pic>
        <p:nvPicPr>
          <p:cNvPr id="30" name="Picture 29" descr="A bar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3E70108F-A692-306A-C65F-70C067E58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08" y="2648842"/>
            <a:ext cx="10730473" cy="6221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D4DE30-2778-98CF-EFCE-B4487D139302}"/>
              </a:ext>
            </a:extLst>
          </p:cNvPr>
          <p:cNvSpPr txBox="1"/>
          <p:nvPr/>
        </p:nvSpPr>
        <p:spPr>
          <a:xfrm>
            <a:off x="5585735" y="915769"/>
            <a:ext cx="820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Proportion of Total Reaction Scores</a:t>
            </a:r>
          </a:p>
        </p:txBody>
      </p:sp>
      <p:pic>
        <p:nvPicPr>
          <p:cNvPr id="30" name="Picture 2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8CBF9DB-DAB7-70B1-86D1-080BF80CF7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/>
          <a:stretch/>
        </p:blipFill>
        <p:spPr>
          <a:xfrm>
            <a:off x="5181600" y="2019300"/>
            <a:ext cx="8150553" cy="73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231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Clear Sans Regular Bold</vt:lpstr>
      <vt:lpstr>Graphik Regular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Gauri Jadhav</cp:lastModifiedBy>
  <cp:revision>16</cp:revision>
  <dcterms:created xsi:type="dcterms:W3CDTF">2006-08-16T00:00:00Z</dcterms:created>
  <dcterms:modified xsi:type="dcterms:W3CDTF">2023-12-18T08:39:08Z</dcterms:modified>
  <dc:identifier>DAEhDyfaYKE</dc:identifier>
</cp:coreProperties>
</file>