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305" r:id="rId2"/>
    <p:sldId id="316" r:id="rId3"/>
    <p:sldId id="317" r:id="rId4"/>
    <p:sldId id="318" r:id="rId5"/>
    <p:sldId id="256" r:id="rId6"/>
    <p:sldId id="315" r:id="rId7"/>
    <p:sldId id="314" r:id="rId8"/>
    <p:sldId id="257" r:id="rId9"/>
    <p:sldId id="312" r:id="rId10"/>
    <p:sldId id="258" r:id="rId11"/>
    <p:sldId id="259" r:id="rId12"/>
    <p:sldId id="261" r:id="rId13"/>
    <p:sldId id="262" r:id="rId14"/>
    <p:sldId id="263" r:id="rId15"/>
    <p:sldId id="264" r:id="rId16"/>
    <p:sldId id="265" r:id="rId17"/>
    <p:sldId id="266" r:id="rId18"/>
    <p:sldId id="267" r:id="rId19"/>
    <p:sldId id="268" r:id="rId20"/>
    <p:sldId id="269" r:id="rId21"/>
    <p:sldId id="313" r:id="rId22"/>
    <p:sldId id="270" r:id="rId23"/>
    <p:sldId id="271" r:id="rId24"/>
    <p:sldId id="272" r:id="rId25"/>
    <p:sldId id="273" r:id="rId26"/>
    <p:sldId id="274" r:id="rId27"/>
    <p:sldId id="304" r:id="rId28"/>
    <p:sldId id="275" r:id="rId29"/>
    <p:sldId id="276" r:id="rId30"/>
    <p:sldId id="277" r:id="rId31"/>
    <p:sldId id="278" r:id="rId32"/>
    <p:sldId id="279" r:id="rId33"/>
    <p:sldId id="280" r:id="rId34"/>
    <p:sldId id="281" r:id="rId35"/>
    <p:sldId id="282" r:id="rId36"/>
    <p:sldId id="283" r:id="rId37"/>
    <p:sldId id="310" r:id="rId38"/>
    <p:sldId id="311" r:id="rId39"/>
    <p:sldId id="284" r:id="rId40"/>
    <p:sldId id="307" r:id="rId41"/>
    <p:sldId id="308" r:id="rId42"/>
    <p:sldId id="309" r:id="rId43"/>
    <p:sldId id="30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7B55D-2613-4CCD-BE37-37F47BBD3E81}"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54DB6882-98CA-4786-BF57-7415C5FF77A9}">
      <dgm:prSet/>
      <dgm:spPr/>
      <dgm:t>
        <a:bodyPr/>
        <a:lstStyle/>
        <a:p>
          <a:r>
            <a:rPr lang="en-US" b="1" i="0"/>
            <a:t>Encounter ID</a:t>
          </a:r>
          <a:r>
            <a:rPr lang="en-US" b="0" i="0"/>
            <a:t> Unique identifier of an encounter</a:t>
          </a:r>
          <a:endParaRPr lang="en-US"/>
        </a:p>
      </dgm:t>
    </dgm:pt>
    <dgm:pt modelId="{D8C49485-AE0F-4DC9-BCD5-816614A85226}" type="parTrans" cxnId="{F61AFADF-418B-45E3-A345-A1FB4928F53B}">
      <dgm:prSet/>
      <dgm:spPr/>
      <dgm:t>
        <a:bodyPr/>
        <a:lstStyle/>
        <a:p>
          <a:endParaRPr lang="en-US"/>
        </a:p>
      </dgm:t>
    </dgm:pt>
    <dgm:pt modelId="{4F1B1C37-5D60-495B-B450-30D66ADA198E}" type="sibTrans" cxnId="{F61AFADF-418B-45E3-A345-A1FB4928F53B}">
      <dgm:prSet/>
      <dgm:spPr/>
      <dgm:t>
        <a:bodyPr/>
        <a:lstStyle/>
        <a:p>
          <a:endParaRPr lang="en-US"/>
        </a:p>
      </dgm:t>
    </dgm:pt>
    <dgm:pt modelId="{E5157C05-1E1D-4886-9C54-B6BC5CD9F471}">
      <dgm:prSet/>
      <dgm:spPr/>
      <dgm:t>
        <a:bodyPr/>
        <a:lstStyle/>
        <a:p>
          <a:r>
            <a:rPr lang="en-US" b="1" i="0"/>
            <a:t>Patient number</a:t>
          </a:r>
          <a:r>
            <a:rPr lang="en-US" b="0" i="0"/>
            <a:t> Unique identifier of a patient</a:t>
          </a:r>
          <a:endParaRPr lang="en-US"/>
        </a:p>
      </dgm:t>
    </dgm:pt>
    <dgm:pt modelId="{30733F84-90E7-44B9-8EA1-4D1D39DE370D}" type="parTrans" cxnId="{6D86C30A-8AAE-4F25-B91B-83F445E26F9A}">
      <dgm:prSet/>
      <dgm:spPr/>
      <dgm:t>
        <a:bodyPr/>
        <a:lstStyle/>
        <a:p>
          <a:endParaRPr lang="en-US"/>
        </a:p>
      </dgm:t>
    </dgm:pt>
    <dgm:pt modelId="{67E86174-8338-4620-A7F1-C02254354D1F}" type="sibTrans" cxnId="{6D86C30A-8AAE-4F25-B91B-83F445E26F9A}">
      <dgm:prSet/>
      <dgm:spPr/>
      <dgm:t>
        <a:bodyPr/>
        <a:lstStyle/>
        <a:p>
          <a:endParaRPr lang="en-US"/>
        </a:p>
      </dgm:t>
    </dgm:pt>
    <dgm:pt modelId="{A173DA21-4408-4580-B036-EB0E4A6F8257}">
      <dgm:prSet/>
      <dgm:spPr/>
      <dgm:t>
        <a:bodyPr/>
        <a:lstStyle/>
        <a:p>
          <a:r>
            <a:rPr lang="en-US" b="1" i="0"/>
            <a:t>Race</a:t>
          </a:r>
          <a:r>
            <a:rPr lang="en-US" b="0" i="0"/>
            <a:t> Values: Caucasian, Asian, African American, Hispanic, and other</a:t>
          </a:r>
          <a:endParaRPr lang="en-US"/>
        </a:p>
      </dgm:t>
    </dgm:pt>
    <dgm:pt modelId="{D7508EFC-60F5-4809-AE67-5692F4B0414A}" type="parTrans" cxnId="{3C24E343-A6B4-4C7A-872D-62C72355FAD9}">
      <dgm:prSet/>
      <dgm:spPr/>
      <dgm:t>
        <a:bodyPr/>
        <a:lstStyle/>
        <a:p>
          <a:endParaRPr lang="en-US"/>
        </a:p>
      </dgm:t>
    </dgm:pt>
    <dgm:pt modelId="{4F1BBDDD-EB23-4EFD-BC93-88B0702B1626}" type="sibTrans" cxnId="{3C24E343-A6B4-4C7A-872D-62C72355FAD9}">
      <dgm:prSet/>
      <dgm:spPr/>
      <dgm:t>
        <a:bodyPr/>
        <a:lstStyle/>
        <a:p>
          <a:endParaRPr lang="en-US"/>
        </a:p>
      </dgm:t>
    </dgm:pt>
    <dgm:pt modelId="{9831B4E0-C113-45C2-8978-5EF3A2A58131}">
      <dgm:prSet/>
      <dgm:spPr/>
      <dgm:t>
        <a:bodyPr/>
        <a:lstStyle/>
        <a:p>
          <a:r>
            <a:rPr lang="en-US" b="1" i="0"/>
            <a:t>Gender</a:t>
          </a:r>
          <a:r>
            <a:rPr lang="en-US" b="0" i="0"/>
            <a:t> Values: male, female, and unknown/invalid</a:t>
          </a:r>
          <a:endParaRPr lang="en-US"/>
        </a:p>
      </dgm:t>
    </dgm:pt>
    <dgm:pt modelId="{E170BD4A-6164-4199-8F18-5D28FD6D1203}" type="parTrans" cxnId="{7C75C088-C677-4EEC-B295-E3344B61CD2C}">
      <dgm:prSet/>
      <dgm:spPr/>
      <dgm:t>
        <a:bodyPr/>
        <a:lstStyle/>
        <a:p>
          <a:endParaRPr lang="en-US"/>
        </a:p>
      </dgm:t>
    </dgm:pt>
    <dgm:pt modelId="{154BA6E7-38F5-480D-ADBA-A5C7AADAE19D}" type="sibTrans" cxnId="{7C75C088-C677-4EEC-B295-E3344B61CD2C}">
      <dgm:prSet/>
      <dgm:spPr/>
      <dgm:t>
        <a:bodyPr/>
        <a:lstStyle/>
        <a:p>
          <a:endParaRPr lang="en-US"/>
        </a:p>
      </dgm:t>
    </dgm:pt>
    <dgm:pt modelId="{25053588-D6C2-4F78-80F3-EB9E87E5BFC7}">
      <dgm:prSet/>
      <dgm:spPr/>
      <dgm:t>
        <a:bodyPr/>
        <a:lstStyle/>
        <a:p>
          <a:r>
            <a:rPr lang="en-US" b="1" i="0"/>
            <a:t>Age</a:t>
          </a:r>
          <a:r>
            <a:rPr lang="en-US" b="0" i="0"/>
            <a:t> Grouped in 10-year intervals: 0, 10), 10, 20), …, 90, 100)</a:t>
          </a:r>
          <a:endParaRPr lang="en-US"/>
        </a:p>
      </dgm:t>
    </dgm:pt>
    <dgm:pt modelId="{77B55BC5-5944-4398-956E-57EB6B51B5E1}" type="parTrans" cxnId="{3EA446FC-0B28-40BD-91CA-48AB69A57C9D}">
      <dgm:prSet/>
      <dgm:spPr/>
      <dgm:t>
        <a:bodyPr/>
        <a:lstStyle/>
        <a:p>
          <a:endParaRPr lang="en-US"/>
        </a:p>
      </dgm:t>
    </dgm:pt>
    <dgm:pt modelId="{23824611-7986-4400-AA33-88E6A140D7DB}" type="sibTrans" cxnId="{3EA446FC-0B28-40BD-91CA-48AB69A57C9D}">
      <dgm:prSet/>
      <dgm:spPr/>
      <dgm:t>
        <a:bodyPr/>
        <a:lstStyle/>
        <a:p>
          <a:endParaRPr lang="en-US"/>
        </a:p>
      </dgm:t>
    </dgm:pt>
    <dgm:pt modelId="{39452F70-6FA5-43BA-9827-79966A91CE99}">
      <dgm:prSet/>
      <dgm:spPr/>
      <dgm:t>
        <a:bodyPr/>
        <a:lstStyle/>
        <a:p>
          <a:r>
            <a:rPr lang="en-US" b="1" i="0"/>
            <a:t>Weight</a:t>
          </a:r>
          <a:r>
            <a:rPr lang="en-US" b="0" i="0"/>
            <a:t> Weight in pounds</a:t>
          </a:r>
          <a:endParaRPr lang="en-US"/>
        </a:p>
      </dgm:t>
    </dgm:pt>
    <dgm:pt modelId="{183E0974-F62B-45BA-8541-9A6BD2BE3E9B}" type="parTrans" cxnId="{8CE5C230-7E5A-4F50-B468-83587E0AE0B0}">
      <dgm:prSet/>
      <dgm:spPr/>
      <dgm:t>
        <a:bodyPr/>
        <a:lstStyle/>
        <a:p>
          <a:endParaRPr lang="en-US"/>
        </a:p>
      </dgm:t>
    </dgm:pt>
    <dgm:pt modelId="{56E8980B-1D5C-44A6-AD41-7C616895A17A}" type="sibTrans" cxnId="{8CE5C230-7E5A-4F50-B468-83587E0AE0B0}">
      <dgm:prSet/>
      <dgm:spPr/>
      <dgm:t>
        <a:bodyPr/>
        <a:lstStyle/>
        <a:p>
          <a:endParaRPr lang="en-US"/>
        </a:p>
      </dgm:t>
    </dgm:pt>
    <dgm:pt modelId="{94F3CEBD-2BF5-4E14-92B6-99BF69CEC193}">
      <dgm:prSet/>
      <dgm:spPr/>
      <dgm:t>
        <a:bodyPr/>
        <a:lstStyle/>
        <a:p>
          <a:r>
            <a:rPr lang="en-US" b="1" i="0"/>
            <a:t>Admission type</a:t>
          </a:r>
          <a:r>
            <a:rPr lang="en-US" b="0" i="0"/>
            <a:t> Integer identifier corresponding to 9 distinct values, for example, emergency, urgent, elective, newborn, and not available</a:t>
          </a:r>
          <a:endParaRPr lang="en-US"/>
        </a:p>
      </dgm:t>
    </dgm:pt>
    <dgm:pt modelId="{02993973-22DE-44FA-A149-A21CA42F991C}" type="parTrans" cxnId="{F54CCBEC-882D-413A-9AD7-2B829BAD63E3}">
      <dgm:prSet/>
      <dgm:spPr/>
      <dgm:t>
        <a:bodyPr/>
        <a:lstStyle/>
        <a:p>
          <a:endParaRPr lang="en-US"/>
        </a:p>
      </dgm:t>
    </dgm:pt>
    <dgm:pt modelId="{F76E9A94-895F-40CD-9D1D-4440E331CC18}" type="sibTrans" cxnId="{F54CCBEC-882D-413A-9AD7-2B829BAD63E3}">
      <dgm:prSet/>
      <dgm:spPr/>
      <dgm:t>
        <a:bodyPr/>
        <a:lstStyle/>
        <a:p>
          <a:endParaRPr lang="en-US"/>
        </a:p>
      </dgm:t>
    </dgm:pt>
    <dgm:pt modelId="{601618C8-9A14-4FA6-A964-69BB25FD2F82}">
      <dgm:prSet/>
      <dgm:spPr/>
      <dgm:t>
        <a:bodyPr/>
        <a:lstStyle/>
        <a:p>
          <a:r>
            <a:rPr lang="en-US" b="1" i="0"/>
            <a:t>Discharge disposition</a:t>
          </a:r>
          <a:r>
            <a:rPr lang="en-US" b="0" i="0"/>
            <a:t> Integer identifier corresponding to 29 distinct values, for example, discharged to home, expired, and not available</a:t>
          </a:r>
          <a:endParaRPr lang="en-US"/>
        </a:p>
      </dgm:t>
    </dgm:pt>
    <dgm:pt modelId="{00B1BC70-C961-4575-98B0-E901E90A924C}" type="parTrans" cxnId="{C6FE88F0-F7C9-412E-BBE4-35AFDAFDE5F8}">
      <dgm:prSet/>
      <dgm:spPr/>
      <dgm:t>
        <a:bodyPr/>
        <a:lstStyle/>
        <a:p>
          <a:endParaRPr lang="en-US"/>
        </a:p>
      </dgm:t>
    </dgm:pt>
    <dgm:pt modelId="{472C20F8-32EB-4927-9234-86860B483A9B}" type="sibTrans" cxnId="{C6FE88F0-F7C9-412E-BBE4-35AFDAFDE5F8}">
      <dgm:prSet/>
      <dgm:spPr/>
      <dgm:t>
        <a:bodyPr/>
        <a:lstStyle/>
        <a:p>
          <a:endParaRPr lang="en-US"/>
        </a:p>
      </dgm:t>
    </dgm:pt>
    <dgm:pt modelId="{48733442-1307-442B-974B-0515342C5D67}">
      <dgm:prSet/>
      <dgm:spPr/>
      <dgm:t>
        <a:bodyPr/>
        <a:lstStyle/>
        <a:p>
          <a:r>
            <a:rPr lang="en-US" b="1" i="0"/>
            <a:t>Admission source</a:t>
          </a:r>
          <a:r>
            <a:rPr lang="en-US" b="0" i="0"/>
            <a:t> Integer identifier corresponding to 21 distinct values, for example, physician referral, emergency room, and transfer from a hospital</a:t>
          </a:r>
          <a:endParaRPr lang="en-US"/>
        </a:p>
      </dgm:t>
    </dgm:pt>
    <dgm:pt modelId="{4FCFA23F-B7AD-4C2D-AF6C-DC9AF115F93C}" type="parTrans" cxnId="{32A11F3A-3859-4238-99E8-98E4FF7859F7}">
      <dgm:prSet/>
      <dgm:spPr/>
      <dgm:t>
        <a:bodyPr/>
        <a:lstStyle/>
        <a:p>
          <a:endParaRPr lang="en-US"/>
        </a:p>
      </dgm:t>
    </dgm:pt>
    <dgm:pt modelId="{C8223B7F-85EB-4C9D-8EFA-8049015BED90}" type="sibTrans" cxnId="{32A11F3A-3859-4238-99E8-98E4FF7859F7}">
      <dgm:prSet/>
      <dgm:spPr/>
      <dgm:t>
        <a:bodyPr/>
        <a:lstStyle/>
        <a:p>
          <a:endParaRPr lang="en-US"/>
        </a:p>
      </dgm:t>
    </dgm:pt>
    <dgm:pt modelId="{6799AD6F-9394-4E78-B2A7-BDA380AB851C}">
      <dgm:prSet/>
      <dgm:spPr/>
      <dgm:t>
        <a:bodyPr/>
        <a:lstStyle/>
        <a:p>
          <a:r>
            <a:rPr lang="en-US" b="1" i="0"/>
            <a:t>Time in hospital</a:t>
          </a:r>
          <a:r>
            <a:rPr lang="en-US" b="0" i="0"/>
            <a:t> Integer number of days between admission and discharge</a:t>
          </a:r>
          <a:endParaRPr lang="en-US"/>
        </a:p>
      </dgm:t>
    </dgm:pt>
    <dgm:pt modelId="{5AF084F4-F751-4B08-BA57-27984F1514D2}" type="parTrans" cxnId="{0F59AE7F-9411-43F4-AEAB-38B71E44135C}">
      <dgm:prSet/>
      <dgm:spPr/>
      <dgm:t>
        <a:bodyPr/>
        <a:lstStyle/>
        <a:p>
          <a:endParaRPr lang="en-US"/>
        </a:p>
      </dgm:t>
    </dgm:pt>
    <dgm:pt modelId="{809B95B6-49A9-4712-88DF-FF73089A8183}" type="sibTrans" cxnId="{0F59AE7F-9411-43F4-AEAB-38B71E44135C}">
      <dgm:prSet/>
      <dgm:spPr/>
      <dgm:t>
        <a:bodyPr/>
        <a:lstStyle/>
        <a:p>
          <a:endParaRPr lang="en-US"/>
        </a:p>
      </dgm:t>
    </dgm:pt>
    <dgm:pt modelId="{62426E32-9E65-4DA3-B2E6-28CFC0447646}">
      <dgm:prSet/>
      <dgm:spPr/>
      <dgm:t>
        <a:bodyPr/>
        <a:lstStyle/>
        <a:p>
          <a:r>
            <a:rPr lang="en-US" b="1" i="0"/>
            <a:t>Payer code</a:t>
          </a:r>
          <a:r>
            <a:rPr lang="en-US" b="0" i="0"/>
            <a:t> Integer identifier corresponding to 23 distinct values, for example, Blue Cross/Blue Shield, Medicare, and self-pay Medical</a:t>
          </a:r>
          <a:endParaRPr lang="en-US"/>
        </a:p>
      </dgm:t>
    </dgm:pt>
    <dgm:pt modelId="{7C8B8DFD-32F7-4400-916A-2C7D57CDDA42}" type="parTrans" cxnId="{13E9E06B-EE4F-48CB-8F8A-F7366095EB3F}">
      <dgm:prSet/>
      <dgm:spPr/>
      <dgm:t>
        <a:bodyPr/>
        <a:lstStyle/>
        <a:p>
          <a:endParaRPr lang="en-US"/>
        </a:p>
      </dgm:t>
    </dgm:pt>
    <dgm:pt modelId="{7C24FDAA-181E-4CCA-A0BA-491084A0367D}" type="sibTrans" cxnId="{13E9E06B-EE4F-48CB-8F8A-F7366095EB3F}">
      <dgm:prSet/>
      <dgm:spPr/>
      <dgm:t>
        <a:bodyPr/>
        <a:lstStyle/>
        <a:p>
          <a:endParaRPr lang="en-US"/>
        </a:p>
      </dgm:t>
    </dgm:pt>
    <dgm:pt modelId="{227FC8C9-81C1-4230-AAE8-547337A56A69}">
      <dgm:prSet/>
      <dgm:spPr/>
      <dgm:t>
        <a:bodyPr/>
        <a:lstStyle/>
        <a:p>
          <a:r>
            <a:rPr lang="en-US" b="1" i="0" dirty="0"/>
            <a:t>Medical specialty</a:t>
          </a:r>
          <a:r>
            <a:rPr lang="en-US" b="0" i="0" dirty="0"/>
            <a:t> Integer identifier of a specialty of the admitting physician, corresponding to 84 distinct values, for example, cardiology, internal medicine, family/general practice, and surgeon</a:t>
          </a:r>
          <a:endParaRPr lang="en-US" dirty="0"/>
        </a:p>
      </dgm:t>
    </dgm:pt>
    <dgm:pt modelId="{0EF049F5-BE6B-46A0-AD9B-D0F4A71EB0EC}" type="parTrans" cxnId="{2DA173E3-B45C-4B53-A36E-5C7EAB81CEE4}">
      <dgm:prSet/>
      <dgm:spPr/>
      <dgm:t>
        <a:bodyPr/>
        <a:lstStyle/>
        <a:p>
          <a:endParaRPr lang="en-US"/>
        </a:p>
      </dgm:t>
    </dgm:pt>
    <dgm:pt modelId="{D2D34832-8DEA-4C2B-A075-2A3BB7848AB5}" type="sibTrans" cxnId="{2DA173E3-B45C-4B53-A36E-5C7EAB81CEE4}">
      <dgm:prSet/>
      <dgm:spPr/>
      <dgm:t>
        <a:bodyPr/>
        <a:lstStyle/>
        <a:p>
          <a:endParaRPr lang="en-US"/>
        </a:p>
      </dgm:t>
    </dgm:pt>
    <dgm:pt modelId="{85BF532D-D664-44F4-A063-2355D62098A9}">
      <dgm:prSet/>
      <dgm:spPr/>
      <dgm:t>
        <a:bodyPr/>
        <a:lstStyle/>
        <a:p>
          <a:r>
            <a:rPr lang="en-US" b="1" i="0"/>
            <a:t>Number of lab procedures</a:t>
          </a:r>
          <a:r>
            <a:rPr lang="en-US" b="0" i="0"/>
            <a:t> Number of lab tests performed during the encounter</a:t>
          </a:r>
          <a:endParaRPr lang="en-US"/>
        </a:p>
      </dgm:t>
    </dgm:pt>
    <dgm:pt modelId="{54CB240F-ABF7-4BA8-BF06-A40D4A20B5AE}" type="parTrans" cxnId="{DA44015C-59D1-4AEF-910F-08C99E8AFE80}">
      <dgm:prSet/>
      <dgm:spPr/>
      <dgm:t>
        <a:bodyPr/>
        <a:lstStyle/>
        <a:p>
          <a:endParaRPr lang="en-US"/>
        </a:p>
      </dgm:t>
    </dgm:pt>
    <dgm:pt modelId="{F67FAB79-70D3-4A29-92E4-E9A5B0BD80A6}" type="sibTrans" cxnId="{DA44015C-59D1-4AEF-910F-08C99E8AFE80}">
      <dgm:prSet/>
      <dgm:spPr/>
      <dgm:t>
        <a:bodyPr/>
        <a:lstStyle/>
        <a:p>
          <a:endParaRPr lang="en-US"/>
        </a:p>
      </dgm:t>
    </dgm:pt>
    <dgm:pt modelId="{EC754794-95B4-4D42-9A7A-3833CE89F470}">
      <dgm:prSet/>
      <dgm:spPr/>
      <dgm:t>
        <a:bodyPr/>
        <a:lstStyle/>
        <a:p>
          <a:r>
            <a:rPr lang="en-US" b="1" i="0" dirty="0"/>
            <a:t>Number of procedures</a:t>
          </a:r>
          <a:r>
            <a:rPr lang="en-US" b="0" i="0" dirty="0"/>
            <a:t> Numeric Number of procedures</a:t>
          </a:r>
          <a:endParaRPr lang="en-US" dirty="0"/>
        </a:p>
      </dgm:t>
    </dgm:pt>
    <dgm:pt modelId="{2951C5AC-10F1-4E2E-ADFE-CE82D3A1FEAE}" type="parTrans" cxnId="{E5D02E3B-780C-46C3-9FBC-DA35B8D73946}">
      <dgm:prSet/>
      <dgm:spPr/>
      <dgm:t>
        <a:bodyPr/>
        <a:lstStyle/>
        <a:p>
          <a:endParaRPr lang="en-US"/>
        </a:p>
      </dgm:t>
    </dgm:pt>
    <dgm:pt modelId="{914A3846-02B8-493C-99EB-45CB4B4BC2DA}" type="sibTrans" cxnId="{E5D02E3B-780C-46C3-9FBC-DA35B8D73946}">
      <dgm:prSet/>
      <dgm:spPr/>
      <dgm:t>
        <a:bodyPr/>
        <a:lstStyle/>
        <a:p>
          <a:endParaRPr lang="en-US"/>
        </a:p>
      </dgm:t>
    </dgm:pt>
    <dgm:pt modelId="{A4A2618B-7E02-4C97-9CB1-FD4366CFADEC}">
      <dgm:prSet/>
      <dgm:spPr/>
      <dgm:t>
        <a:bodyPr/>
        <a:lstStyle/>
        <a:p>
          <a:r>
            <a:rPr lang="en-US" b="1" i="0"/>
            <a:t>Number of medications</a:t>
          </a:r>
          <a:r>
            <a:rPr lang="en-US" b="0" i="0"/>
            <a:t> Number of distinct generic names administered during the encounter</a:t>
          </a:r>
          <a:endParaRPr lang="en-US"/>
        </a:p>
      </dgm:t>
    </dgm:pt>
    <dgm:pt modelId="{265C4184-BC16-4B86-AB1D-1883C47728D2}" type="parTrans" cxnId="{2B636DEC-4656-4DE0-923A-740625810802}">
      <dgm:prSet/>
      <dgm:spPr/>
      <dgm:t>
        <a:bodyPr/>
        <a:lstStyle/>
        <a:p>
          <a:endParaRPr lang="en-US"/>
        </a:p>
      </dgm:t>
    </dgm:pt>
    <dgm:pt modelId="{0F1191B6-B129-4E00-A2D9-304FF91E63DE}" type="sibTrans" cxnId="{2B636DEC-4656-4DE0-923A-740625810802}">
      <dgm:prSet/>
      <dgm:spPr/>
      <dgm:t>
        <a:bodyPr/>
        <a:lstStyle/>
        <a:p>
          <a:endParaRPr lang="en-US"/>
        </a:p>
      </dgm:t>
    </dgm:pt>
    <dgm:pt modelId="{F61AD975-57BB-4EA8-A4B3-320F5A315B34}" type="pres">
      <dgm:prSet presAssocID="{7AB7B55D-2613-4CCD-BE37-37F47BBD3E81}" presName="Name0" presStyleCnt="0">
        <dgm:presLayoutVars>
          <dgm:dir/>
          <dgm:resizeHandles val="exact"/>
        </dgm:presLayoutVars>
      </dgm:prSet>
      <dgm:spPr/>
    </dgm:pt>
    <dgm:pt modelId="{6371B74A-0F2E-4402-88A1-1B3B639CD3BA}" type="pres">
      <dgm:prSet presAssocID="{54DB6882-98CA-4786-BF57-7415C5FF77A9}" presName="node" presStyleLbl="node1" presStyleIdx="0" presStyleCnt="15">
        <dgm:presLayoutVars>
          <dgm:bulletEnabled val="1"/>
        </dgm:presLayoutVars>
      </dgm:prSet>
      <dgm:spPr/>
    </dgm:pt>
    <dgm:pt modelId="{4216B70D-6DB1-4F1D-A4A0-8048498ED4F1}" type="pres">
      <dgm:prSet presAssocID="{4F1B1C37-5D60-495B-B450-30D66ADA198E}" presName="sibTrans" presStyleLbl="sibTrans1D1" presStyleIdx="0" presStyleCnt="14"/>
      <dgm:spPr/>
    </dgm:pt>
    <dgm:pt modelId="{93A8A028-F7A4-4E2D-90C6-45A05C9A46FF}" type="pres">
      <dgm:prSet presAssocID="{4F1B1C37-5D60-495B-B450-30D66ADA198E}" presName="connectorText" presStyleLbl="sibTrans1D1" presStyleIdx="0" presStyleCnt="14"/>
      <dgm:spPr/>
    </dgm:pt>
    <dgm:pt modelId="{30F49A04-638A-4A79-BED2-840D3287F9FA}" type="pres">
      <dgm:prSet presAssocID="{E5157C05-1E1D-4886-9C54-B6BC5CD9F471}" presName="node" presStyleLbl="node1" presStyleIdx="1" presStyleCnt="15">
        <dgm:presLayoutVars>
          <dgm:bulletEnabled val="1"/>
        </dgm:presLayoutVars>
      </dgm:prSet>
      <dgm:spPr/>
    </dgm:pt>
    <dgm:pt modelId="{D64F4A03-1E8E-4DFB-8E43-113E788D995D}" type="pres">
      <dgm:prSet presAssocID="{67E86174-8338-4620-A7F1-C02254354D1F}" presName="sibTrans" presStyleLbl="sibTrans1D1" presStyleIdx="1" presStyleCnt="14"/>
      <dgm:spPr/>
    </dgm:pt>
    <dgm:pt modelId="{9AC65CC6-3438-4171-988C-5AA10A06981C}" type="pres">
      <dgm:prSet presAssocID="{67E86174-8338-4620-A7F1-C02254354D1F}" presName="connectorText" presStyleLbl="sibTrans1D1" presStyleIdx="1" presStyleCnt="14"/>
      <dgm:spPr/>
    </dgm:pt>
    <dgm:pt modelId="{E81D446B-D128-4A79-AE72-0EC62E3294A9}" type="pres">
      <dgm:prSet presAssocID="{A173DA21-4408-4580-B036-EB0E4A6F8257}" presName="node" presStyleLbl="node1" presStyleIdx="2" presStyleCnt="15">
        <dgm:presLayoutVars>
          <dgm:bulletEnabled val="1"/>
        </dgm:presLayoutVars>
      </dgm:prSet>
      <dgm:spPr/>
    </dgm:pt>
    <dgm:pt modelId="{1451904E-BD73-4F85-AAAF-C5423BD6AB45}" type="pres">
      <dgm:prSet presAssocID="{4F1BBDDD-EB23-4EFD-BC93-88B0702B1626}" presName="sibTrans" presStyleLbl="sibTrans1D1" presStyleIdx="2" presStyleCnt="14"/>
      <dgm:spPr/>
    </dgm:pt>
    <dgm:pt modelId="{458AD729-04F7-4315-B113-CFF1CADB07D0}" type="pres">
      <dgm:prSet presAssocID="{4F1BBDDD-EB23-4EFD-BC93-88B0702B1626}" presName="connectorText" presStyleLbl="sibTrans1D1" presStyleIdx="2" presStyleCnt="14"/>
      <dgm:spPr/>
    </dgm:pt>
    <dgm:pt modelId="{A059A2E0-BB6C-478E-AB6F-B2517D46C89C}" type="pres">
      <dgm:prSet presAssocID="{9831B4E0-C113-45C2-8978-5EF3A2A58131}" presName="node" presStyleLbl="node1" presStyleIdx="3" presStyleCnt="15">
        <dgm:presLayoutVars>
          <dgm:bulletEnabled val="1"/>
        </dgm:presLayoutVars>
      </dgm:prSet>
      <dgm:spPr/>
    </dgm:pt>
    <dgm:pt modelId="{41402BB8-56AC-42BC-AF48-FC34087E6809}" type="pres">
      <dgm:prSet presAssocID="{154BA6E7-38F5-480D-ADBA-A5C7AADAE19D}" presName="sibTrans" presStyleLbl="sibTrans1D1" presStyleIdx="3" presStyleCnt="14"/>
      <dgm:spPr/>
    </dgm:pt>
    <dgm:pt modelId="{80FB991F-9941-4F14-8F37-87E4BF0F090A}" type="pres">
      <dgm:prSet presAssocID="{154BA6E7-38F5-480D-ADBA-A5C7AADAE19D}" presName="connectorText" presStyleLbl="sibTrans1D1" presStyleIdx="3" presStyleCnt="14"/>
      <dgm:spPr/>
    </dgm:pt>
    <dgm:pt modelId="{7FF0E81E-67C3-49F8-9E49-2A294274823F}" type="pres">
      <dgm:prSet presAssocID="{25053588-D6C2-4F78-80F3-EB9E87E5BFC7}" presName="node" presStyleLbl="node1" presStyleIdx="4" presStyleCnt="15">
        <dgm:presLayoutVars>
          <dgm:bulletEnabled val="1"/>
        </dgm:presLayoutVars>
      </dgm:prSet>
      <dgm:spPr/>
    </dgm:pt>
    <dgm:pt modelId="{AB80FA4A-6EFF-49E9-8837-3EDF4993F335}" type="pres">
      <dgm:prSet presAssocID="{23824611-7986-4400-AA33-88E6A140D7DB}" presName="sibTrans" presStyleLbl="sibTrans1D1" presStyleIdx="4" presStyleCnt="14"/>
      <dgm:spPr/>
    </dgm:pt>
    <dgm:pt modelId="{2FDAC60D-54C1-4E44-84B5-0D1BFCCCB698}" type="pres">
      <dgm:prSet presAssocID="{23824611-7986-4400-AA33-88E6A140D7DB}" presName="connectorText" presStyleLbl="sibTrans1D1" presStyleIdx="4" presStyleCnt="14"/>
      <dgm:spPr/>
    </dgm:pt>
    <dgm:pt modelId="{5E1A35D4-D82B-40BE-BFF9-69098A314877}" type="pres">
      <dgm:prSet presAssocID="{39452F70-6FA5-43BA-9827-79966A91CE99}" presName="node" presStyleLbl="node1" presStyleIdx="5" presStyleCnt="15">
        <dgm:presLayoutVars>
          <dgm:bulletEnabled val="1"/>
        </dgm:presLayoutVars>
      </dgm:prSet>
      <dgm:spPr/>
    </dgm:pt>
    <dgm:pt modelId="{2BD69A8B-D916-43D7-B12D-24CE7353D9B9}" type="pres">
      <dgm:prSet presAssocID="{56E8980B-1D5C-44A6-AD41-7C616895A17A}" presName="sibTrans" presStyleLbl="sibTrans1D1" presStyleIdx="5" presStyleCnt="14"/>
      <dgm:spPr/>
    </dgm:pt>
    <dgm:pt modelId="{E14952A4-0D09-4A06-8EBE-5A51E044F392}" type="pres">
      <dgm:prSet presAssocID="{56E8980B-1D5C-44A6-AD41-7C616895A17A}" presName="connectorText" presStyleLbl="sibTrans1D1" presStyleIdx="5" presStyleCnt="14"/>
      <dgm:spPr/>
    </dgm:pt>
    <dgm:pt modelId="{85EB8955-D9DC-404B-9A01-1AF0772D483D}" type="pres">
      <dgm:prSet presAssocID="{94F3CEBD-2BF5-4E14-92B6-99BF69CEC193}" presName="node" presStyleLbl="node1" presStyleIdx="6" presStyleCnt="15">
        <dgm:presLayoutVars>
          <dgm:bulletEnabled val="1"/>
        </dgm:presLayoutVars>
      </dgm:prSet>
      <dgm:spPr/>
    </dgm:pt>
    <dgm:pt modelId="{EB1947F2-4630-4B5F-913D-725127AC0357}" type="pres">
      <dgm:prSet presAssocID="{F76E9A94-895F-40CD-9D1D-4440E331CC18}" presName="sibTrans" presStyleLbl="sibTrans1D1" presStyleIdx="6" presStyleCnt="14"/>
      <dgm:spPr/>
    </dgm:pt>
    <dgm:pt modelId="{6C2C4307-BEA9-4D14-A238-ACB44224B449}" type="pres">
      <dgm:prSet presAssocID="{F76E9A94-895F-40CD-9D1D-4440E331CC18}" presName="connectorText" presStyleLbl="sibTrans1D1" presStyleIdx="6" presStyleCnt="14"/>
      <dgm:spPr/>
    </dgm:pt>
    <dgm:pt modelId="{9CB338F9-A7B9-4232-BE7F-A35D7DE9F6EC}" type="pres">
      <dgm:prSet presAssocID="{601618C8-9A14-4FA6-A964-69BB25FD2F82}" presName="node" presStyleLbl="node1" presStyleIdx="7" presStyleCnt="15">
        <dgm:presLayoutVars>
          <dgm:bulletEnabled val="1"/>
        </dgm:presLayoutVars>
      </dgm:prSet>
      <dgm:spPr/>
    </dgm:pt>
    <dgm:pt modelId="{A76A49E2-4CEC-4633-AD31-7C958DCBD8AD}" type="pres">
      <dgm:prSet presAssocID="{472C20F8-32EB-4927-9234-86860B483A9B}" presName="sibTrans" presStyleLbl="sibTrans1D1" presStyleIdx="7" presStyleCnt="14"/>
      <dgm:spPr/>
    </dgm:pt>
    <dgm:pt modelId="{03F5F0D4-6B00-4679-86F2-F1276686229C}" type="pres">
      <dgm:prSet presAssocID="{472C20F8-32EB-4927-9234-86860B483A9B}" presName="connectorText" presStyleLbl="sibTrans1D1" presStyleIdx="7" presStyleCnt="14"/>
      <dgm:spPr/>
    </dgm:pt>
    <dgm:pt modelId="{DB476EC1-79A9-4623-96B5-11C39B60530E}" type="pres">
      <dgm:prSet presAssocID="{48733442-1307-442B-974B-0515342C5D67}" presName="node" presStyleLbl="node1" presStyleIdx="8" presStyleCnt="15">
        <dgm:presLayoutVars>
          <dgm:bulletEnabled val="1"/>
        </dgm:presLayoutVars>
      </dgm:prSet>
      <dgm:spPr/>
    </dgm:pt>
    <dgm:pt modelId="{166354C5-E640-499C-AAAB-34BBABBB438C}" type="pres">
      <dgm:prSet presAssocID="{C8223B7F-85EB-4C9D-8EFA-8049015BED90}" presName="sibTrans" presStyleLbl="sibTrans1D1" presStyleIdx="8" presStyleCnt="14"/>
      <dgm:spPr/>
    </dgm:pt>
    <dgm:pt modelId="{A2134A19-C8C1-4568-9398-3FC5055027D7}" type="pres">
      <dgm:prSet presAssocID="{C8223B7F-85EB-4C9D-8EFA-8049015BED90}" presName="connectorText" presStyleLbl="sibTrans1D1" presStyleIdx="8" presStyleCnt="14"/>
      <dgm:spPr/>
    </dgm:pt>
    <dgm:pt modelId="{88177C61-2453-4870-8AC5-600FEBE236DE}" type="pres">
      <dgm:prSet presAssocID="{6799AD6F-9394-4E78-B2A7-BDA380AB851C}" presName="node" presStyleLbl="node1" presStyleIdx="9" presStyleCnt="15">
        <dgm:presLayoutVars>
          <dgm:bulletEnabled val="1"/>
        </dgm:presLayoutVars>
      </dgm:prSet>
      <dgm:spPr/>
    </dgm:pt>
    <dgm:pt modelId="{114FC947-9C22-4AF2-9C53-B96667AF58D6}" type="pres">
      <dgm:prSet presAssocID="{809B95B6-49A9-4712-88DF-FF73089A8183}" presName="sibTrans" presStyleLbl="sibTrans1D1" presStyleIdx="9" presStyleCnt="14"/>
      <dgm:spPr/>
    </dgm:pt>
    <dgm:pt modelId="{4207D2E0-1422-40CA-9C31-1C6E3231156C}" type="pres">
      <dgm:prSet presAssocID="{809B95B6-49A9-4712-88DF-FF73089A8183}" presName="connectorText" presStyleLbl="sibTrans1D1" presStyleIdx="9" presStyleCnt="14"/>
      <dgm:spPr/>
    </dgm:pt>
    <dgm:pt modelId="{F44DAB8E-C5C0-4A90-B5E2-6F257B90EDD6}" type="pres">
      <dgm:prSet presAssocID="{62426E32-9E65-4DA3-B2E6-28CFC0447646}" presName="node" presStyleLbl="node1" presStyleIdx="10" presStyleCnt="15">
        <dgm:presLayoutVars>
          <dgm:bulletEnabled val="1"/>
        </dgm:presLayoutVars>
      </dgm:prSet>
      <dgm:spPr/>
    </dgm:pt>
    <dgm:pt modelId="{9F6354FF-D191-425F-A76F-D1D77EC4B090}" type="pres">
      <dgm:prSet presAssocID="{7C24FDAA-181E-4CCA-A0BA-491084A0367D}" presName="sibTrans" presStyleLbl="sibTrans1D1" presStyleIdx="10" presStyleCnt="14"/>
      <dgm:spPr/>
    </dgm:pt>
    <dgm:pt modelId="{D89BF823-CBF1-4563-9191-EE052FDDB01B}" type="pres">
      <dgm:prSet presAssocID="{7C24FDAA-181E-4CCA-A0BA-491084A0367D}" presName="connectorText" presStyleLbl="sibTrans1D1" presStyleIdx="10" presStyleCnt="14"/>
      <dgm:spPr/>
    </dgm:pt>
    <dgm:pt modelId="{C692DC63-B075-4ADC-B452-D57CA386F40D}" type="pres">
      <dgm:prSet presAssocID="{227FC8C9-81C1-4230-AAE8-547337A56A69}" presName="node" presStyleLbl="node1" presStyleIdx="11" presStyleCnt="15">
        <dgm:presLayoutVars>
          <dgm:bulletEnabled val="1"/>
        </dgm:presLayoutVars>
      </dgm:prSet>
      <dgm:spPr/>
    </dgm:pt>
    <dgm:pt modelId="{34D032ED-8E07-48A3-BFDF-B6F3DB119AE4}" type="pres">
      <dgm:prSet presAssocID="{D2D34832-8DEA-4C2B-A075-2A3BB7848AB5}" presName="sibTrans" presStyleLbl="sibTrans1D1" presStyleIdx="11" presStyleCnt="14"/>
      <dgm:spPr/>
    </dgm:pt>
    <dgm:pt modelId="{7FA528A3-B836-459D-A3BC-874E767AC2FC}" type="pres">
      <dgm:prSet presAssocID="{D2D34832-8DEA-4C2B-A075-2A3BB7848AB5}" presName="connectorText" presStyleLbl="sibTrans1D1" presStyleIdx="11" presStyleCnt="14"/>
      <dgm:spPr/>
    </dgm:pt>
    <dgm:pt modelId="{403BBB13-7391-461A-8C07-96BC71B5CBCC}" type="pres">
      <dgm:prSet presAssocID="{85BF532D-D664-44F4-A063-2355D62098A9}" presName="node" presStyleLbl="node1" presStyleIdx="12" presStyleCnt="15">
        <dgm:presLayoutVars>
          <dgm:bulletEnabled val="1"/>
        </dgm:presLayoutVars>
      </dgm:prSet>
      <dgm:spPr/>
    </dgm:pt>
    <dgm:pt modelId="{4329911B-1FD9-4D5A-B311-0E89695B33C7}" type="pres">
      <dgm:prSet presAssocID="{F67FAB79-70D3-4A29-92E4-E9A5B0BD80A6}" presName="sibTrans" presStyleLbl="sibTrans1D1" presStyleIdx="12" presStyleCnt="14"/>
      <dgm:spPr/>
    </dgm:pt>
    <dgm:pt modelId="{490025D2-E653-47FC-965D-DC389ADD6E48}" type="pres">
      <dgm:prSet presAssocID="{F67FAB79-70D3-4A29-92E4-E9A5B0BD80A6}" presName="connectorText" presStyleLbl="sibTrans1D1" presStyleIdx="12" presStyleCnt="14"/>
      <dgm:spPr/>
    </dgm:pt>
    <dgm:pt modelId="{1C35991E-FABF-42A0-9002-7CA9B35A8F41}" type="pres">
      <dgm:prSet presAssocID="{EC754794-95B4-4D42-9A7A-3833CE89F470}" presName="node" presStyleLbl="node1" presStyleIdx="13" presStyleCnt="15">
        <dgm:presLayoutVars>
          <dgm:bulletEnabled val="1"/>
        </dgm:presLayoutVars>
      </dgm:prSet>
      <dgm:spPr/>
    </dgm:pt>
    <dgm:pt modelId="{9763D05C-2BB1-49A7-821C-7275F0FB27E9}" type="pres">
      <dgm:prSet presAssocID="{914A3846-02B8-493C-99EB-45CB4B4BC2DA}" presName="sibTrans" presStyleLbl="sibTrans1D1" presStyleIdx="13" presStyleCnt="14"/>
      <dgm:spPr/>
    </dgm:pt>
    <dgm:pt modelId="{762F6097-B770-4D47-9A64-FCA375C305E9}" type="pres">
      <dgm:prSet presAssocID="{914A3846-02B8-493C-99EB-45CB4B4BC2DA}" presName="connectorText" presStyleLbl="sibTrans1D1" presStyleIdx="13" presStyleCnt="14"/>
      <dgm:spPr/>
    </dgm:pt>
    <dgm:pt modelId="{CAA54C36-B1E0-4725-8A2D-D125D3F918C9}" type="pres">
      <dgm:prSet presAssocID="{A4A2618B-7E02-4C97-9CB1-FD4366CFADEC}" presName="node" presStyleLbl="node1" presStyleIdx="14" presStyleCnt="15">
        <dgm:presLayoutVars>
          <dgm:bulletEnabled val="1"/>
        </dgm:presLayoutVars>
      </dgm:prSet>
      <dgm:spPr/>
    </dgm:pt>
  </dgm:ptLst>
  <dgm:cxnLst>
    <dgm:cxn modelId="{BDCBB204-EEAA-4A7F-8FE7-6E30EEB80C72}" type="presOf" srcId="{914A3846-02B8-493C-99EB-45CB4B4BC2DA}" destId="{762F6097-B770-4D47-9A64-FCA375C305E9}" srcOrd="1" destOrd="0" presId="urn:microsoft.com/office/officeart/2016/7/layout/RepeatingBendingProcessNew"/>
    <dgm:cxn modelId="{BD0D500A-6232-4E31-B059-6BDD2418B543}" type="presOf" srcId="{48733442-1307-442B-974B-0515342C5D67}" destId="{DB476EC1-79A9-4623-96B5-11C39B60530E}" srcOrd="0" destOrd="0" presId="urn:microsoft.com/office/officeart/2016/7/layout/RepeatingBendingProcessNew"/>
    <dgm:cxn modelId="{6D86C30A-8AAE-4F25-B91B-83F445E26F9A}" srcId="{7AB7B55D-2613-4CCD-BE37-37F47BBD3E81}" destId="{E5157C05-1E1D-4886-9C54-B6BC5CD9F471}" srcOrd="1" destOrd="0" parTransId="{30733F84-90E7-44B9-8EA1-4D1D39DE370D}" sibTransId="{67E86174-8338-4620-A7F1-C02254354D1F}"/>
    <dgm:cxn modelId="{1480DC16-E51C-4ED1-B036-BE91E17396D5}" type="presOf" srcId="{F76E9A94-895F-40CD-9D1D-4440E331CC18}" destId="{6C2C4307-BEA9-4D14-A238-ACB44224B449}" srcOrd="1" destOrd="0" presId="urn:microsoft.com/office/officeart/2016/7/layout/RepeatingBendingProcessNew"/>
    <dgm:cxn modelId="{19863419-BF48-45BD-BF3D-B8F504BB4F2A}" type="presOf" srcId="{472C20F8-32EB-4927-9234-86860B483A9B}" destId="{03F5F0D4-6B00-4679-86F2-F1276686229C}" srcOrd="1" destOrd="0" presId="urn:microsoft.com/office/officeart/2016/7/layout/RepeatingBendingProcessNew"/>
    <dgm:cxn modelId="{6BC4072A-83C5-4F9D-BAEB-15CD1A11741A}" type="presOf" srcId="{D2D34832-8DEA-4C2B-A075-2A3BB7848AB5}" destId="{34D032ED-8E07-48A3-BFDF-B6F3DB119AE4}" srcOrd="0" destOrd="0" presId="urn:microsoft.com/office/officeart/2016/7/layout/RepeatingBendingProcessNew"/>
    <dgm:cxn modelId="{4300AD2C-7239-4BD3-96AA-BC2E04BCC1A6}" type="presOf" srcId="{C8223B7F-85EB-4C9D-8EFA-8049015BED90}" destId="{166354C5-E640-499C-AAAB-34BBABBB438C}" srcOrd="0" destOrd="0" presId="urn:microsoft.com/office/officeart/2016/7/layout/RepeatingBendingProcessNew"/>
    <dgm:cxn modelId="{74F9FC2C-9D4E-477E-8688-3AE4EE5E6A3E}" type="presOf" srcId="{E5157C05-1E1D-4886-9C54-B6BC5CD9F471}" destId="{30F49A04-638A-4A79-BED2-840D3287F9FA}" srcOrd="0" destOrd="0" presId="urn:microsoft.com/office/officeart/2016/7/layout/RepeatingBendingProcessNew"/>
    <dgm:cxn modelId="{859DEE2E-D26A-448D-984F-B12CBD50CD89}" type="presOf" srcId="{85BF532D-D664-44F4-A063-2355D62098A9}" destId="{403BBB13-7391-461A-8C07-96BC71B5CBCC}" srcOrd="0" destOrd="0" presId="urn:microsoft.com/office/officeart/2016/7/layout/RepeatingBendingProcessNew"/>
    <dgm:cxn modelId="{8CE5C230-7E5A-4F50-B468-83587E0AE0B0}" srcId="{7AB7B55D-2613-4CCD-BE37-37F47BBD3E81}" destId="{39452F70-6FA5-43BA-9827-79966A91CE99}" srcOrd="5" destOrd="0" parTransId="{183E0974-F62B-45BA-8541-9A6BD2BE3E9B}" sibTransId="{56E8980B-1D5C-44A6-AD41-7C616895A17A}"/>
    <dgm:cxn modelId="{2566EA34-EF6A-474C-ABAB-44882A3731CC}" type="presOf" srcId="{A4A2618B-7E02-4C97-9CB1-FD4366CFADEC}" destId="{CAA54C36-B1E0-4725-8A2D-D125D3F918C9}" srcOrd="0" destOrd="0" presId="urn:microsoft.com/office/officeart/2016/7/layout/RepeatingBendingProcessNew"/>
    <dgm:cxn modelId="{5AB75F35-FDC6-443B-86ED-9E0BB05C08A3}" type="presOf" srcId="{F67FAB79-70D3-4A29-92E4-E9A5B0BD80A6}" destId="{4329911B-1FD9-4D5A-B311-0E89695B33C7}" srcOrd="0" destOrd="0" presId="urn:microsoft.com/office/officeart/2016/7/layout/RepeatingBendingProcessNew"/>
    <dgm:cxn modelId="{CEACB539-D87D-450C-BA65-767553ABC258}" type="presOf" srcId="{809B95B6-49A9-4712-88DF-FF73089A8183}" destId="{114FC947-9C22-4AF2-9C53-B96667AF58D6}" srcOrd="0" destOrd="0" presId="urn:microsoft.com/office/officeart/2016/7/layout/RepeatingBendingProcessNew"/>
    <dgm:cxn modelId="{32A11F3A-3859-4238-99E8-98E4FF7859F7}" srcId="{7AB7B55D-2613-4CCD-BE37-37F47BBD3E81}" destId="{48733442-1307-442B-974B-0515342C5D67}" srcOrd="8" destOrd="0" parTransId="{4FCFA23F-B7AD-4C2D-AF6C-DC9AF115F93C}" sibTransId="{C8223B7F-85EB-4C9D-8EFA-8049015BED90}"/>
    <dgm:cxn modelId="{2C944C3A-1C69-4A5E-97D9-6F300571603F}" type="presOf" srcId="{67E86174-8338-4620-A7F1-C02254354D1F}" destId="{9AC65CC6-3438-4171-988C-5AA10A06981C}" srcOrd="1" destOrd="0" presId="urn:microsoft.com/office/officeart/2016/7/layout/RepeatingBendingProcessNew"/>
    <dgm:cxn modelId="{E5D02E3B-780C-46C3-9FBC-DA35B8D73946}" srcId="{7AB7B55D-2613-4CCD-BE37-37F47BBD3E81}" destId="{EC754794-95B4-4D42-9A7A-3833CE89F470}" srcOrd="13" destOrd="0" parTransId="{2951C5AC-10F1-4E2E-ADFE-CE82D3A1FEAE}" sibTransId="{914A3846-02B8-493C-99EB-45CB4B4BC2DA}"/>
    <dgm:cxn modelId="{DA44015C-59D1-4AEF-910F-08C99E8AFE80}" srcId="{7AB7B55D-2613-4CCD-BE37-37F47BBD3E81}" destId="{85BF532D-D664-44F4-A063-2355D62098A9}" srcOrd="12" destOrd="0" parTransId="{54CB240F-ABF7-4BA8-BF06-A40D4A20B5AE}" sibTransId="{F67FAB79-70D3-4A29-92E4-E9A5B0BD80A6}"/>
    <dgm:cxn modelId="{B17C035F-4777-4CB2-A0E9-A86EE5C9FA6C}" type="presOf" srcId="{D2D34832-8DEA-4C2B-A075-2A3BB7848AB5}" destId="{7FA528A3-B836-459D-A3BC-874E767AC2FC}" srcOrd="1" destOrd="0" presId="urn:microsoft.com/office/officeart/2016/7/layout/RepeatingBendingProcessNew"/>
    <dgm:cxn modelId="{F4B89F63-ECE7-4489-AB62-518765304770}" type="presOf" srcId="{F67FAB79-70D3-4A29-92E4-E9A5B0BD80A6}" destId="{490025D2-E653-47FC-965D-DC389ADD6E48}" srcOrd="1" destOrd="0" presId="urn:microsoft.com/office/officeart/2016/7/layout/RepeatingBendingProcessNew"/>
    <dgm:cxn modelId="{3C24E343-A6B4-4C7A-872D-62C72355FAD9}" srcId="{7AB7B55D-2613-4CCD-BE37-37F47BBD3E81}" destId="{A173DA21-4408-4580-B036-EB0E4A6F8257}" srcOrd="2" destOrd="0" parTransId="{D7508EFC-60F5-4809-AE67-5692F4B0414A}" sibTransId="{4F1BBDDD-EB23-4EFD-BC93-88B0702B1626}"/>
    <dgm:cxn modelId="{250F2648-62E9-4611-AEBA-8B6BD648D09D}" type="presOf" srcId="{6799AD6F-9394-4E78-B2A7-BDA380AB851C}" destId="{88177C61-2453-4870-8AC5-600FEBE236DE}" srcOrd="0" destOrd="0" presId="urn:microsoft.com/office/officeart/2016/7/layout/RepeatingBendingProcessNew"/>
    <dgm:cxn modelId="{2C8F5468-1CAD-4401-AA30-5DF96EBFE84E}" type="presOf" srcId="{4F1BBDDD-EB23-4EFD-BC93-88B0702B1626}" destId="{1451904E-BD73-4F85-AAAF-C5423BD6AB45}" srcOrd="0" destOrd="0" presId="urn:microsoft.com/office/officeart/2016/7/layout/RepeatingBendingProcessNew"/>
    <dgm:cxn modelId="{BF5B524B-5E82-4BA5-B3CF-F225B67252EB}" type="presOf" srcId="{9831B4E0-C113-45C2-8978-5EF3A2A58131}" destId="{A059A2E0-BB6C-478E-AB6F-B2517D46C89C}" srcOrd="0" destOrd="0" presId="urn:microsoft.com/office/officeart/2016/7/layout/RepeatingBendingProcessNew"/>
    <dgm:cxn modelId="{1443986B-43D6-402C-AE9B-0D9A44916271}" type="presOf" srcId="{4F1B1C37-5D60-495B-B450-30D66ADA198E}" destId="{93A8A028-F7A4-4E2D-90C6-45A05C9A46FF}" srcOrd="1" destOrd="0" presId="urn:microsoft.com/office/officeart/2016/7/layout/RepeatingBendingProcessNew"/>
    <dgm:cxn modelId="{13E9E06B-EE4F-48CB-8F8A-F7366095EB3F}" srcId="{7AB7B55D-2613-4CCD-BE37-37F47BBD3E81}" destId="{62426E32-9E65-4DA3-B2E6-28CFC0447646}" srcOrd="10" destOrd="0" parTransId="{7C8B8DFD-32F7-4400-916A-2C7D57CDDA42}" sibTransId="{7C24FDAA-181E-4CCA-A0BA-491084A0367D}"/>
    <dgm:cxn modelId="{1B50746C-6ED4-4B92-9426-761050FDEF70}" type="presOf" srcId="{C8223B7F-85EB-4C9D-8EFA-8049015BED90}" destId="{A2134A19-C8C1-4568-9398-3FC5055027D7}" srcOrd="1" destOrd="0" presId="urn:microsoft.com/office/officeart/2016/7/layout/RepeatingBendingProcessNew"/>
    <dgm:cxn modelId="{D38B3871-A0E9-409D-9F51-62B5A63C8CBA}" type="presOf" srcId="{4F1B1C37-5D60-495B-B450-30D66ADA198E}" destId="{4216B70D-6DB1-4F1D-A4A0-8048498ED4F1}" srcOrd="0" destOrd="0" presId="urn:microsoft.com/office/officeart/2016/7/layout/RepeatingBendingProcessNew"/>
    <dgm:cxn modelId="{E1B21955-D319-468D-B4F6-0DF42E5CBA23}" type="presOf" srcId="{23824611-7986-4400-AA33-88E6A140D7DB}" destId="{2FDAC60D-54C1-4E44-84B5-0D1BFCCCB698}" srcOrd="1" destOrd="0" presId="urn:microsoft.com/office/officeart/2016/7/layout/RepeatingBendingProcessNew"/>
    <dgm:cxn modelId="{35F84975-8FC8-4BFC-B070-B9079C2C5FC5}" type="presOf" srcId="{227FC8C9-81C1-4230-AAE8-547337A56A69}" destId="{C692DC63-B075-4ADC-B452-D57CA386F40D}" srcOrd="0" destOrd="0" presId="urn:microsoft.com/office/officeart/2016/7/layout/RepeatingBendingProcessNew"/>
    <dgm:cxn modelId="{40981F7F-69FC-4017-8FCE-7797B47C8E28}" type="presOf" srcId="{A173DA21-4408-4580-B036-EB0E4A6F8257}" destId="{E81D446B-D128-4A79-AE72-0EC62E3294A9}" srcOrd="0" destOrd="0" presId="urn:microsoft.com/office/officeart/2016/7/layout/RepeatingBendingProcessNew"/>
    <dgm:cxn modelId="{0F59AE7F-9411-43F4-AEAB-38B71E44135C}" srcId="{7AB7B55D-2613-4CCD-BE37-37F47BBD3E81}" destId="{6799AD6F-9394-4E78-B2A7-BDA380AB851C}" srcOrd="9" destOrd="0" parTransId="{5AF084F4-F751-4B08-BA57-27984F1514D2}" sibTransId="{809B95B6-49A9-4712-88DF-FF73089A8183}"/>
    <dgm:cxn modelId="{DFEAF687-D1DF-491A-A862-DD31CFA07FB0}" type="presOf" srcId="{25053588-D6C2-4F78-80F3-EB9E87E5BFC7}" destId="{7FF0E81E-67C3-49F8-9E49-2A294274823F}" srcOrd="0" destOrd="0" presId="urn:microsoft.com/office/officeart/2016/7/layout/RepeatingBendingProcessNew"/>
    <dgm:cxn modelId="{C7A06388-C021-4A1B-9C14-7F934A95A5A2}" type="presOf" srcId="{67E86174-8338-4620-A7F1-C02254354D1F}" destId="{D64F4A03-1E8E-4DFB-8E43-113E788D995D}" srcOrd="0" destOrd="0" presId="urn:microsoft.com/office/officeart/2016/7/layout/RepeatingBendingProcessNew"/>
    <dgm:cxn modelId="{7C75C088-C677-4EEC-B295-E3344B61CD2C}" srcId="{7AB7B55D-2613-4CCD-BE37-37F47BBD3E81}" destId="{9831B4E0-C113-45C2-8978-5EF3A2A58131}" srcOrd="3" destOrd="0" parTransId="{E170BD4A-6164-4199-8F18-5D28FD6D1203}" sibTransId="{154BA6E7-38F5-480D-ADBA-A5C7AADAE19D}"/>
    <dgm:cxn modelId="{3F5F7E8E-71A4-4169-9BAC-7D5F4FE2F554}" type="presOf" srcId="{4F1BBDDD-EB23-4EFD-BC93-88B0702B1626}" destId="{458AD729-04F7-4315-B113-CFF1CADB07D0}" srcOrd="1" destOrd="0" presId="urn:microsoft.com/office/officeart/2016/7/layout/RepeatingBendingProcessNew"/>
    <dgm:cxn modelId="{4C881092-9B14-49F8-A681-FEE5F3A15BF1}" type="presOf" srcId="{154BA6E7-38F5-480D-ADBA-A5C7AADAE19D}" destId="{80FB991F-9941-4F14-8F37-87E4BF0F090A}" srcOrd="1" destOrd="0" presId="urn:microsoft.com/office/officeart/2016/7/layout/RepeatingBendingProcessNew"/>
    <dgm:cxn modelId="{D8C1139D-4CE8-485B-B0ED-280672B89E2B}" type="presOf" srcId="{154BA6E7-38F5-480D-ADBA-A5C7AADAE19D}" destId="{41402BB8-56AC-42BC-AF48-FC34087E6809}" srcOrd="0" destOrd="0" presId="urn:microsoft.com/office/officeart/2016/7/layout/RepeatingBendingProcessNew"/>
    <dgm:cxn modelId="{5C5DD4B0-B582-4D37-8DD1-341CBC30B07B}" type="presOf" srcId="{94F3CEBD-2BF5-4E14-92B6-99BF69CEC193}" destId="{85EB8955-D9DC-404B-9A01-1AF0772D483D}" srcOrd="0" destOrd="0" presId="urn:microsoft.com/office/officeart/2016/7/layout/RepeatingBendingProcessNew"/>
    <dgm:cxn modelId="{FE5DC7B4-B415-4F42-B567-D8173C8EF0B4}" type="presOf" srcId="{914A3846-02B8-493C-99EB-45CB4B4BC2DA}" destId="{9763D05C-2BB1-49A7-821C-7275F0FB27E9}" srcOrd="0" destOrd="0" presId="urn:microsoft.com/office/officeart/2016/7/layout/RepeatingBendingProcessNew"/>
    <dgm:cxn modelId="{EADE66B5-3928-4772-98A7-8BCBAB76FF7F}" type="presOf" srcId="{472C20F8-32EB-4927-9234-86860B483A9B}" destId="{A76A49E2-4CEC-4633-AD31-7C958DCBD8AD}" srcOrd="0" destOrd="0" presId="urn:microsoft.com/office/officeart/2016/7/layout/RepeatingBendingProcessNew"/>
    <dgm:cxn modelId="{244A71B7-1D45-4D88-BBA9-A1464DE755D4}" type="presOf" srcId="{7C24FDAA-181E-4CCA-A0BA-491084A0367D}" destId="{9F6354FF-D191-425F-A76F-D1D77EC4B090}" srcOrd="0" destOrd="0" presId="urn:microsoft.com/office/officeart/2016/7/layout/RepeatingBendingProcessNew"/>
    <dgm:cxn modelId="{7F4BD1BA-F736-4204-8B14-C247E37FBA78}" type="presOf" srcId="{54DB6882-98CA-4786-BF57-7415C5FF77A9}" destId="{6371B74A-0F2E-4402-88A1-1B3B639CD3BA}" srcOrd="0" destOrd="0" presId="urn:microsoft.com/office/officeart/2016/7/layout/RepeatingBendingProcessNew"/>
    <dgm:cxn modelId="{ACF965C0-66CA-4E0C-8A41-7516D21DBF9A}" type="presOf" srcId="{7C24FDAA-181E-4CCA-A0BA-491084A0367D}" destId="{D89BF823-CBF1-4563-9191-EE052FDDB01B}" srcOrd="1" destOrd="0" presId="urn:microsoft.com/office/officeart/2016/7/layout/RepeatingBendingProcessNew"/>
    <dgm:cxn modelId="{82C5FDCA-94D7-4BA2-9E49-E9403A74623D}" type="presOf" srcId="{7AB7B55D-2613-4CCD-BE37-37F47BBD3E81}" destId="{F61AD975-57BB-4EA8-A4B3-320F5A315B34}" srcOrd="0" destOrd="0" presId="urn:microsoft.com/office/officeart/2016/7/layout/RepeatingBendingProcessNew"/>
    <dgm:cxn modelId="{3665AED3-26E2-45C4-BD9B-D2F4F6C1036B}" type="presOf" srcId="{EC754794-95B4-4D42-9A7A-3833CE89F470}" destId="{1C35991E-FABF-42A0-9002-7CA9B35A8F41}" srcOrd="0" destOrd="0" presId="urn:microsoft.com/office/officeart/2016/7/layout/RepeatingBendingProcessNew"/>
    <dgm:cxn modelId="{0F738DD7-EFE5-43AB-8A80-498768B2FD51}" type="presOf" srcId="{62426E32-9E65-4DA3-B2E6-28CFC0447646}" destId="{F44DAB8E-C5C0-4A90-B5E2-6F257B90EDD6}" srcOrd="0" destOrd="0" presId="urn:microsoft.com/office/officeart/2016/7/layout/RepeatingBendingProcessNew"/>
    <dgm:cxn modelId="{F3A058D9-7933-42F0-9154-D29FF1E16412}" type="presOf" srcId="{56E8980B-1D5C-44A6-AD41-7C616895A17A}" destId="{E14952A4-0D09-4A06-8EBE-5A51E044F392}" srcOrd="1" destOrd="0" presId="urn:microsoft.com/office/officeart/2016/7/layout/RepeatingBendingProcessNew"/>
    <dgm:cxn modelId="{F61AFADF-418B-45E3-A345-A1FB4928F53B}" srcId="{7AB7B55D-2613-4CCD-BE37-37F47BBD3E81}" destId="{54DB6882-98CA-4786-BF57-7415C5FF77A9}" srcOrd="0" destOrd="0" parTransId="{D8C49485-AE0F-4DC9-BCD5-816614A85226}" sibTransId="{4F1B1C37-5D60-495B-B450-30D66ADA198E}"/>
    <dgm:cxn modelId="{2DA173E3-B45C-4B53-A36E-5C7EAB81CEE4}" srcId="{7AB7B55D-2613-4CCD-BE37-37F47BBD3E81}" destId="{227FC8C9-81C1-4230-AAE8-547337A56A69}" srcOrd="11" destOrd="0" parTransId="{0EF049F5-BE6B-46A0-AD9B-D0F4A71EB0EC}" sibTransId="{D2D34832-8DEA-4C2B-A075-2A3BB7848AB5}"/>
    <dgm:cxn modelId="{E1B245E4-31AA-44BD-8E1D-AA0D5C90879F}" type="presOf" srcId="{23824611-7986-4400-AA33-88E6A140D7DB}" destId="{AB80FA4A-6EFF-49E9-8837-3EDF4993F335}" srcOrd="0" destOrd="0" presId="urn:microsoft.com/office/officeart/2016/7/layout/RepeatingBendingProcessNew"/>
    <dgm:cxn modelId="{044500EB-CE95-4E4A-A648-F419974DFF3C}" type="presOf" srcId="{56E8980B-1D5C-44A6-AD41-7C616895A17A}" destId="{2BD69A8B-D916-43D7-B12D-24CE7353D9B9}" srcOrd="0" destOrd="0" presId="urn:microsoft.com/office/officeart/2016/7/layout/RepeatingBendingProcessNew"/>
    <dgm:cxn modelId="{4A7F07EB-9992-4326-BD48-17E16E620491}" type="presOf" srcId="{601618C8-9A14-4FA6-A964-69BB25FD2F82}" destId="{9CB338F9-A7B9-4232-BE7F-A35D7DE9F6EC}" srcOrd="0" destOrd="0" presId="urn:microsoft.com/office/officeart/2016/7/layout/RepeatingBendingProcessNew"/>
    <dgm:cxn modelId="{2B636DEC-4656-4DE0-923A-740625810802}" srcId="{7AB7B55D-2613-4CCD-BE37-37F47BBD3E81}" destId="{A4A2618B-7E02-4C97-9CB1-FD4366CFADEC}" srcOrd="14" destOrd="0" parTransId="{265C4184-BC16-4B86-AB1D-1883C47728D2}" sibTransId="{0F1191B6-B129-4E00-A2D9-304FF91E63DE}"/>
    <dgm:cxn modelId="{F54CCBEC-882D-413A-9AD7-2B829BAD63E3}" srcId="{7AB7B55D-2613-4CCD-BE37-37F47BBD3E81}" destId="{94F3CEBD-2BF5-4E14-92B6-99BF69CEC193}" srcOrd="6" destOrd="0" parTransId="{02993973-22DE-44FA-A149-A21CA42F991C}" sibTransId="{F76E9A94-895F-40CD-9D1D-4440E331CC18}"/>
    <dgm:cxn modelId="{C6FE88F0-F7C9-412E-BBE4-35AFDAFDE5F8}" srcId="{7AB7B55D-2613-4CCD-BE37-37F47BBD3E81}" destId="{601618C8-9A14-4FA6-A964-69BB25FD2F82}" srcOrd="7" destOrd="0" parTransId="{00B1BC70-C961-4575-98B0-E901E90A924C}" sibTransId="{472C20F8-32EB-4927-9234-86860B483A9B}"/>
    <dgm:cxn modelId="{84A991F9-E536-48E6-BC1C-99CBEA984F35}" type="presOf" srcId="{F76E9A94-895F-40CD-9D1D-4440E331CC18}" destId="{EB1947F2-4630-4B5F-913D-725127AC0357}" srcOrd="0" destOrd="0" presId="urn:microsoft.com/office/officeart/2016/7/layout/RepeatingBendingProcessNew"/>
    <dgm:cxn modelId="{B57620FB-84D2-4D61-A81E-010E17E9C9E7}" type="presOf" srcId="{809B95B6-49A9-4712-88DF-FF73089A8183}" destId="{4207D2E0-1422-40CA-9C31-1C6E3231156C}" srcOrd="1" destOrd="0" presId="urn:microsoft.com/office/officeart/2016/7/layout/RepeatingBendingProcessNew"/>
    <dgm:cxn modelId="{3EA446FC-0B28-40BD-91CA-48AB69A57C9D}" srcId="{7AB7B55D-2613-4CCD-BE37-37F47BBD3E81}" destId="{25053588-D6C2-4F78-80F3-EB9E87E5BFC7}" srcOrd="4" destOrd="0" parTransId="{77B55BC5-5944-4398-956E-57EB6B51B5E1}" sibTransId="{23824611-7986-4400-AA33-88E6A140D7DB}"/>
    <dgm:cxn modelId="{34D4EBFF-2A5A-418F-B962-2A1E4EAC3315}" type="presOf" srcId="{39452F70-6FA5-43BA-9827-79966A91CE99}" destId="{5E1A35D4-D82B-40BE-BFF9-69098A314877}" srcOrd="0" destOrd="0" presId="urn:microsoft.com/office/officeart/2016/7/layout/RepeatingBendingProcessNew"/>
    <dgm:cxn modelId="{1A11EB60-17DC-406E-A722-E3F9E3C51364}" type="presParOf" srcId="{F61AD975-57BB-4EA8-A4B3-320F5A315B34}" destId="{6371B74A-0F2E-4402-88A1-1B3B639CD3BA}" srcOrd="0" destOrd="0" presId="urn:microsoft.com/office/officeart/2016/7/layout/RepeatingBendingProcessNew"/>
    <dgm:cxn modelId="{40AA3272-C8A3-488E-BDAA-D7DF99F10FE7}" type="presParOf" srcId="{F61AD975-57BB-4EA8-A4B3-320F5A315B34}" destId="{4216B70D-6DB1-4F1D-A4A0-8048498ED4F1}" srcOrd="1" destOrd="0" presId="urn:microsoft.com/office/officeart/2016/7/layout/RepeatingBendingProcessNew"/>
    <dgm:cxn modelId="{8E294E0E-1ACA-4345-8C97-712224F0382C}" type="presParOf" srcId="{4216B70D-6DB1-4F1D-A4A0-8048498ED4F1}" destId="{93A8A028-F7A4-4E2D-90C6-45A05C9A46FF}" srcOrd="0" destOrd="0" presId="urn:microsoft.com/office/officeart/2016/7/layout/RepeatingBendingProcessNew"/>
    <dgm:cxn modelId="{3F13C07B-1B71-4292-9088-05AEE61A2F28}" type="presParOf" srcId="{F61AD975-57BB-4EA8-A4B3-320F5A315B34}" destId="{30F49A04-638A-4A79-BED2-840D3287F9FA}" srcOrd="2" destOrd="0" presId="urn:microsoft.com/office/officeart/2016/7/layout/RepeatingBendingProcessNew"/>
    <dgm:cxn modelId="{B418C409-D0BB-4527-A1AE-6D9298776B34}" type="presParOf" srcId="{F61AD975-57BB-4EA8-A4B3-320F5A315B34}" destId="{D64F4A03-1E8E-4DFB-8E43-113E788D995D}" srcOrd="3" destOrd="0" presId="urn:microsoft.com/office/officeart/2016/7/layout/RepeatingBendingProcessNew"/>
    <dgm:cxn modelId="{08030403-15DF-4734-A5DC-7D6ACAE89D76}" type="presParOf" srcId="{D64F4A03-1E8E-4DFB-8E43-113E788D995D}" destId="{9AC65CC6-3438-4171-988C-5AA10A06981C}" srcOrd="0" destOrd="0" presId="urn:microsoft.com/office/officeart/2016/7/layout/RepeatingBendingProcessNew"/>
    <dgm:cxn modelId="{18AFC5F7-EBEB-450F-88C0-017DA9B9CFB6}" type="presParOf" srcId="{F61AD975-57BB-4EA8-A4B3-320F5A315B34}" destId="{E81D446B-D128-4A79-AE72-0EC62E3294A9}" srcOrd="4" destOrd="0" presId="urn:microsoft.com/office/officeart/2016/7/layout/RepeatingBendingProcessNew"/>
    <dgm:cxn modelId="{E6021AC3-357C-4531-BEE3-E7540425E13D}" type="presParOf" srcId="{F61AD975-57BB-4EA8-A4B3-320F5A315B34}" destId="{1451904E-BD73-4F85-AAAF-C5423BD6AB45}" srcOrd="5" destOrd="0" presId="urn:microsoft.com/office/officeart/2016/7/layout/RepeatingBendingProcessNew"/>
    <dgm:cxn modelId="{D27AACB0-D115-490C-80CF-A1D8A4E5C369}" type="presParOf" srcId="{1451904E-BD73-4F85-AAAF-C5423BD6AB45}" destId="{458AD729-04F7-4315-B113-CFF1CADB07D0}" srcOrd="0" destOrd="0" presId="urn:microsoft.com/office/officeart/2016/7/layout/RepeatingBendingProcessNew"/>
    <dgm:cxn modelId="{F104DE0B-0615-4B6C-A3BB-B8FFE798FF02}" type="presParOf" srcId="{F61AD975-57BB-4EA8-A4B3-320F5A315B34}" destId="{A059A2E0-BB6C-478E-AB6F-B2517D46C89C}" srcOrd="6" destOrd="0" presId="urn:microsoft.com/office/officeart/2016/7/layout/RepeatingBendingProcessNew"/>
    <dgm:cxn modelId="{4C0A0065-26A4-47FF-AF5B-197400076AC8}" type="presParOf" srcId="{F61AD975-57BB-4EA8-A4B3-320F5A315B34}" destId="{41402BB8-56AC-42BC-AF48-FC34087E6809}" srcOrd="7" destOrd="0" presId="urn:microsoft.com/office/officeart/2016/7/layout/RepeatingBendingProcessNew"/>
    <dgm:cxn modelId="{5BBD7FF2-1EDD-4FA9-8D98-D4E5AB3CFF47}" type="presParOf" srcId="{41402BB8-56AC-42BC-AF48-FC34087E6809}" destId="{80FB991F-9941-4F14-8F37-87E4BF0F090A}" srcOrd="0" destOrd="0" presId="urn:microsoft.com/office/officeart/2016/7/layout/RepeatingBendingProcessNew"/>
    <dgm:cxn modelId="{AAC96BBF-66A8-4014-BCBD-DB572E96CCAB}" type="presParOf" srcId="{F61AD975-57BB-4EA8-A4B3-320F5A315B34}" destId="{7FF0E81E-67C3-49F8-9E49-2A294274823F}" srcOrd="8" destOrd="0" presId="urn:microsoft.com/office/officeart/2016/7/layout/RepeatingBendingProcessNew"/>
    <dgm:cxn modelId="{213223F8-6D9C-42A9-B1AC-BBF9D9D12441}" type="presParOf" srcId="{F61AD975-57BB-4EA8-A4B3-320F5A315B34}" destId="{AB80FA4A-6EFF-49E9-8837-3EDF4993F335}" srcOrd="9" destOrd="0" presId="urn:microsoft.com/office/officeart/2016/7/layout/RepeatingBendingProcessNew"/>
    <dgm:cxn modelId="{F6A57DB4-07C9-43A8-8751-7FD48D26C170}" type="presParOf" srcId="{AB80FA4A-6EFF-49E9-8837-3EDF4993F335}" destId="{2FDAC60D-54C1-4E44-84B5-0D1BFCCCB698}" srcOrd="0" destOrd="0" presId="urn:microsoft.com/office/officeart/2016/7/layout/RepeatingBendingProcessNew"/>
    <dgm:cxn modelId="{69374262-EDD7-4808-B9BE-FF40DA0FF321}" type="presParOf" srcId="{F61AD975-57BB-4EA8-A4B3-320F5A315B34}" destId="{5E1A35D4-D82B-40BE-BFF9-69098A314877}" srcOrd="10" destOrd="0" presId="urn:microsoft.com/office/officeart/2016/7/layout/RepeatingBendingProcessNew"/>
    <dgm:cxn modelId="{874F8AE0-5F32-4634-BE99-AAA3CC3A831B}" type="presParOf" srcId="{F61AD975-57BB-4EA8-A4B3-320F5A315B34}" destId="{2BD69A8B-D916-43D7-B12D-24CE7353D9B9}" srcOrd="11" destOrd="0" presId="urn:microsoft.com/office/officeart/2016/7/layout/RepeatingBendingProcessNew"/>
    <dgm:cxn modelId="{C9290257-C644-473C-BF55-CEAF2A67759C}" type="presParOf" srcId="{2BD69A8B-D916-43D7-B12D-24CE7353D9B9}" destId="{E14952A4-0D09-4A06-8EBE-5A51E044F392}" srcOrd="0" destOrd="0" presId="urn:microsoft.com/office/officeart/2016/7/layout/RepeatingBendingProcessNew"/>
    <dgm:cxn modelId="{0A8848FC-28DA-40BC-B984-2948CCFF1A7E}" type="presParOf" srcId="{F61AD975-57BB-4EA8-A4B3-320F5A315B34}" destId="{85EB8955-D9DC-404B-9A01-1AF0772D483D}" srcOrd="12" destOrd="0" presId="urn:microsoft.com/office/officeart/2016/7/layout/RepeatingBendingProcessNew"/>
    <dgm:cxn modelId="{1DCF0038-7EDC-4300-83DE-549EC14CE0F0}" type="presParOf" srcId="{F61AD975-57BB-4EA8-A4B3-320F5A315B34}" destId="{EB1947F2-4630-4B5F-913D-725127AC0357}" srcOrd="13" destOrd="0" presId="urn:microsoft.com/office/officeart/2016/7/layout/RepeatingBendingProcessNew"/>
    <dgm:cxn modelId="{33CC8591-7B3A-449A-86B4-37A8F34E9A8C}" type="presParOf" srcId="{EB1947F2-4630-4B5F-913D-725127AC0357}" destId="{6C2C4307-BEA9-4D14-A238-ACB44224B449}" srcOrd="0" destOrd="0" presId="urn:microsoft.com/office/officeart/2016/7/layout/RepeatingBendingProcessNew"/>
    <dgm:cxn modelId="{19C99CFC-53BE-4CF7-A7AB-93462A56F332}" type="presParOf" srcId="{F61AD975-57BB-4EA8-A4B3-320F5A315B34}" destId="{9CB338F9-A7B9-4232-BE7F-A35D7DE9F6EC}" srcOrd="14" destOrd="0" presId="urn:microsoft.com/office/officeart/2016/7/layout/RepeatingBendingProcessNew"/>
    <dgm:cxn modelId="{023C1B07-BE0E-4647-ACA4-B522986B6BCE}" type="presParOf" srcId="{F61AD975-57BB-4EA8-A4B3-320F5A315B34}" destId="{A76A49E2-4CEC-4633-AD31-7C958DCBD8AD}" srcOrd="15" destOrd="0" presId="urn:microsoft.com/office/officeart/2016/7/layout/RepeatingBendingProcessNew"/>
    <dgm:cxn modelId="{E7FB3DF0-3D9C-4276-97EC-B88E0281F6FA}" type="presParOf" srcId="{A76A49E2-4CEC-4633-AD31-7C958DCBD8AD}" destId="{03F5F0D4-6B00-4679-86F2-F1276686229C}" srcOrd="0" destOrd="0" presId="urn:microsoft.com/office/officeart/2016/7/layout/RepeatingBendingProcessNew"/>
    <dgm:cxn modelId="{093E1E6C-0648-4E41-9A84-32CFFC7A0D6D}" type="presParOf" srcId="{F61AD975-57BB-4EA8-A4B3-320F5A315B34}" destId="{DB476EC1-79A9-4623-96B5-11C39B60530E}" srcOrd="16" destOrd="0" presId="urn:microsoft.com/office/officeart/2016/7/layout/RepeatingBendingProcessNew"/>
    <dgm:cxn modelId="{E1B9EA0F-A686-4BEE-B6DC-7A2804C09881}" type="presParOf" srcId="{F61AD975-57BB-4EA8-A4B3-320F5A315B34}" destId="{166354C5-E640-499C-AAAB-34BBABBB438C}" srcOrd="17" destOrd="0" presId="urn:microsoft.com/office/officeart/2016/7/layout/RepeatingBendingProcessNew"/>
    <dgm:cxn modelId="{D331F351-6C0F-4645-A539-083AC6CE6B75}" type="presParOf" srcId="{166354C5-E640-499C-AAAB-34BBABBB438C}" destId="{A2134A19-C8C1-4568-9398-3FC5055027D7}" srcOrd="0" destOrd="0" presId="urn:microsoft.com/office/officeart/2016/7/layout/RepeatingBendingProcessNew"/>
    <dgm:cxn modelId="{200B0CD1-C205-4849-A02C-F52E0A2CBD71}" type="presParOf" srcId="{F61AD975-57BB-4EA8-A4B3-320F5A315B34}" destId="{88177C61-2453-4870-8AC5-600FEBE236DE}" srcOrd="18" destOrd="0" presId="urn:microsoft.com/office/officeart/2016/7/layout/RepeatingBendingProcessNew"/>
    <dgm:cxn modelId="{A151CDF0-DBE1-4E62-85E7-7D56F7A7598E}" type="presParOf" srcId="{F61AD975-57BB-4EA8-A4B3-320F5A315B34}" destId="{114FC947-9C22-4AF2-9C53-B96667AF58D6}" srcOrd="19" destOrd="0" presId="urn:microsoft.com/office/officeart/2016/7/layout/RepeatingBendingProcessNew"/>
    <dgm:cxn modelId="{2E27C079-2E49-470B-9488-46989118E407}" type="presParOf" srcId="{114FC947-9C22-4AF2-9C53-B96667AF58D6}" destId="{4207D2E0-1422-40CA-9C31-1C6E3231156C}" srcOrd="0" destOrd="0" presId="urn:microsoft.com/office/officeart/2016/7/layout/RepeatingBendingProcessNew"/>
    <dgm:cxn modelId="{E13E0E59-75CF-473C-97A1-CE47B5DFD91B}" type="presParOf" srcId="{F61AD975-57BB-4EA8-A4B3-320F5A315B34}" destId="{F44DAB8E-C5C0-4A90-B5E2-6F257B90EDD6}" srcOrd="20" destOrd="0" presId="urn:microsoft.com/office/officeart/2016/7/layout/RepeatingBendingProcessNew"/>
    <dgm:cxn modelId="{837558DC-192D-471D-8023-D5736EBBA364}" type="presParOf" srcId="{F61AD975-57BB-4EA8-A4B3-320F5A315B34}" destId="{9F6354FF-D191-425F-A76F-D1D77EC4B090}" srcOrd="21" destOrd="0" presId="urn:microsoft.com/office/officeart/2016/7/layout/RepeatingBendingProcessNew"/>
    <dgm:cxn modelId="{B49F3378-6A8C-4FC5-A85C-13B43FE5151C}" type="presParOf" srcId="{9F6354FF-D191-425F-A76F-D1D77EC4B090}" destId="{D89BF823-CBF1-4563-9191-EE052FDDB01B}" srcOrd="0" destOrd="0" presId="urn:microsoft.com/office/officeart/2016/7/layout/RepeatingBendingProcessNew"/>
    <dgm:cxn modelId="{81ACDF39-0916-4F10-BCE2-B34C0F317F26}" type="presParOf" srcId="{F61AD975-57BB-4EA8-A4B3-320F5A315B34}" destId="{C692DC63-B075-4ADC-B452-D57CA386F40D}" srcOrd="22" destOrd="0" presId="urn:microsoft.com/office/officeart/2016/7/layout/RepeatingBendingProcessNew"/>
    <dgm:cxn modelId="{ECB1210C-0590-4130-9080-125A42055432}" type="presParOf" srcId="{F61AD975-57BB-4EA8-A4B3-320F5A315B34}" destId="{34D032ED-8E07-48A3-BFDF-B6F3DB119AE4}" srcOrd="23" destOrd="0" presId="urn:microsoft.com/office/officeart/2016/7/layout/RepeatingBendingProcessNew"/>
    <dgm:cxn modelId="{0CA4DBF1-3D34-4E73-8CF8-5CA9B3CD8E0A}" type="presParOf" srcId="{34D032ED-8E07-48A3-BFDF-B6F3DB119AE4}" destId="{7FA528A3-B836-459D-A3BC-874E767AC2FC}" srcOrd="0" destOrd="0" presId="urn:microsoft.com/office/officeart/2016/7/layout/RepeatingBendingProcessNew"/>
    <dgm:cxn modelId="{D5D3438C-7BA5-4D30-A544-56277288BF27}" type="presParOf" srcId="{F61AD975-57BB-4EA8-A4B3-320F5A315B34}" destId="{403BBB13-7391-461A-8C07-96BC71B5CBCC}" srcOrd="24" destOrd="0" presId="urn:microsoft.com/office/officeart/2016/7/layout/RepeatingBendingProcessNew"/>
    <dgm:cxn modelId="{7FE08430-E650-4191-9F92-E35D71DFB374}" type="presParOf" srcId="{F61AD975-57BB-4EA8-A4B3-320F5A315B34}" destId="{4329911B-1FD9-4D5A-B311-0E89695B33C7}" srcOrd="25" destOrd="0" presId="urn:microsoft.com/office/officeart/2016/7/layout/RepeatingBendingProcessNew"/>
    <dgm:cxn modelId="{7494ABA1-CC74-4991-96CB-D1194714CC1F}" type="presParOf" srcId="{4329911B-1FD9-4D5A-B311-0E89695B33C7}" destId="{490025D2-E653-47FC-965D-DC389ADD6E48}" srcOrd="0" destOrd="0" presId="urn:microsoft.com/office/officeart/2016/7/layout/RepeatingBendingProcessNew"/>
    <dgm:cxn modelId="{B856FE4F-0B64-4DB4-9B2C-3D3F0DCC2569}" type="presParOf" srcId="{F61AD975-57BB-4EA8-A4B3-320F5A315B34}" destId="{1C35991E-FABF-42A0-9002-7CA9B35A8F41}" srcOrd="26" destOrd="0" presId="urn:microsoft.com/office/officeart/2016/7/layout/RepeatingBendingProcessNew"/>
    <dgm:cxn modelId="{6693D50C-3320-4477-8ABB-0638CA85B46D}" type="presParOf" srcId="{F61AD975-57BB-4EA8-A4B3-320F5A315B34}" destId="{9763D05C-2BB1-49A7-821C-7275F0FB27E9}" srcOrd="27" destOrd="0" presId="urn:microsoft.com/office/officeart/2016/7/layout/RepeatingBendingProcessNew"/>
    <dgm:cxn modelId="{DC14412A-487D-4737-98E9-72EEBA3D557A}" type="presParOf" srcId="{9763D05C-2BB1-49A7-821C-7275F0FB27E9}" destId="{762F6097-B770-4D47-9A64-FCA375C305E9}" srcOrd="0" destOrd="0" presId="urn:microsoft.com/office/officeart/2016/7/layout/RepeatingBendingProcessNew"/>
    <dgm:cxn modelId="{F9E90589-9186-4BE6-ACFE-00C5FCEC372F}" type="presParOf" srcId="{F61AD975-57BB-4EA8-A4B3-320F5A315B34}" destId="{CAA54C36-B1E0-4725-8A2D-D125D3F918C9}" srcOrd="2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6B70D-6DB1-4F1D-A4A0-8048498ED4F1}">
      <dsp:nvSpPr>
        <dsp:cNvPr id="0" name=""/>
        <dsp:cNvSpPr/>
      </dsp:nvSpPr>
      <dsp:spPr>
        <a:xfrm>
          <a:off x="1782367" y="658971"/>
          <a:ext cx="377020" cy="91440"/>
        </a:xfrm>
        <a:custGeom>
          <a:avLst/>
          <a:gdLst/>
          <a:ahLst/>
          <a:cxnLst/>
          <a:rect l="0" t="0" r="0" b="0"/>
          <a:pathLst>
            <a:path>
              <a:moveTo>
                <a:pt x="0" y="45720"/>
              </a:moveTo>
              <a:lnTo>
                <a:pt x="37702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0686" y="702651"/>
        <a:ext cx="20381" cy="4080"/>
      </dsp:txXfrm>
    </dsp:sp>
    <dsp:sp modelId="{6371B74A-0F2E-4402-88A1-1B3B639CD3BA}">
      <dsp:nvSpPr>
        <dsp:cNvPr id="0" name=""/>
        <dsp:cNvSpPr/>
      </dsp:nvSpPr>
      <dsp:spPr>
        <a:xfrm>
          <a:off x="11905" y="173013"/>
          <a:ext cx="1772261" cy="106335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b="1" i="0" kern="1200"/>
            <a:t>Encounter ID</a:t>
          </a:r>
          <a:r>
            <a:rPr lang="en-US" sz="1200" b="0" i="0" kern="1200"/>
            <a:t> Unique identifier of an encounter</a:t>
          </a:r>
          <a:endParaRPr lang="en-US" sz="1200" kern="1200"/>
        </a:p>
      </dsp:txBody>
      <dsp:txXfrm>
        <a:off x="11905" y="173013"/>
        <a:ext cx="1772261" cy="1063356"/>
      </dsp:txXfrm>
    </dsp:sp>
    <dsp:sp modelId="{D64F4A03-1E8E-4DFB-8E43-113E788D995D}">
      <dsp:nvSpPr>
        <dsp:cNvPr id="0" name=""/>
        <dsp:cNvSpPr/>
      </dsp:nvSpPr>
      <dsp:spPr>
        <a:xfrm>
          <a:off x="3962249" y="658971"/>
          <a:ext cx="377020" cy="91440"/>
        </a:xfrm>
        <a:custGeom>
          <a:avLst/>
          <a:gdLst/>
          <a:ahLst/>
          <a:cxnLst/>
          <a:rect l="0" t="0" r="0" b="0"/>
          <a:pathLst>
            <a:path>
              <a:moveTo>
                <a:pt x="0" y="45720"/>
              </a:moveTo>
              <a:lnTo>
                <a:pt x="37702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40568" y="702651"/>
        <a:ext cx="20381" cy="4080"/>
      </dsp:txXfrm>
    </dsp:sp>
    <dsp:sp modelId="{30F49A04-638A-4A79-BED2-840D3287F9FA}">
      <dsp:nvSpPr>
        <dsp:cNvPr id="0" name=""/>
        <dsp:cNvSpPr/>
      </dsp:nvSpPr>
      <dsp:spPr>
        <a:xfrm>
          <a:off x="2191787" y="173013"/>
          <a:ext cx="1772261" cy="10633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b="1" i="0" kern="1200"/>
            <a:t>Patient number</a:t>
          </a:r>
          <a:r>
            <a:rPr lang="en-US" sz="1200" b="0" i="0" kern="1200"/>
            <a:t> Unique identifier of a patient</a:t>
          </a:r>
          <a:endParaRPr lang="en-US" sz="1200" kern="1200"/>
        </a:p>
      </dsp:txBody>
      <dsp:txXfrm>
        <a:off x="2191787" y="173013"/>
        <a:ext cx="1772261" cy="1063356"/>
      </dsp:txXfrm>
    </dsp:sp>
    <dsp:sp modelId="{1451904E-BD73-4F85-AAAF-C5423BD6AB45}">
      <dsp:nvSpPr>
        <dsp:cNvPr id="0" name=""/>
        <dsp:cNvSpPr/>
      </dsp:nvSpPr>
      <dsp:spPr>
        <a:xfrm>
          <a:off x="6142130" y="658971"/>
          <a:ext cx="377020" cy="91440"/>
        </a:xfrm>
        <a:custGeom>
          <a:avLst/>
          <a:gdLst/>
          <a:ahLst/>
          <a:cxnLst/>
          <a:rect l="0" t="0" r="0" b="0"/>
          <a:pathLst>
            <a:path>
              <a:moveTo>
                <a:pt x="0" y="45720"/>
              </a:moveTo>
              <a:lnTo>
                <a:pt x="377020"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20450" y="702651"/>
        <a:ext cx="20381" cy="4080"/>
      </dsp:txXfrm>
    </dsp:sp>
    <dsp:sp modelId="{E81D446B-D128-4A79-AE72-0EC62E3294A9}">
      <dsp:nvSpPr>
        <dsp:cNvPr id="0" name=""/>
        <dsp:cNvSpPr/>
      </dsp:nvSpPr>
      <dsp:spPr>
        <a:xfrm>
          <a:off x="4371669" y="173013"/>
          <a:ext cx="1772261" cy="106335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b="1" i="0" kern="1200"/>
            <a:t>Race</a:t>
          </a:r>
          <a:r>
            <a:rPr lang="en-US" sz="1200" b="0" i="0" kern="1200"/>
            <a:t> Values: Caucasian, Asian, African American, Hispanic, and other</a:t>
          </a:r>
          <a:endParaRPr lang="en-US" sz="1200" kern="1200"/>
        </a:p>
      </dsp:txBody>
      <dsp:txXfrm>
        <a:off x="4371669" y="173013"/>
        <a:ext cx="1772261" cy="1063356"/>
      </dsp:txXfrm>
    </dsp:sp>
    <dsp:sp modelId="{41402BB8-56AC-42BC-AF48-FC34087E6809}">
      <dsp:nvSpPr>
        <dsp:cNvPr id="0" name=""/>
        <dsp:cNvSpPr/>
      </dsp:nvSpPr>
      <dsp:spPr>
        <a:xfrm>
          <a:off x="8322012" y="658971"/>
          <a:ext cx="377020" cy="91440"/>
        </a:xfrm>
        <a:custGeom>
          <a:avLst/>
          <a:gdLst/>
          <a:ahLst/>
          <a:cxnLst/>
          <a:rect l="0" t="0" r="0" b="0"/>
          <a:pathLst>
            <a:path>
              <a:moveTo>
                <a:pt x="0" y="45720"/>
              </a:moveTo>
              <a:lnTo>
                <a:pt x="377020"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00332" y="702651"/>
        <a:ext cx="20381" cy="4080"/>
      </dsp:txXfrm>
    </dsp:sp>
    <dsp:sp modelId="{A059A2E0-BB6C-478E-AB6F-B2517D46C89C}">
      <dsp:nvSpPr>
        <dsp:cNvPr id="0" name=""/>
        <dsp:cNvSpPr/>
      </dsp:nvSpPr>
      <dsp:spPr>
        <a:xfrm>
          <a:off x="6551550" y="173013"/>
          <a:ext cx="1772261" cy="106335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b="1" i="0" kern="1200"/>
            <a:t>Gender</a:t>
          </a:r>
          <a:r>
            <a:rPr lang="en-US" sz="1200" b="0" i="0" kern="1200"/>
            <a:t> Values: male, female, and unknown/invalid</a:t>
          </a:r>
          <a:endParaRPr lang="en-US" sz="1200" kern="1200"/>
        </a:p>
      </dsp:txBody>
      <dsp:txXfrm>
        <a:off x="6551550" y="173013"/>
        <a:ext cx="1772261" cy="1063356"/>
      </dsp:txXfrm>
    </dsp:sp>
    <dsp:sp modelId="{AB80FA4A-6EFF-49E9-8837-3EDF4993F335}">
      <dsp:nvSpPr>
        <dsp:cNvPr id="0" name=""/>
        <dsp:cNvSpPr/>
      </dsp:nvSpPr>
      <dsp:spPr>
        <a:xfrm>
          <a:off x="898036" y="1234570"/>
          <a:ext cx="8719527" cy="377020"/>
        </a:xfrm>
        <a:custGeom>
          <a:avLst/>
          <a:gdLst/>
          <a:ahLst/>
          <a:cxnLst/>
          <a:rect l="0" t="0" r="0" b="0"/>
          <a:pathLst>
            <a:path>
              <a:moveTo>
                <a:pt x="8719527" y="0"/>
              </a:moveTo>
              <a:lnTo>
                <a:pt x="8719527" y="205610"/>
              </a:lnTo>
              <a:lnTo>
                <a:pt x="0" y="205610"/>
              </a:lnTo>
              <a:lnTo>
                <a:pt x="0" y="3770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9573" y="1421040"/>
        <a:ext cx="436452" cy="4080"/>
      </dsp:txXfrm>
    </dsp:sp>
    <dsp:sp modelId="{7FF0E81E-67C3-49F8-9E49-2A294274823F}">
      <dsp:nvSpPr>
        <dsp:cNvPr id="0" name=""/>
        <dsp:cNvSpPr/>
      </dsp:nvSpPr>
      <dsp:spPr>
        <a:xfrm>
          <a:off x="8731432" y="173013"/>
          <a:ext cx="1772261" cy="106335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b="1" i="0" kern="1200"/>
            <a:t>Age</a:t>
          </a:r>
          <a:r>
            <a:rPr lang="en-US" sz="1200" b="0" i="0" kern="1200"/>
            <a:t> Grouped in 10-year intervals: 0, 10), 10, 20), …, 90, 100)</a:t>
          </a:r>
          <a:endParaRPr lang="en-US" sz="1200" kern="1200"/>
        </a:p>
      </dsp:txBody>
      <dsp:txXfrm>
        <a:off x="8731432" y="173013"/>
        <a:ext cx="1772261" cy="1063356"/>
      </dsp:txXfrm>
    </dsp:sp>
    <dsp:sp modelId="{2BD69A8B-D916-43D7-B12D-24CE7353D9B9}">
      <dsp:nvSpPr>
        <dsp:cNvPr id="0" name=""/>
        <dsp:cNvSpPr/>
      </dsp:nvSpPr>
      <dsp:spPr>
        <a:xfrm>
          <a:off x="1782367" y="2129949"/>
          <a:ext cx="377020" cy="91440"/>
        </a:xfrm>
        <a:custGeom>
          <a:avLst/>
          <a:gdLst/>
          <a:ahLst/>
          <a:cxnLst/>
          <a:rect l="0" t="0" r="0" b="0"/>
          <a:pathLst>
            <a:path>
              <a:moveTo>
                <a:pt x="0" y="45720"/>
              </a:moveTo>
              <a:lnTo>
                <a:pt x="37702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0686" y="2173628"/>
        <a:ext cx="20381" cy="4080"/>
      </dsp:txXfrm>
    </dsp:sp>
    <dsp:sp modelId="{5E1A35D4-D82B-40BE-BFF9-69098A314877}">
      <dsp:nvSpPr>
        <dsp:cNvPr id="0" name=""/>
        <dsp:cNvSpPr/>
      </dsp:nvSpPr>
      <dsp:spPr>
        <a:xfrm>
          <a:off x="11905" y="1643990"/>
          <a:ext cx="1772261" cy="106335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b="1" i="0" kern="1200"/>
            <a:t>Weight</a:t>
          </a:r>
          <a:r>
            <a:rPr lang="en-US" sz="1200" b="0" i="0" kern="1200"/>
            <a:t> Weight in pounds</a:t>
          </a:r>
          <a:endParaRPr lang="en-US" sz="1200" kern="1200"/>
        </a:p>
      </dsp:txBody>
      <dsp:txXfrm>
        <a:off x="11905" y="1643990"/>
        <a:ext cx="1772261" cy="1063356"/>
      </dsp:txXfrm>
    </dsp:sp>
    <dsp:sp modelId="{EB1947F2-4630-4B5F-913D-725127AC0357}">
      <dsp:nvSpPr>
        <dsp:cNvPr id="0" name=""/>
        <dsp:cNvSpPr/>
      </dsp:nvSpPr>
      <dsp:spPr>
        <a:xfrm>
          <a:off x="3962249" y="2129949"/>
          <a:ext cx="377020" cy="91440"/>
        </a:xfrm>
        <a:custGeom>
          <a:avLst/>
          <a:gdLst/>
          <a:ahLst/>
          <a:cxnLst/>
          <a:rect l="0" t="0" r="0" b="0"/>
          <a:pathLst>
            <a:path>
              <a:moveTo>
                <a:pt x="0" y="45720"/>
              </a:moveTo>
              <a:lnTo>
                <a:pt x="37702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40568" y="2173628"/>
        <a:ext cx="20381" cy="4080"/>
      </dsp:txXfrm>
    </dsp:sp>
    <dsp:sp modelId="{85EB8955-D9DC-404B-9A01-1AF0772D483D}">
      <dsp:nvSpPr>
        <dsp:cNvPr id="0" name=""/>
        <dsp:cNvSpPr/>
      </dsp:nvSpPr>
      <dsp:spPr>
        <a:xfrm>
          <a:off x="2191787" y="1643990"/>
          <a:ext cx="1772261" cy="10633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b="1" i="0" kern="1200"/>
            <a:t>Admission type</a:t>
          </a:r>
          <a:r>
            <a:rPr lang="en-US" sz="1200" b="0" i="0" kern="1200"/>
            <a:t> Integer identifier corresponding to 9 distinct values, for example, emergency, urgent, elective, newborn, and not available</a:t>
          </a:r>
          <a:endParaRPr lang="en-US" sz="1200" kern="1200"/>
        </a:p>
      </dsp:txBody>
      <dsp:txXfrm>
        <a:off x="2191787" y="1643990"/>
        <a:ext cx="1772261" cy="1063356"/>
      </dsp:txXfrm>
    </dsp:sp>
    <dsp:sp modelId="{A76A49E2-4CEC-4633-AD31-7C958DCBD8AD}">
      <dsp:nvSpPr>
        <dsp:cNvPr id="0" name=""/>
        <dsp:cNvSpPr/>
      </dsp:nvSpPr>
      <dsp:spPr>
        <a:xfrm>
          <a:off x="6142130" y="2129949"/>
          <a:ext cx="377020" cy="91440"/>
        </a:xfrm>
        <a:custGeom>
          <a:avLst/>
          <a:gdLst/>
          <a:ahLst/>
          <a:cxnLst/>
          <a:rect l="0" t="0" r="0" b="0"/>
          <a:pathLst>
            <a:path>
              <a:moveTo>
                <a:pt x="0" y="45720"/>
              </a:moveTo>
              <a:lnTo>
                <a:pt x="377020"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20450" y="2173628"/>
        <a:ext cx="20381" cy="4080"/>
      </dsp:txXfrm>
    </dsp:sp>
    <dsp:sp modelId="{9CB338F9-A7B9-4232-BE7F-A35D7DE9F6EC}">
      <dsp:nvSpPr>
        <dsp:cNvPr id="0" name=""/>
        <dsp:cNvSpPr/>
      </dsp:nvSpPr>
      <dsp:spPr>
        <a:xfrm>
          <a:off x="4371669" y="1643990"/>
          <a:ext cx="1772261" cy="106335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b="1" i="0" kern="1200"/>
            <a:t>Discharge disposition</a:t>
          </a:r>
          <a:r>
            <a:rPr lang="en-US" sz="1200" b="0" i="0" kern="1200"/>
            <a:t> Integer identifier corresponding to 29 distinct values, for example, discharged to home, expired, and not available</a:t>
          </a:r>
          <a:endParaRPr lang="en-US" sz="1200" kern="1200"/>
        </a:p>
      </dsp:txBody>
      <dsp:txXfrm>
        <a:off x="4371669" y="1643990"/>
        <a:ext cx="1772261" cy="1063356"/>
      </dsp:txXfrm>
    </dsp:sp>
    <dsp:sp modelId="{166354C5-E640-499C-AAAB-34BBABBB438C}">
      <dsp:nvSpPr>
        <dsp:cNvPr id="0" name=""/>
        <dsp:cNvSpPr/>
      </dsp:nvSpPr>
      <dsp:spPr>
        <a:xfrm>
          <a:off x="8322012" y="2129949"/>
          <a:ext cx="377020" cy="91440"/>
        </a:xfrm>
        <a:custGeom>
          <a:avLst/>
          <a:gdLst/>
          <a:ahLst/>
          <a:cxnLst/>
          <a:rect l="0" t="0" r="0" b="0"/>
          <a:pathLst>
            <a:path>
              <a:moveTo>
                <a:pt x="0" y="45720"/>
              </a:moveTo>
              <a:lnTo>
                <a:pt x="377020"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00332" y="2173628"/>
        <a:ext cx="20381" cy="4080"/>
      </dsp:txXfrm>
    </dsp:sp>
    <dsp:sp modelId="{DB476EC1-79A9-4623-96B5-11C39B60530E}">
      <dsp:nvSpPr>
        <dsp:cNvPr id="0" name=""/>
        <dsp:cNvSpPr/>
      </dsp:nvSpPr>
      <dsp:spPr>
        <a:xfrm>
          <a:off x="6551550" y="1643990"/>
          <a:ext cx="1772261" cy="106335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b="1" i="0" kern="1200"/>
            <a:t>Admission source</a:t>
          </a:r>
          <a:r>
            <a:rPr lang="en-US" sz="1200" b="0" i="0" kern="1200"/>
            <a:t> Integer identifier corresponding to 21 distinct values, for example, physician referral, emergency room, and transfer from a hospital</a:t>
          </a:r>
          <a:endParaRPr lang="en-US" sz="1200" kern="1200"/>
        </a:p>
      </dsp:txBody>
      <dsp:txXfrm>
        <a:off x="6551550" y="1643990"/>
        <a:ext cx="1772261" cy="1063356"/>
      </dsp:txXfrm>
    </dsp:sp>
    <dsp:sp modelId="{114FC947-9C22-4AF2-9C53-B96667AF58D6}">
      <dsp:nvSpPr>
        <dsp:cNvPr id="0" name=""/>
        <dsp:cNvSpPr/>
      </dsp:nvSpPr>
      <dsp:spPr>
        <a:xfrm>
          <a:off x="898036" y="2705547"/>
          <a:ext cx="8719527" cy="377020"/>
        </a:xfrm>
        <a:custGeom>
          <a:avLst/>
          <a:gdLst/>
          <a:ahLst/>
          <a:cxnLst/>
          <a:rect l="0" t="0" r="0" b="0"/>
          <a:pathLst>
            <a:path>
              <a:moveTo>
                <a:pt x="8719527" y="0"/>
              </a:moveTo>
              <a:lnTo>
                <a:pt x="8719527" y="205610"/>
              </a:lnTo>
              <a:lnTo>
                <a:pt x="0" y="205610"/>
              </a:lnTo>
              <a:lnTo>
                <a:pt x="0" y="3770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9573" y="2892017"/>
        <a:ext cx="436452" cy="4080"/>
      </dsp:txXfrm>
    </dsp:sp>
    <dsp:sp modelId="{88177C61-2453-4870-8AC5-600FEBE236DE}">
      <dsp:nvSpPr>
        <dsp:cNvPr id="0" name=""/>
        <dsp:cNvSpPr/>
      </dsp:nvSpPr>
      <dsp:spPr>
        <a:xfrm>
          <a:off x="8731432" y="1643990"/>
          <a:ext cx="1772261" cy="106335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b="1" i="0" kern="1200"/>
            <a:t>Time in hospital</a:t>
          </a:r>
          <a:r>
            <a:rPr lang="en-US" sz="1200" b="0" i="0" kern="1200"/>
            <a:t> Integer number of days between admission and discharge</a:t>
          </a:r>
          <a:endParaRPr lang="en-US" sz="1200" kern="1200"/>
        </a:p>
      </dsp:txBody>
      <dsp:txXfrm>
        <a:off x="8731432" y="1643990"/>
        <a:ext cx="1772261" cy="1063356"/>
      </dsp:txXfrm>
    </dsp:sp>
    <dsp:sp modelId="{9F6354FF-D191-425F-A76F-D1D77EC4B090}">
      <dsp:nvSpPr>
        <dsp:cNvPr id="0" name=""/>
        <dsp:cNvSpPr/>
      </dsp:nvSpPr>
      <dsp:spPr>
        <a:xfrm>
          <a:off x="1782367" y="3600926"/>
          <a:ext cx="377020" cy="91440"/>
        </a:xfrm>
        <a:custGeom>
          <a:avLst/>
          <a:gdLst/>
          <a:ahLst/>
          <a:cxnLst/>
          <a:rect l="0" t="0" r="0" b="0"/>
          <a:pathLst>
            <a:path>
              <a:moveTo>
                <a:pt x="0" y="45720"/>
              </a:moveTo>
              <a:lnTo>
                <a:pt x="37702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0686" y="3644606"/>
        <a:ext cx="20381" cy="4080"/>
      </dsp:txXfrm>
    </dsp:sp>
    <dsp:sp modelId="{F44DAB8E-C5C0-4A90-B5E2-6F257B90EDD6}">
      <dsp:nvSpPr>
        <dsp:cNvPr id="0" name=""/>
        <dsp:cNvSpPr/>
      </dsp:nvSpPr>
      <dsp:spPr>
        <a:xfrm>
          <a:off x="11905" y="3114967"/>
          <a:ext cx="1772261" cy="106335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b="1" i="0" kern="1200"/>
            <a:t>Payer code</a:t>
          </a:r>
          <a:r>
            <a:rPr lang="en-US" sz="1200" b="0" i="0" kern="1200"/>
            <a:t> Integer identifier corresponding to 23 distinct values, for example, Blue Cross/Blue Shield, Medicare, and self-pay Medical</a:t>
          </a:r>
          <a:endParaRPr lang="en-US" sz="1200" kern="1200"/>
        </a:p>
      </dsp:txBody>
      <dsp:txXfrm>
        <a:off x="11905" y="3114967"/>
        <a:ext cx="1772261" cy="1063356"/>
      </dsp:txXfrm>
    </dsp:sp>
    <dsp:sp modelId="{34D032ED-8E07-48A3-BFDF-B6F3DB119AE4}">
      <dsp:nvSpPr>
        <dsp:cNvPr id="0" name=""/>
        <dsp:cNvSpPr/>
      </dsp:nvSpPr>
      <dsp:spPr>
        <a:xfrm>
          <a:off x="3962249" y="3600926"/>
          <a:ext cx="377020" cy="91440"/>
        </a:xfrm>
        <a:custGeom>
          <a:avLst/>
          <a:gdLst/>
          <a:ahLst/>
          <a:cxnLst/>
          <a:rect l="0" t="0" r="0" b="0"/>
          <a:pathLst>
            <a:path>
              <a:moveTo>
                <a:pt x="0" y="45720"/>
              </a:moveTo>
              <a:lnTo>
                <a:pt x="37702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40568" y="3644606"/>
        <a:ext cx="20381" cy="4080"/>
      </dsp:txXfrm>
    </dsp:sp>
    <dsp:sp modelId="{C692DC63-B075-4ADC-B452-D57CA386F40D}">
      <dsp:nvSpPr>
        <dsp:cNvPr id="0" name=""/>
        <dsp:cNvSpPr/>
      </dsp:nvSpPr>
      <dsp:spPr>
        <a:xfrm>
          <a:off x="2191787" y="3114967"/>
          <a:ext cx="1772261" cy="10633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b="1" i="0" kern="1200" dirty="0"/>
            <a:t>Medical specialty</a:t>
          </a:r>
          <a:r>
            <a:rPr lang="en-US" sz="1200" b="0" i="0" kern="1200" dirty="0"/>
            <a:t> Integer identifier of a specialty of the admitting physician, corresponding to 84 distinct values, for example, cardiology, internal medicine, family/general practice, and surgeon</a:t>
          </a:r>
          <a:endParaRPr lang="en-US" sz="1200" kern="1200" dirty="0"/>
        </a:p>
      </dsp:txBody>
      <dsp:txXfrm>
        <a:off x="2191787" y="3114967"/>
        <a:ext cx="1772261" cy="1063356"/>
      </dsp:txXfrm>
    </dsp:sp>
    <dsp:sp modelId="{4329911B-1FD9-4D5A-B311-0E89695B33C7}">
      <dsp:nvSpPr>
        <dsp:cNvPr id="0" name=""/>
        <dsp:cNvSpPr/>
      </dsp:nvSpPr>
      <dsp:spPr>
        <a:xfrm>
          <a:off x="6142130" y="3600926"/>
          <a:ext cx="377020" cy="91440"/>
        </a:xfrm>
        <a:custGeom>
          <a:avLst/>
          <a:gdLst/>
          <a:ahLst/>
          <a:cxnLst/>
          <a:rect l="0" t="0" r="0" b="0"/>
          <a:pathLst>
            <a:path>
              <a:moveTo>
                <a:pt x="0" y="45720"/>
              </a:moveTo>
              <a:lnTo>
                <a:pt x="377020"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20450" y="3644606"/>
        <a:ext cx="20381" cy="4080"/>
      </dsp:txXfrm>
    </dsp:sp>
    <dsp:sp modelId="{403BBB13-7391-461A-8C07-96BC71B5CBCC}">
      <dsp:nvSpPr>
        <dsp:cNvPr id="0" name=""/>
        <dsp:cNvSpPr/>
      </dsp:nvSpPr>
      <dsp:spPr>
        <a:xfrm>
          <a:off x="4371669" y="3114967"/>
          <a:ext cx="1772261" cy="106335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b="1" i="0" kern="1200"/>
            <a:t>Number of lab procedures</a:t>
          </a:r>
          <a:r>
            <a:rPr lang="en-US" sz="1200" b="0" i="0" kern="1200"/>
            <a:t> Number of lab tests performed during the encounter</a:t>
          </a:r>
          <a:endParaRPr lang="en-US" sz="1200" kern="1200"/>
        </a:p>
      </dsp:txBody>
      <dsp:txXfrm>
        <a:off x="4371669" y="3114967"/>
        <a:ext cx="1772261" cy="1063356"/>
      </dsp:txXfrm>
    </dsp:sp>
    <dsp:sp modelId="{9763D05C-2BB1-49A7-821C-7275F0FB27E9}">
      <dsp:nvSpPr>
        <dsp:cNvPr id="0" name=""/>
        <dsp:cNvSpPr/>
      </dsp:nvSpPr>
      <dsp:spPr>
        <a:xfrm>
          <a:off x="8322012" y="3600926"/>
          <a:ext cx="377020" cy="91440"/>
        </a:xfrm>
        <a:custGeom>
          <a:avLst/>
          <a:gdLst/>
          <a:ahLst/>
          <a:cxnLst/>
          <a:rect l="0" t="0" r="0" b="0"/>
          <a:pathLst>
            <a:path>
              <a:moveTo>
                <a:pt x="0" y="45720"/>
              </a:moveTo>
              <a:lnTo>
                <a:pt x="377020"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00332" y="3644606"/>
        <a:ext cx="20381" cy="4080"/>
      </dsp:txXfrm>
    </dsp:sp>
    <dsp:sp modelId="{1C35991E-FABF-42A0-9002-7CA9B35A8F41}">
      <dsp:nvSpPr>
        <dsp:cNvPr id="0" name=""/>
        <dsp:cNvSpPr/>
      </dsp:nvSpPr>
      <dsp:spPr>
        <a:xfrm>
          <a:off x="6551550" y="3114967"/>
          <a:ext cx="1772261" cy="106335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b="1" i="0" kern="1200" dirty="0"/>
            <a:t>Number of procedures</a:t>
          </a:r>
          <a:r>
            <a:rPr lang="en-US" sz="1200" b="0" i="0" kern="1200" dirty="0"/>
            <a:t> Numeric Number of procedures</a:t>
          </a:r>
          <a:endParaRPr lang="en-US" sz="1200" kern="1200" dirty="0"/>
        </a:p>
      </dsp:txBody>
      <dsp:txXfrm>
        <a:off x="6551550" y="3114967"/>
        <a:ext cx="1772261" cy="1063356"/>
      </dsp:txXfrm>
    </dsp:sp>
    <dsp:sp modelId="{CAA54C36-B1E0-4725-8A2D-D125D3F918C9}">
      <dsp:nvSpPr>
        <dsp:cNvPr id="0" name=""/>
        <dsp:cNvSpPr/>
      </dsp:nvSpPr>
      <dsp:spPr>
        <a:xfrm>
          <a:off x="8731432" y="3114967"/>
          <a:ext cx="1772261" cy="106335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b="1" i="0" kern="1200"/>
            <a:t>Number of medications</a:t>
          </a:r>
          <a:r>
            <a:rPr lang="en-US" sz="1200" b="0" i="0" kern="1200"/>
            <a:t> Number of distinct generic names administered during the encounter</a:t>
          </a:r>
          <a:endParaRPr lang="en-US" sz="1200" kern="1200"/>
        </a:p>
      </dsp:txBody>
      <dsp:txXfrm>
        <a:off x="8731432" y="3114967"/>
        <a:ext cx="1772261" cy="106335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071A07-5A8B-428D-BF01-6843A75D5055}" type="datetimeFigureOut">
              <a:rPr lang="en-IN" smtClean="0"/>
              <a:t>08-08-2023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13C108-C623-4DBE-A1ED-BF24CF1095C8}" type="slidenum">
              <a:rPr lang="en-IN" smtClean="0"/>
              <a:t>‹#›</a:t>
            </a:fld>
            <a:endParaRPr lang="en-IN"/>
          </a:p>
        </p:txBody>
      </p:sp>
    </p:spTree>
    <p:extLst>
      <p:ext uri="{BB962C8B-B14F-4D97-AF65-F5344CB8AC3E}">
        <p14:creationId xmlns:p14="http://schemas.microsoft.com/office/powerpoint/2010/main" val="1017854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13C108-C623-4DBE-A1ED-BF24CF1095C8}" type="slidenum">
              <a:rPr lang="en-IN" smtClean="0"/>
              <a:t>13</a:t>
            </a:fld>
            <a:endParaRPr lang="en-IN"/>
          </a:p>
        </p:txBody>
      </p:sp>
    </p:spTree>
    <p:extLst>
      <p:ext uri="{BB962C8B-B14F-4D97-AF65-F5344CB8AC3E}">
        <p14:creationId xmlns:p14="http://schemas.microsoft.com/office/powerpoint/2010/main" val="243250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13C108-C623-4DBE-A1ED-BF24CF1095C8}" type="slidenum">
              <a:rPr lang="en-IN" smtClean="0"/>
              <a:t>19</a:t>
            </a:fld>
            <a:endParaRPr lang="en-IN"/>
          </a:p>
        </p:txBody>
      </p:sp>
    </p:spTree>
    <p:extLst>
      <p:ext uri="{BB962C8B-B14F-4D97-AF65-F5344CB8AC3E}">
        <p14:creationId xmlns:p14="http://schemas.microsoft.com/office/powerpoint/2010/main" val="3538856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13C108-C623-4DBE-A1ED-BF24CF1095C8}" type="slidenum">
              <a:rPr lang="en-IN" smtClean="0"/>
              <a:t>24</a:t>
            </a:fld>
            <a:endParaRPr lang="en-IN"/>
          </a:p>
        </p:txBody>
      </p:sp>
    </p:spTree>
    <p:extLst>
      <p:ext uri="{BB962C8B-B14F-4D97-AF65-F5344CB8AC3E}">
        <p14:creationId xmlns:p14="http://schemas.microsoft.com/office/powerpoint/2010/main" val="75267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13C108-C623-4DBE-A1ED-BF24CF1095C8}" type="slidenum">
              <a:rPr lang="en-IN" smtClean="0"/>
              <a:t>32</a:t>
            </a:fld>
            <a:endParaRPr lang="en-IN"/>
          </a:p>
        </p:txBody>
      </p:sp>
    </p:spTree>
    <p:extLst>
      <p:ext uri="{BB962C8B-B14F-4D97-AF65-F5344CB8AC3E}">
        <p14:creationId xmlns:p14="http://schemas.microsoft.com/office/powerpoint/2010/main" val="1946430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F61B-CEE7-A939-6045-C9497E0E8A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3DE620-5CA8-F3AC-C794-F2AD2CA994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6DEDC2-4C0A-EDA4-BD6B-6938845FDAB8}"/>
              </a:ext>
            </a:extLst>
          </p:cNvPr>
          <p:cNvSpPr>
            <a:spLocks noGrp="1"/>
          </p:cNvSpPr>
          <p:nvPr>
            <p:ph type="dt" sz="half" idx="10"/>
          </p:nvPr>
        </p:nvSpPr>
        <p:spPr/>
        <p:txBody>
          <a:bodyPr/>
          <a:lstStyle/>
          <a:p>
            <a:fld id="{BC6F7CF5-6DAE-464A-8E9B-09DD8A990246}" type="datetimeFigureOut">
              <a:rPr lang="en-IN" smtClean="0"/>
              <a:t>08-08-2023</a:t>
            </a:fld>
            <a:endParaRPr lang="en-IN"/>
          </a:p>
        </p:txBody>
      </p:sp>
      <p:sp>
        <p:nvSpPr>
          <p:cNvPr id="5" name="Footer Placeholder 4">
            <a:extLst>
              <a:ext uri="{FF2B5EF4-FFF2-40B4-BE49-F238E27FC236}">
                <a16:creationId xmlns:a16="http://schemas.microsoft.com/office/drawing/2014/main" id="{63460A0A-6511-C110-539F-1F59937BE2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E8214F-8BF5-430A-ADF2-63FD58B28ACE}"/>
              </a:ext>
            </a:extLst>
          </p:cNvPr>
          <p:cNvSpPr>
            <a:spLocks noGrp="1"/>
          </p:cNvSpPr>
          <p:nvPr>
            <p:ph type="sldNum" sz="quarter" idx="12"/>
          </p:nvPr>
        </p:nvSpPr>
        <p:spPr/>
        <p:txBody>
          <a:bodyPr/>
          <a:lstStyle/>
          <a:p>
            <a:fld id="{5308FEBE-CFAC-4E75-863C-3FE4279EC8A4}" type="slidenum">
              <a:rPr lang="en-IN" smtClean="0"/>
              <a:t>‹#›</a:t>
            </a:fld>
            <a:endParaRPr lang="en-IN"/>
          </a:p>
        </p:txBody>
      </p:sp>
    </p:spTree>
    <p:extLst>
      <p:ext uri="{BB962C8B-B14F-4D97-AF65-F5344CB8AC3E}">
        <p14:creationId xmlns:p14="http://schemas.microsoft.com/office/powerpoint/2010/main" val="581507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B581-039B-CBE2-57BC-B9BC398B30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5C9F71-5458-4ECA-A962-CF7A0D0870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F19856-183F-6868-8CB6-228B2A095C85}"/>
              </a:ext>
            </a:extLst>
          </p:cNvPr>
          <p:cNvSpPr>
            <a:spLocks noGrp="1"/>
          </p:cNvSpPr>
          <p:nvPr>
            <p:ph type="dt" sz="half" idx="10"/>
          </p:nvPr>
        </p:nvSpPr>
        <p:spPr/>
        <p:txBody>
          <a:bodyPr/>
          <a:lstStyle/>
          <a:p>
            <a:fld id="{BC6F7CF5-6DAE-464A-8E9B-09DD8A990246}" type="datetimeFigureOut">
              <a:rPr lang="en-IN" smtClean="0"/>
              <a:t>08-08-2023</a:t>
            </a:fld>
            <a:endParaRPr lang="en-IN"/>
          </a:p>
        </p:txBody>
      </p:sp>
      <p:sp>
        <p:nvSpPr>
          <p:cNvPr id="5" name="Footer Placeholder 4">
            <a:extLst>
              <a:ext uri="{FF2B5EF4-FFF2-40B4-BE49-F238E27FC236}">
                <a16:creationId xmlns:a16="http://schemas.microsoft.com/office/drawing/2014/main" id="{D002E76A-2B63-687B-0FA4-570947E7D3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D3B043-726D-E721-19B3-041B88F0EA70}"/>
              </a:ext>
            </a:extLst>
          </p:cNvPr>
          <p:cNvSpPr>
            <a:spLocks noGrp="1"/>
          </p:cNvSpPr>
          <p:nvPr>
            <p:ph type="sldNum" sz="quarter" idx="12"/>
          </p:nvPr>
        </p:nvSpPr>
        <p:spPr/>
        <p:txBody>
          <a:bodyPr/>
          <a:lstStyle/>
          <a:p>
            <a:fld id="{5308FEBE-CFAC-4E75-863C-3FE4279EC8A4}" type="slidenum">
              <a:rPr lang="en-IN" smtClean="0"/>
              <a:t>‹#›</a:t>
            </a:fld>
            <a:endParaRPr lang="en-IN"/>
          </a:p>
        </p:txBody>
      </p:sp>
    </p:spTree>
    <p:extLst>
      <p:ext uri="{BB962C8B-B14F-4D97-AF65-F5344CB8AC3E}">
        <p14:creationId xmlns:p14="http://schemas.microsoft.com/office/powerpoint/2010/main" val="1656750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83E79E-74E3-E215-6C18-87FEAE9C9C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265C1B-B264-ECF0-0E6B-BD7DA42920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E9D108-4C44-6D1D-0B75-6DEADD4BC3A0}"/>
              </a:ext>
            </a:extLst>
          </p:cNvPr>
          <p:cNvSpPr>
            <a:spLocks noGrp="1"/>
          </p:cNvSpPr>
          <p:nvPr>
            <p:ph type="dt" sz="half" idx="10"/>
          </p:nvPr>
        </p:nvSpPr>
        <p:spPr/>
        <p:txBody>
          <a:bodyPr/>
          <a:lstStyle/>
          <a:p>
            <a:fld id="{BC6F7CF5-6DAE-464A-8E9B-09DD8A990246}" type="datetimeFigureOut">
              <a:rPr lang="en-IN" smtClean="0"/>
              <a:t>08-08-2023</a:t>
            </a:fld>
            <a:endParaRPr lang="en-IN"/>
          </a:p>
        </p:txBody>
      </p:sp>
      <p:sp>
        <p:nvSpPr>
          <p:cNvPr id="5" name="Footer Placeholder 4">
            <a:extLst>
              <a:ext uri="{FF2B5EF4-FFF2-40B4-BE49-F238E27FC236}">
                <a16:creationId xmlns:a16="http://schemas.microsoft.com/office/drawing/2014/main" id="{A5BA96E2-0CDF-735D-63C0-D431B37E2C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644568-C8A2-EFFC-158F-ECEDF3D4A637}"/>
              </a:ext>
            </a:extLst>
          </p:cNvPr>
          <p:cNvSpPr>
            <a:spLocks noGrp="1"/>
          </p:cNvSpPr>
          <p:nvPr>
            <p:ph type="sldNum" sz="quarter" idx="12"/>
          </p:nvPr>
        </p:nvSpPr>
        <p:spPr/>
        <p:txBody>
          <a:bodyPr/>
          <a:lstStyle/>
          <a:p>
            <a:fld id="{5308FEBE-CFAC-4E75-863C-3FE4279EC8A4}" type="slidenum">
              <a:rPr lang="en-IN" smtClean="0"/>
              <a:t>‹#›</a:t>
            </a:fld>
            <a:endParaRPr lang="en-IN"/>
          </a:p>
        </p:txBody>
      </p:sp>
    </p:spTree>
    <p:extLst>
      <p:ext uri="{BB962C8B-B14F-4D97-AF65-F5344CB8AC3E}">
        <p14:creationId xmlns:p14="http://schemas.microsoft.com/office/powerpoint/2010/main" val="4236647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4E68-EAFB-83C4-1804-7C6352F0A8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26435C-C8DB-798A-6B7C-4DBA660637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BBEA3E-7206-0498-42E8-047CA2E58727}"/>
              </a:ext>
            </a:extLst>
          </p:cNvPr>
          <p:cNvSpPr>
            <a:spLocks noGrp="1"/>
          </p:cNvSpPr>
          <p:nvPr>
            <p:ph type="dt" sz="half" idx="10"/>
          </p:nvPr>
        </p:nvSpPr>
        <p:spPr/>
        <p:txBody>
          <a:bodyPr/>
          <a:lstStyle/>
          <a:p>
            <a:fld id="{BC6F7CF5-6DAE-464A-8E9B-09DD8A990246}" type="datetimeFigureOut">
              <a:rPr lang="en-IN" smtClean="0"/>
              <a:t>08-08-2023</a:t>
            </a:fld>
            <a:endParaRPr lang="en-IN"/>
          </a:p>
        </p:txBody>
      </p:sp>
      <p:sp>
        <p:nvSpPr>
          <p:cNvPr id="5" name="Footer Placeholder 4">
            <a:extLst>
              <a:ext uri="{FF2B5EF4-FFF2-40B4-BE49-F238E27FC236}">
                <a16:creationId xmlns:a16="http://schemas.microsoft.com/office/drawing/2014/main" id="{D6ED8BA5-1972-536C-0482-290001FF18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8FC8B8-CDDB-4161-9CC6-EB6E88F9AC3F}"/>
              </a:ext>
            </a:extLst>
          </p:cNvPr>
          <p:cNvSpPr>
            <a:spLocks noGrp="1"/>
          </p:cNvSpPr>
          <p:nvPr>
            <p:ph type="sldNum" sz="quarter" idx="12"/>
          </p:nvPr>
        </p:nvSpPr>
        <p:spPr/>
        <p:txBody>
          <a:bodyPr/>
          <a:lstStyle/>
          <a:p>
            <a:fld id="{5308FEBE-CFAC-4E75-863C-3FE4279EC8A4}" type="slidenum">
              <a:rPr lang="en-IN" smtClean="0"/>
              <a:t>‹#›</a:t>
            </a:fld>
            <a:endParaRPr lang="en-IN"/>
          </a:p>
        </p:txBody>
      </p:sp>
    </p:spTree>
    <p:extLst>
      <p:ext uri="{BB962C8B-B14F-4D97-AF65-F5344CB8AC3E}">
        <p14:creationId xmlns:p14="http://schemas.microsoft.com/office/powerpoint/2010/main" val="346836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3250C-921C-6121-97F8-4890460755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AED9FC-5B74-0048-B60A-184FCB9EA9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D3F49E-41F1-9360-B46A-FB1347F460CA}"/>
              </a:ext>
            </a:extLst>
          </p:cNvPr>
          <p:cNvSpPr>
            <a:spLocks noGrp="1"/>
          </p:cNvSpPr>
          <p:nvPr>
            <p:ph type="dt" sz="half" idx="10"/>
          </p:nvPr>
        </p:nvSpPr>
        <p:spPr/>
        <p:txBody>
          <a:bodyPr/>
          <a:lstStyle/>
          <a:p>
            <a:fld id="{BC6F7CF5-6DAE-464A-8E9B-09DD8A990246}" type="datetimeFigureOut">
              <a:rPr lang="en-IN" smtClean="0"/>
              <a:t>08-08-2023</a:t>
            </a:fld>
            <a:endParaRPr lang="en-IN"/>
          </a:p>
        </p:txBody>
      </p:sp>
      <p:sp>
        <p:nvSpPr>
          <p:cNvPr id="5" name="Footer Placeholder 4">
            <a:extLst>
              <a:ext uri="{FF2B5EF4-FFF2-40B4-BE49-F238E27FC236}">
                <a16:creationId xmlns:a16="http://schemas.microsoft.com/office/drawing/2014/main" id="{A3D94D67-5B8A-0528-A768-1D3DAEB4B1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E3C3AD-1111-C94C-E151-0736C7CAADC9}"/>
              </a:ext>
            </a:extLst>
          </p:cNvPr>
          <p:cNvSpPr>
            <a:spLocks noGrp="1"/>
          </p:cNvSpPr>
          <p:nvPr>
            <p:ph type="sldNum" sz="quarter" idx="12"/>
          </p:nvPr>
        </p:nvSpPr>
        <p:spPr/>
        <p:txBody>
          <a:bodyPr/>
          <a:lstStyle/>
          <a:p>
            <a:fld id="{5308FEBE-CFAC-4E75-863C-3FE4279EC8A4}" type="slidenum">
              <a:rPr lang="en-IN" smtClean="0"/>
              <a:t>‹#›</a:t>
            </a:fld>
            <a:endParaRPr lang="en-IN"/>
          </a:p>
        </p:txBody>
      </p:sp>
    </p:spTree>
    <p:extLst>
      <p:ext uri="{BB962C8B-B14F-4D97-AF65-F5344CB8AC3E}">
        <p14:creationId xmlns:p14="http://schemas.microsoft.com/office/powerpoint/2010/main" val="77861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28FB-B74F-74A0-D146-BFE69D2B4D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173CF2-ED4E-8351-0AD3-6444067E7D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0D6E26-228A-65F5-E312-72F7269D02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DC5031-4C97-0E2A-CBE1-8A7C1FEA7830}"/>
              </a:ext>
            </a:extLst>
          </p:cNvPr>
          <p:cNvSpPr>
            <a:spLocks noGrp="1"/>
          </p:cNvSpPr>
          <p:nvPr>
            <p:ph type="dt" sz="half" idx="10"/>
          </p:nvPr>
        </p:nvSpPr>
        <p:spPr/>
        <p:txBody>
          <a:bodyPr/>
          <a:lstStyle/>
          <a:p>
            <a:fld id="{BC6F7CF5-6DAE-464A-8E9B-09DD8A990246}" type="datetimeFigureOut">
              <a:rPr lang="en-IN" smtClean="0"/>
              <a:t>08-08-2023</a:t>
            </a:fld>
            <a:endParaRPr lang="en-IN"/>
          </a:p>
        </p:txBody>
      </p:sp>
      <p:sp>
        <p:nvSpPr>
          <p:cNvPr id="6" name="Footer Placeholder 5">
            <a:extLst>
              <a:ext uri="{FF2B5EF4-FFF2-40B4-BE49-F238E27FC236}">
                <a16:creationId xmlns:a16="http://schemas.microsoft.com/office/drawing/2014/main" id="{C73FC688-CAC9-5E3E-027E-6EFACB8F72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AA82C4-FBCD-18E6-85FB-D0923F0AF32B}"/>
              </a:ext>
            </a:extLst>
          </p:cNvPr>
          <p:cNvSpPr>
            <a:spLocks noGrp="1"/>
          </p:cNvSpPr>
          <p:nvPr>
            <p:ph type="sldNum" sz="quarter" idx="12"/>
          </p:nvPr>
        </p:nvSpPr>
        <p:spPr/>
        <p:txBody>
          <a:bodyPr/>
          <a:lstStyle/>
          <a:p>
            <a:fld id="{5308FEBE-CFAC-4E75-863C-3FE4279EC8A4}" type="slidenum">
              <a:rPr lang="en-IN" smtClean="0"/>
              <a:t>‹#›</a:t>
            </a:fld>
            <a:endParaRPr lang="en-IN"/>
          </a:p>
        </p:txBody>
      </p:sp>
    </p:spTree>
    <p:extLst>
      <p:ext uri="{BB962C8B-B14F-4D97-AF65-F5344CB8AC3E}">
        <p14:creationId xmlns:p14="http://schemas.microsoft.com/office/powerpoint/2010/main" val="2284310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447-38EC-A063-9F6A-EE71D39AF4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112E23-20A8-8ADE-4E4C-11F84642F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A47461-F476-F3C3-E746-6F98563D7D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FF5BE4-AE88-24E5-1681-C6B9BF4296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C8F6F3-E145-E0A4-1163-9CFF1795FA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2C419E-CAAB-FDAE-5B1E-7BEC40AD55FD}"/>
              </a:ext>
            </a:extLst>
          </p:cNvPr>
          <p:cNvSpPr>
            <a:spLocks noGrp="1"/>
          </p:cNvSpPr>
          <p:nvPr>
            <p:ph type="dt" sz="half" idx="10"/>
          </p:nvPr>
        </p:nvSpPr>
        <p:spPr/>
        <p:txBody>
          <a:bodyPr/>
          <a:lstStyle/>
          <a:p>
            <a:fld id="{BC6F7CF5-6DAE-464A-8E9B-09DD8A990246}" type="datetimeFigureOut">
              <a:rPr lang="en-IN" smtClean="0"/>
              <a:t>08-08-2023</a:t>
            </a:fld>
            <a:endParaRPr lang="en-IN"/>
          </a:p>
        </p:txBody>
      </p:sp>
      <p:sp>
        <p:nvSpPr>
          <p:cNvPr id="8" name="Footer Placeholder 7">
            <a:extLst>
              <a:ext uri="{FF2B5EF4-FFF2-40B4-BE49-F238E27FC236}">
                <a16:creationId xmlns:a16="http://schemas.microsoft.com/office/drawing/2014/main" id="{40C7C835-634D-E367-AC45-620ABF3549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3C0033-73CB-F2D0-B6CD-E5F5904D20CE}"/>
              </a:ext>
            </a:extLst>
          </p:cNvPr>
          <p:cNvSpPr>
            <a:spLocks noGrp="1"/>
          </p:cNvSpPr>
          <p:nvPr>
            <p:ph type="sldNum" sz="quarter" idx="12"/>
          </p:nvPr>
        </p:nvSpPr>
        <p:spPr/>
        <p:txBody>
          <a:bodyPr/>
          <a:lstStyle/>
          <a:p>
            <a:fld id="{5308FEBE-CFAC-4E75-863C-3FE4279EC8A4}" type="slidenum">
              <a:rPr lang="en-IN" smtClean="0"/>
              <a:t>‹#›</a:t>
            </a:fld>
            <a:endParaRPr lang="en-IN"/>
          </a:p>
        </p:txBody>
      </p:sp>
    </p:spTree>
    <p:extLst>
      <p:ext uri="{BB962C8B-B14F-4D97-AF65-F5344CB8AC3E}">
        <p14:creationId xmlns:p14="http://schemas.microsoft.com/office/powerpoint/2010/main" val="391160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D854D-FA0A-61C4-C8F9-C7C11848BC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A216BA-A302-6E35-B701-7D89D9F8CA50}"/>
              </a:ext>
            </a:extLst>
          </p:cNvPr>
          <p:cNvSpPr>
            <a:spLocks noGrp="1"/>
          </p:cNvSpPr>
          <p:nvPr>
            <p:ph type="dt" sz="half" idx="10"/>
          </p:nvPr>
        </p:nvSpPr>
        <p:spPr/>
        <p:txBody>
          <a:bodyPr/>
          <a:lstStyle/>
          <a:p>
            <a:fld id="{BC6F7CF5-6DAE-464A-8E9B-09DD8A990246}" type="datetimeFigureOut">
              <a:rPr lang="en-IN" smtClean="0"/>
              <a:t>08-08-2023</a:t>
            </a:fld>
            <a:endParaRPr lang="en-IN"/>
          </a:p>
        </p:txBody>
      </p:sp>
      <p:sp>
        <p:nvSpPr>
          <p:cNvPr id="4" name="Footer Placeholder 3">
            <a:extLst>
              <a:ext uri="{FF2B5EF4-FFF2-40B4-BE49-F238E27FC236}">
                <a16:creationId xmlns:a16="http://schemas.microsoft.com/office/drawing/2014/main" id="{D82B5252-B3CE-1B42-FEB5-6130B6678F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63C042-64AD-1ECC-3530-352ABCD8910F}"/>
              </a:ext>
            </a:extLst>
          </p:cNvPr>
          <p:cNvSpPr>
            <a:spLocks noGrp="1"/>
          </p:cNvSpPr>
          <p:nvPr>
            <p:ph type="sldNum" sz="quarter" idx="12"/>
          </p:nvPr>
        </p:nvSpPr>
        <p:spPr/>
        <p:txBody>
          <a:bodyPr/>
          <a:lstStyle/>
          <a:p>
            <a:fld id="{5308FEBE-CFAC-4E75-863C-3FE4279EC8A4}" type="slidenum">
              <a:rPr lang="en-IN" smtClean="0"/>
              <a:t>‹#›</a:t>
            </a:fld>
            <a:endParaRPr lang="en-IN"/>
          </a:p>
        </p:txBody>
      </p:sp>
    </p:spTree>
    <p:extLst>
      <p:ext uri="{BB962C8B-B14F-4D97-AF65-F5344CB8AC3E}">
        <p14:creationId xmlns:p14="http://schemas.microsoft.com/office/powerpoint/2010/main" val="127063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2EC391-4E45-23E9-D348-22823F47A7F2}"/>
              </a:ext>
            </a:extLst>
          </p:cNvPr>
          <p:cNvSpPr>
            <a:spLocks noGrp="1"/>
          </p:cNvSpPr>
          <p:nvPr>
            <p:ph type="dt" sz="half" idx="10"/>
          </p:nvPr>
        </p:nvSpPr>
        <p:spPr/>
        <p:txBody>
          <a:bodyPr/>
          <a:lstStyle/>
          <a:p>
            <a:fld id="{BC6F7CF5-6DAE-464A-8E9B-09DD8A990246}" type="datetimeFigureOut">
              <a:rPr lang="en-IN" smtClean="0"/>
              <a:t>08-08-2023</a:t>
            </a:fld>
            <a:endParaRPr lang="en-IN"/>
          </a:p>
        </p:txBody>
      </p:sp>
      <p:sp>
        <p:nvSpPr>
          <p:cNvPr id="3" name="Footer Placeholder 2">
            <a:extLst>
              <a:ext uri="{FF2B5EF4-FFF2-40B4-BE49-F238E27FC236}">
                <a16:creationId xmlns:a16="http://schemas.microsoft.com/office/drawing/2014/main" id="{59383F8D-65AD-A099-3D9B-9DFEEA31C2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F93E9B8-146C-B56B-4EC4-B28F0C331D95}"/>
              </a:ext>
            </a:extLst>
          </p:cNvPr>
          <p:cNvSpPr>
            <a:spLocks noGrp="1"/>
          </p:cNvSpPr>
          <p:nvPr>
            <p:ph type="sldNum" sz="quarter" idx="12"/>
          </p:nvPr>
        </p:nvSpPr>
        <p:spPr/>
        <p:txBody>
          <a:bodyPr/>
          <a:lstStyle/>
          <a:p>
            <a:fld id="{5308FEBE-CFAC-4E75-863C-3FE4279EC8A4}" type="slidenum">
              <a:rPr lang="en-IN" smtClean="0"/>
              <a:t>‹#›</a:t>
            </a:fld>
            <a:endParaRPr lang="en-IN"/>
          </a:p>
        </p:txBody>
      </p:sp>
    </p:spTree>
    <p:extLst>
      <p:ext uri="{BB962C8B-B14F-4D97-AF65-F5344CB8AC3E}">
        <p14:creationId xmlns:p14="http://schemas.microsoft.com/office/powerpoint/2010/main" val="269014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97E8-9DAB-C10D-D52C-C0E4104BA5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5B574E-4FFA-9E0F-7F69-26D1157F0C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37FCC4-6FE8-7A7B-AB20-2C9803850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6F50BF-2720-B797-81B5-4545DD7F89BC}"/>
              </a:ext>
            </a:extLst>
          </p:cNvPr>
          <p:cNvSpPr>
            <a:spLocks noGrp="1"/>
          </p:cNvSpPr>
          <p:nvPr>
            <p:ph type="dt" sz="half" idx="10"/>
          </p:nvPr>
        </p:nvSpPr>
        <p:spPr/>
        <p:txBody>
          <a:bodyPr/>
          <a:lstStyle/>
          <a:p>
            <a:fld id="{BC6F7CF5-6DAE-464A-8E9B-09DD8A990246}" type="datetimeFigureOut">
              <a:rPr lang="en-IN" smtClean="0"/>
              <a:t>08-08-2023</a:t>
            </a:fld>
            <a:endParaRPr lang="en-IN"/>
          </a:p>
        </p:txBody>
      </p:sp>
      <p:sp>
        <p:nvSpPr>
          <p:cNvPr id="6" name="Footer Placeholder 5">
            <a:extLst>
              <a:ext uri="{FF2B5EF4-FFF2-40B4-BE49-F238E27FC236}">
                <a16:creationId xmlns:a16="http://schemas.microsoft.com/office/drawing/2014/main" id="{88F7F69C-A634-1473-672A-44B6F6B760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68C849-8F91-29D3-EA01-E557DCF9C554}"/>
              </a:ext>
            </a:extLst>
          </p:cNvPr>
          <p:cNvSpPr>
            <a:spLocks noGrp="1"/>
          </p:cNvSpPr>
          <p:nvPr>
            <p:ph type="sldNum" sz="quarter" idx="12"/>
          </p:nvPr>
        </p:nvSpPr>
        <p:spPr/>
        <p:txBody>
          <a:bodyPr/>
          <a:lstStyle/>
          <a:p>
            <a:fld id="{5308FEBE-CFAC-4E75-863C-3FE4279EC8A4}" type="slidenum">
              <a:rPr lang="en-IN" smtClean="0"/>
              <a:t>‹#›</a:t>
            </a:fld>
            <a:endParaRPr lang="en-IN"/>
          </a:p>
        </p:txBody>
      </p:sp>
    </p:spTree>
    <p:extLst>
      <p:ext uri="{BB962C8B-B14F-4D97-AF65-F5344CB8AC3E}">
        <p14:creationId xmlns:p14="http://schemas.microsoft.com/office/powerpoint/2010/main" val="116185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A22E-C1B9-5A1D-E3C9-1743FEA3B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92544D-5225-299E-87D2-DC4DDF591D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8F3D0A-99C7-628C-03D4-1D9A4E62B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44CEB-F11D-4D1F-19EB-18014E762E4F}"/>
              </a:ext>
            </a:extLst>
          </p:cNvPr>
          <p:cNvSpPr>
            <a:spLocks noGrp="1"/>
          </p:cNvSpPr>
          <p:nvPr>
            <p:ph type="dt" sz="half" idx="10"/>
          </p:nvPr>
        </p:nvSpPr>
        <p:spPr/>
        <p:txBody>
          <a:bodyPr/>
          <a:lstStyle/>
          <a:p>
            <a:fld id="{BC6F7CF5-6DAE-464A-8E9B-09DD8A990246}" type="datetimeFigureOut">
              <a:rPr lang="en-IN" smtClean="0"/>
              <a:t>08-08-2023</a:t>
            </a:fld>
            <a:endParaRPr lang="en-IN"/>
          </a:p>
        </p:txBody>
      </p:sp>
      <p:sp>
        <p:nvSpPr>
          <p:cNvPr id="6" name="Footer Placeholder 5">
            <a:extLst>
              <a:ext uri="{FF2B5EF4-FFF2-40B4-BE49-F238E27FC236}">
                <a16:creationId xmlns:a16="http://schemas.microsoft.com/office/drawing/2014/main" id="{D1FE2BEC-1FEF-C770-A00D-BFD7A30794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CE1A21-F3D8-5AD4-45F9-DFFB34814B54}"/>
              </a:ext>
            </a:extLst>
          </p:cNvPr>
          <p:cNvSpPr>
            <a:spLocks noGrp="1"/>
          </p:cNvSpPr>
          <p:nvPr>
            <p:ph type="sldNum" sz="quarter" idx="12"/>
          </p:nvPr>
        </p:nvSpPr>
        <p:spPr/>
        <p:txBody>
          <a:bodyPr/>
          <a:lstStyle/>
          <a:p>
            <a:fld id="{5308FEBE-CFAC-4E75-863C-3FE4279EC8A4}" type="slidenum">
              <a:rPr lang="en-IN" smtClean="0"/>
              <a:t>‹#›</a:t>
            </a:fld>
            <a:endParaRPr lang="en-IN"/>
          </a:p>
        </p:txBody>
      </p:sp>
    </p:spTree>
    <p:extLst>
      <p:ext uri="{BB962C8B-B14F-4D97-AF65-F5344CB8AC3E}">
        <p14:creationId xmlns:p14="http://schemas.microsoft.com/office/powerpoint/2010/main" val="3818455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5D255A-706B-C5E1-7176-51481929D0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4BBF4E-1965-7C98-2DD6-A2D7CFD422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701CA-9D44-57E3-DC8F-3C2DD07076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F7CF5-6DAE-464A-8E9B-09DD8A990246}" type="datetimeFigureOut">
              <a:rPr lang="en-IN" smtClean="0"/>
              <a:t>08-08-2023</a:t>
            </a:fld>
            <a:endParaRPr lang="en-IN"/>
          </a:p>
        </p:txBody>
      </p:sp>
      <p:sp>
        <p:nvSpPr>
          <p:cNvPr id="5" name="Footer Placeholder 4">
            <a:extLst>
              <a:ext uri="{FF2B5EF4-FFF2-40B4-BE49-F238E27FC236}">
                <a16:creationId xmlns:a16="http://schemas.microsoft.com/office/drawing/2014/main" id="{A9EB0D4B-FCF2-1B79-076C-C6337B8762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5F4814-B595-E6C7-4C76-608D3100C5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8FEBE-CFAC-4E75-863C-3FE4279EC8A4}" type="slidenum">
              <a:rPr lang="en-IN" smtClean="0"/>
              <a:t>‹#›</a:t>
            </a:fld>
            <a:endParaRPr lang="en-IN"/>
          </a:p>
        </p:txBody>
      </p:sp>
    </p:spTree>
    <p:extLst>
      <p:ext uri="{BB962C8B-B14F-4D97-AF65-F5344CB8AC3E}">
        <p14:creationId xmlns:p14="http://schemas.microsoft.com/office/powerpoint/2010/main" val="2511211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3D841C-9F6B-5FC9-627C-7D8405C7F135}"/>
              </a:ext>
            </a:extLst>
          </p:cNvPr>
          <p:cNvSpPr>
            <a:spLocks noGrp="1"/>
          </p:cNvSpPr>
          <p:nvPr>
            <p:ph type="ctrTitle"/>
          </p:nvPr>
        </p:nvSpPr>
        <p:spPr>
          <a:xfrm>
            <a:off x="6590662" y="4267832"/>
            <a:ext cx="4805996" cy="1297115"/>
          </a:xfrm>
        </p:spPr>
        <p:txBody>
          <a:bodyPr anchor="t">
            <a:normAutofit/>
          </a:bodyPr>
          <a:lstStyle/>
          <a:p>
            <a:pPr algn="l"/>
            <a:r>
              <a:rPr lang="en-US" sz="4000">
                <a:solidFill>
                  <a:schemeClr val="tx2"/>
                </a:solidFill>
                <a:latin typeface="Gill Sans MT" panose="020B0502020104020203" pitchFamily="34" charset="0"/>
              </a:rPr>
              <a:t>Diabetes Readmission Prediction</a:t>
            </a:r>
            <a:endParaRPr lang="en-IN" sz="4000">
              <a:solidFill>
                <a:schemeClr val="tx2"/>
              </a:solidFill>
            </a:endParaRPr>
          </a:p>
        </p:txBody>
      </p:sp>
      <p:sp>
        <p:nvSpPr>
          <p:cNvPr id="3" name="Subtitle 2">
            <a:extLst>
              <a:ext uri="{FF2B5EF4-FFF2-40B4-BE49-F238E27FC236}">
                <a16:creationId xmlns:a16="http://schemas.microsoft.com/office/drawing/2014/main" id="{C1D1F0D8-787C-794F-05B9-1F73CA6F80A6}"/>
              </a:ext>
            </a:extLst>
          </p:cNvPr>
          <p:cNvSpPr>
            <a:spLocks noGrp="1"/>
          </p:cNvSpPr>
          <p:nvPr>
            <p:ph type="subTitle" idx="1"/>
          </p:nvPr>
        </p:nvSpPr>
        <p:spPr>
          <a:xfrm>
            <a:off x="6590966" y="3428999"/>
            <a:ext cx="4805691" cy="838831"/>
          </a:xfrm>
        </p:spPr>
        <p:txBody>
          <a:bodyPr anchor="b">
            <a:normAutofit/>
          </a:bodyPr>
          <a:lstStyle/>
          <a:p>
            <a:pPr algn="l"/>
            <a:r>
              <a:rPr lang="en-US" sz="2000">
                <a:solidFill>
                  <a:schemeClr val="tx2"/>
                </a:solidFill>
              </a:rPr>
              <a:t>By</a:t>
            </a:r>
          </a:p>
          <a:p>
            <a:pPr algn="l"/>
            <a:r>
              <a:rPr lang="en-US" sz="2000">
                <a:solidFill>
                  <a:schemeClr val="tx2"/>
                </a:solidFill>
              </a:rPr>
              <a:t>J Nandu</a:t>
            </a:r>
            <a:endParaRPr lang="en-IN" sz="2000">
              <a:solidFill>
                <a:schemeClr val="tx2"/>
              </a:solidFill>
            </a:endParaRPr>
          </a:p>
        </p:txBody>
      </p:sp>
      <p:pic>
        <p:nvPicPr>
          <p:cNvPr id="7" name="Graphic 6" descr="Stethoscope">
            <a:extLst>
              <a:ext uri="{FF2B5EF4-FFF2-40B4-BE49-F238E27FC236}">
                <a16:creationId xmlns:a16="http://schemas.microsoft.com/office/drawing/2014/main" id="{D11575A2-0914-B64D-5E85-815BC6BBB3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68842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Freeform: Shape 41">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Freeform: Shape 43">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E42349-4539-F625-E455-99D18C9D3E59}"/>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kern="1200">
                <a:solidFill>
                  <a:schemeClr val="tx1"/>
                </a:solidFill>
                <a:latin typeface="+mj-lt"/>
                <a:ea typeface="+mj-ea"/>
                <a:cs typeface="+mj-cs"/>
              </a:rPr>
              <a:t>Gender VS Readmitted</a:t>
            </a:r>
          </a:p>
        </p:txBody>
      </p:sp>
      <p:sp>
        <p:nvSpPr>
          <p:cNvPr id="46" name="Rectangle 4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
            <a:extLst>
              <a:ext uri="{FF2B5EF4-FFF2-40B4-BE49-F238E27FC236}">
                <a16:creationId xmlns:a16="http://schemas.microsoft.com/office/drawing/2014/main" id="{53131B4B-21FD-9209-FF9B-D708E58E734B}"/>
              </a:ext>
            </a:extLst>
          </p:cNvPr>
          <p:cNvSpPr>
            <a:spLocks noGrp="1" noChangeArrowheads="1"/>
          </p:cNvSpPr>
          <p:nvPr>
            <p:ph sz="half" idx="2"/>
          </p:nvPr>
        </p:nvSpPr>
        <p:spPr bwMode="auto">
          <a:xfrm>
            <a:off x="371094" y="2718054"/>
            <a:ext cx="3438906" cy="320725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fontAlgn="base">
              <a:spcBef>
                <a:spcPct val="0"/>
              </a:spcBef>
              <a:spcAft>
                <a:spcPts val="600"/>
              </a:spcAft>
              <a:buClrTx/>
              <a:buSzTx/>
              <a:tabLst/>
            </a:pPr>
            <a:r>
              <a:rPr kumimoji="0" lang="en-US" altLang="en-US" sz="1700" b="0" i="0" u="none" strike="noStrike" cap="none" normalizeH="0" baseline="0" dirty="0">
                <a:ln>
                  <a:noFill/>
                </a:ln>
                <a:effectLst/>
              </a:rPr>
              <a:t>Proportions of Race Value</a:t>
            </a:r>
          </a:p>
          <a:p>
            <a:pPr marL="0" marR="0" lvl="0" fontAlgn="base">
              <a:spcBef>
                <a:spcPct val="0"/>
              </a:spcBef>
              <a:spcAft>
                <a:spcPts val="600"/>
              </a:spcAft>
              <a:buClrTx/>
              <a:buSzTx/>
              <a:tabLst/>
            </a:pPr>
            <a:r>
              <a:rPr kumimoji="0" lang="en-US" altLang="en-US" sz="1700" b="0" i="0" u="none" strike="noStrike" cap="none" normalizeH="0" baseline="0" dirty="0">
                <a:ln>
                  <a:noFill/>
                </a:ln>
                <a:effectLst/>
              </a:rPr>
              <a:t>Female 0.537586 </a:t>
            </a:r>
          </a:p>
          <a:p>
            <a:pPr marL="0" marR="0" lvl="0" fontAlgn="base">
              <a:spcBef>
                <a:spcPct val="0"/>
              </a:spcBef>
              <a:spcAft>
                <a:spcPts val="600"/>
              </a:spcAft>
              <a:buClrTx/>
              <a:buSzTx/>
              <a:tabLst/>
            </a:pPr>
            <a:r>
              <a:rPr kumimoji="0" lang="en-US" altLang="en-US" sz="1700" b="0" i="0" u="none" strike="noStrike" cap="none" normalizeH="0" baseline="0" dirty="0">
                <a:ln>
                  <a:noFill/>
                </a:ln>
                <a:effectLst/>
              </a:rPr>
              <a:t>Male 0.462384 </a:t>
            </a:r>
          </a:p>
        </p:txBody>
      </p:sp>
      <p:pic>
        <p:nvPicPr>
          <p:cNvPr id="34" name="Content Placeholder 33" descr="A graph of a person and person&#10;&#10;Description automatically generated">
            <a:extLst>
              <a:ext uri="{FF2B5EF4-FFF2-40B4-BE49-F238E27FC236}">
                <a16:creationId xmlns:a16="http://schemas.microsoft.com/office/drawing/2014/main" id="{E357DB72-1B55-859D-81FC-81034D6B619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42349" y="843533"/>
            <a:ext cx="6835176" cy="5280175"/>
          </a:xfrm>
          <a:prstGeom prst="rect">
            <a:avLst/>
          </a:prstGeom>
        </p:spPr>
      </p:pic>
    </p:spTree>
    <p:extLst>
      <p:ext uri="{BB962C8B-B14F-4D97-AF65-F5344CB8AC3E}">
        <p14:creationId xmlns:p14="http://schemas.microsoft.com/office/powerpoint/2010/main" val="2747809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760D-FD40-87F3-497E-2E781049CF34}"/>
              </a:ext>
            </a:extLst>
          </p:cNvPr>
          <p:cNvSpPr>
            <a:spLocks noGrp="1"/>
          </p:cNvSpPr>
          <p:nvPr>
            <p:ph type="title"/>
          </p:nvPr>
        </p:nvSpPr>
        <p:spPr/>
        <p:txBody>
          <a:bodyPr/>
          <a:lstStyle/>
          <a:p>
            <a:r>
              <a:rPr lang="en-US" dirty="0"/>
              <a:t>Age Group Distribution</a:t>
            </a:r>
            <a:endParaRPr lang="en-IN" dirty="0"/>
          </a:p>
        </p:txBody>
      </p:sp>
      <p:pic>
        <p:nvPicPr>
          <p:cNvPr id="14" name="Content Placeholder 13" descr="A graph of different colored bars&#10;&#10;Description automatically generated">
            <a:extLst>
              <a:ext uri="{FF2B5EF4-FFF2-40B4-BE49-F238E27FC236}">
                <a16:creationId xmlns:a16="http://schemas.microsoft.com/office/drawing/2014/main" id="{B24AE1A4-E7A4-7784-BB0A-E6D8D101747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88829"/>
            <a:ext cx="5181600" cy="3824930"/>
          </a:xfrm>
        </p:spPr>
      </p:pic>
      <p:pic>
        <p:nvPicPr>
          <p:cNvPr id="16" name="Content Placeholder 15" descr="A graph of age groups&#10;&#10;Description automatically generated">
            <a:extLst>
              <a:ext uri="{FF2B5EF4-FFF2-40B4-BE49-F238E27FC236}">
                <a16:creationId xmlns:a16="http://schemas.microsoft.com/office/drawing/2014/main" id="{9EC2F304-F342-5004-D146-5C016E99776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20949"/>
            <a:ext cx="5181600" cy="3960690"/>
          </a:xfrm>
        </p:spPr>
      </p:pic>
    </p:spTree>
    <p:extLst>
      <p:ext uri="{BB962C8B-B14F-4D97-AF65-F5344CB8AC3E}">
        <p14:creationId xmlns:p14="http://schemas.microsoft.com/office/powerpoint/2010/main" val="2598618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4BA79-FF12-74E1-498D-AFDD5DCA47C0}"/>
              </a:ext>
            </a:extLst>
          </p:cNvPr>
          <p:cNvSpPr>
            <a:spLocks noGrp="1"/>
          </p:cNvSpPr>
          <p:nvPr>
            <p:ph type="title"/>
          </p:nvPr>
        </p:nvSpPr>
        <p:spPr>
          <a:xfrm>
            <a:off x="838198" y="547815"/>
            <a:ext cx="5167185" cy="1680519"/>
          </a:xfrm>
        </p:spPr>
        <p:txBody>
          <a:bodyPr>
            <a:normAutofit/>
          </a:bodyPr>
          <a:lstStyle/>
          <a:p>
            <a:r>
              <a:rPr lang="en-US" sz="4000"/>
              <a:t>Admission Type ID</a:t>
            </a:r>
            <a:endParaRPr lang="en-IN" sz="4000"/>
          </a:p>
        </p:txBody>
      </p:sp>
      <p:sp>
        <p:nvSpPr>
          <p:cNvPr id="8" name="Rectangle 3">
            <a:extLst>
              <a:ext uri="{FF2B5EF4-FFF2-40B4-BE49-F238E27FC236}">
                <a16:creationId xmlns:a16="http://schemas.microsoft.com/office/drawing/2014/main" id="{952C0294-06B7-47B9-78AC-4BAEBEB88C80}"/>
              </a:ext>
            </a:extLst>
          </p:cNvPr>
          <p:cNvSpPr>
            <a:spLocks noGrp="1" noChangeArrowheads="1"/>
          </p:cNvSpPr>
          <p:nvPr>
            <p:ph idx="1"/>
          </p:nvPr>
        </p:nvSpPr>
        <p:spPr bwMode="auto">
          <a:xfrm>
            <a:off x="6186619" y="547815"/>
            <a:ext cx="5178960" cy="168051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a:ln>
                  <a:noFill/>
                </a:ln>
                <a:effectLst/>
                <a:latin typeface="Courier New" panose="02070309020205020404" pitchFamily="49" charset="0"/>
              </a:rPr>
              <a:t>Distribution of ID- </a:t>
            </a:r>
          </a:p>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a:ln>
                  <a:noFill/>
                </a:ln>
                <a:effectLst/>
                <a:latin typeface="Courier New" panose="02070309020205020404" pitchFamily="49" charset="0"/>
              </a:rPr>
              <a:t>Emergency 72468 </a:t>
            </a:r>
          </a:p>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a:ln>
                  <a:noFill/>
                </a:ln>
                <a:effectLst/>
                <a:latin typeface="Courier New" panose="02070309020205020404" pitchFamily="49" charset="0"/>
              </a:rPr>
              <a:t>Elective 18868 </a:t>
            </a:r>
          </a:p>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a:ln>
                  <a:noFill/>
                </a:ln>
                <a:effectLst/>
                <a:latin typeface="Courier New" panose="02070309020205020404" pitchFamily="49" charset="0"/>
              </a:rPr>
              <a:t>Trauma Center 21 </a:t>
            </a:r>
          </a:p>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a:ln>
                  <a:noFill/>
                </a:ln>
                <a:effectLst/>
                <a:latin typeface="Courier New" panose="02070309020205020404" pitchFamily="49" charset="0"/>
              </a:rPr>
              <a:t>Newborn 10</a:t>
            </a:r>
            <a:r>
              <a:rPr kumimoji="0" lang="en-US" altLang="en-US" sz="1900" b="0" i="0" u="none" strike="noStrike" cap="none" normalizeH="0" baseline="0">
                <a:ln>
                  <a:noFill/>
                </a:ln>
                <a:effectLst/>
              </a:rPr>
              <a:t> </a:t>
            </a:r>
            <a:endParaRPr kumimoji="0" lang="en-US" altLang="en-US" sz="1900" b="0" i="0" u="none" strike="noStrike" cap="none" normalizeH="0" baseline="0">
              <a:ln>
                <a:noFill/>
              </a:ln>
              <a:effectLst/>
              <a:latin typeface="Arial" panose="020B0604020202020204" pitchFamily="34" charset="0"/>
            </a:endParaRPr>
          </a:p>
        </p:txBody>
      </p:sp>
      <p:pic>
        <p:nvPicPr>
          <p:cNvPr id="4098" name="Picture 2">
            <a:extLst>
              <a:ext uri="{FF2B5EF4-FFF2-40B4-BE49-F238E27FC236}">
                <a16:creationId xmlns:a16="http://schemas.microsoft.com/office/drawing/2014/main" id="{75EEDDA1-A64A-0933-13F4-EBFEAAAEA7F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66217" y="2421924"/>
            <a:ext cx="3711146" cy="37111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graph of a number of patients&#10;&#10;Description automatically generated">
            <a:extLst>
              <a:ext uri="{FF2B5EF4-FFF2-40B4-BE49-F238E27FC236}">
                <a16:creationId xmlns:a16="http://schemas.microsoft.com/office/drawing/2014/main" id="{F5310F0D-F37C-23EE-1D02-CEB8C3667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9951" y="2421924"/>
            <a:ext cx="4804071" cy="3711146"/>
          </a:xfrm>
          <a:prstGeom prst="rect">
            <a:avLst/>
          </a:prstGeom>
        </p:spPr>
      </p:pic>
    </p:spTree>
    <p:extLst>
      <p:ext uri="{BB962C8B-B14F-4D97-AF65-F5344CB8AC3E}">
        <p14:creationId xmlns:p14="http://schemas.microsoft.com/office/powerpoint/2010/main" val="1181974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1" name="Rectangle 513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32" name="Freeform: Shape 513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33" name="Freeform: Shape 513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35" name="Rectangle 513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42" name="Rectangle 514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3FA9181-5689-4A0C-0759-7FDD2D32D7AD}"/>
              </a:ext>
            </a:extLst>
          </p:cNvPr>
          <p:cNvSpPr>
            <a:spLocks noGrp="1"/>
          </p:cNvSpPr>
          <p:nvPr>
            <p:ph sz="half" idx="1"/>
          </p:nvPr>
        </p:nvSpPr>
        <p:spPr>
          <a:xfrm>
            <a:off x="371094" y="2718054"/>
            <a:ext cx="3438906" cy="3207258"/>
          </a:xfrm>
        </p:spPr>
        <p:txBody>
          <a:bodyPr vert="horz" lIns="91440" tIns="45720" rIns="91440" bIns="45720" rtlCol="0" anchor="t">
            <a:normAutofit/>
          </a:bodyPr>
          <a:lstStyle/>
          <a:p>
            <a:r>
              <a:rPr lang="en-US" sz="1700" dirty="0"/>
              <a:t>Emergency   57492</a:t>
            </a:r>
          </a:p>
          <a:p>
            <a:r>
              <a:rPr lang="en-US" sz="1700" dirty="0"/>
              <a:t>Referral         30855</a:t>
            </a:r>
          </a:p>
          <a:p>
            <a:r>
              <a:rPr lang="en-US" sz="1700" dirty="0"/>
              <a:t>Other           6474</a:t>
            </a:r>
          </a:p>
          <a:p>
            <a:endParaRPr lang="en-US" sz="1700" dirty="0"/>
          </a:p>
          <a:p>
            <a:r>
              <a:rPr lang="en-US" sz="1700" dirty="0"/>
              <a:t>Proportions of ID's</a:t>
            </a:r>
          </a:p>
          <a:p>
            <a:r>
              <a:rPr lang="en-US" sz="1700" dirty="0"/>
              <a:t>Discharged to Home    73649</a:t>
            </a:r>
          </a:p>
          <a:p>
            <a:r>
              <a:rPr lang="en-US" sz="1700" dirty="0"/>
              <a:t>Other                               23434</a:t>
            </a:r>
          </a:p>
        </p:txBody>
      </p:sp>
      <p:sp useBgFill="1">
        <p:nvSpPr>
          <p:cNvPr id="5129" name="Rectangle 5128">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1184" y="1531990"/>
            <a:ext cx="6922008" cy="38946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72A290-A2B4-C79F-6481-F8645DFFD701}"/>
              </a:ext>
            </a:extLst>
          </p:cNvPr>
          <p:cNvSpPr>
            <a:spLocks noGrp="1"/>
          </p:cNvSpPr>
          <p:nvPr>
            <p:ph type="title"/>
          </p:nvPr>
        </p:nvSpPr>
        <p:spPr>
          <a:xfrm>
            <a:off x="8459570" y="1844296"/>
            <a:ext cx="2985864" cy="954353"/>
          </a:xfrm>
        </p:spPr>
        <p:txBody>
          <a:bodyPr vert="horz" lIns="91440" tIns="45720" rIns="91440" bIns="45720" rtlCol="0" anchor="ctr">
            <a:normAutofit/>
          </a:bodyPr>
          <a:lstStyle/>
          <a:p>
            <a:pPr defTabSz="512064"/>
            <a:r>
              <a:rPr lang="en-US" sz="2240" kern="1200" dirty="0">
                <a:solidFill>
                  <a:schemeClr val="tx1"/>
                </a:solidFill>
                <a:latin typeface="+mj-lt"/>
                <a:ea typeface="+mj-ea"/>
                <a:cs typeface="+mj-cs"/>
              </a:rPr>
              <a:t>Discharge disposition</a:t>
            </a:r>
            <a:endParaRPr lang="en-US" sz="4000" dirty="0"/>
          </a:p>
        </p:txBody>
      </p:sp>
      <p:pic>
        <p:nvPicPr>
          <p:cNvPr id="5124" name="Picture 4" descr="A graph of a bar graph&#10;&#10;Description automatically generated">
            <a:extLst>
              <a:ext uri="{FF2B5EF4-FFF2-40B4-BE49-F238E27FC236}">
                <a16:creationId xmlns:a16="http://schemas.microsoft.com/office/drawing/2014/main" id="{4006D250-96E8-5C18-5D33-33AADD91706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4892042" y="2944930"/>
            <a:ext cx="2918240" cy="241862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A graph of a bar graph&#10;&#10;Description automatically generated with medium confidence">
            <a:extLst>
              <a:ext uri="{FF2B5EF4-FFF2-40B4-BE49-F238E27FC236}">
                <a16:creationId xmlns:a16="http://schemas.microsoft.com/office/drawing/2014/main" id="{85F1FE94-5B6F-EDDD-4BC3-F00FE7F2110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211509" y="2907380"/>
            <a:ext cx="3105729" cy="241862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3F1FE043-364D-F04E-58E0-3D0AC7D6D526}"/>
              </a:ext>
            </a:extLst>
          </p:cNvPr>
          <p:cNvSpPr txBox="1">
            <a:spLocks/>
          </p:cNvSpPr>
          <p:nvPr/>
        </p:nvSpPr>
        <p:spPr>
          <a:xfrm>
            <a:off x="5302411" y="1975447"/>
            <a:ext cx="2934403" cy="9543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512064">
              <a:spcAft>
                <a:spcPts val="600"/>
              </a:spcAft>
            </a:pPr>
            <a:r>
              <a:rPr lang="en-US" sz="2240" kern="1200" dirty="0">
                <a:solidFill>
                  <a:schemeClr val="tx1"/>
                </a:solidFill>
                <a:latin typeface="+mj-lt"/>
                <a:ea typeface="+mj-ea"/>
                <a:cs typeface="+mj-cs"/>
              </a:rPr>
              <a:t>Admission Source</a:t>
            </a:r>
            <a:endParaRPr lang="en-US" sz="4000" dirty="0"/>
          </a:p>
        </p:txBody>
      </p:sp>
    </p:spTree>
    <p:extLst>
      <p:ext uri="{BB962C8B-B14F-4D97-AF65-F5344CB8AC3E}">
        <p14:creationId xmlns:p14="http://schemas.microsoft.com/office/powerpoint/2010/main" val="2399288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0" name="Rectangle 6157">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987CF-4536-1437-8C69-5105B126C6F7}"/>
              </a:ext>
            </a:extLst>
          </p:cNvPr>
          <p:cNvSpPr>
            <a:spLocks noGrp="1"/>
          </p:cNvSpPr>
          <p:nvPr>
            <p:ph type="title"/>
          </p:nvPr>
        </p:nvSpPr>
        <p:spPr>
          <a:xfrm>
            <a:off x="838198" y="547815"/>
            <a:ext cx="5167185" cy="1680519"/>
          </a:xfrm>
        </p:spPr>
        <p:txBody>
          <a:bodyPr>
            <a:normAutofit/>
          </a:bodyPr>
          <a:lstStyle/>
          <a:p>
            <a:r>
              <a:rPr lang="en-US" sz="4000"/>
              <a:t>Admission_Source_Id Vs Readmitted</a:t>
            </a:r>
            <a:endParaRPr lang="en-IN" sz="4000"/>
          </a:p>
        </p:txBody>
      </p:sp>
      <p:sp>
        <p:nvSpPr>
          <p:cNvPr id="3" name="Content Placeholder 2">
            <a:extLst>
              <a:ext uri="{FF2B5EF4-FFF2-40B4-BE49-F238E27FC236}">
                <a16:creationId xmlns:a16="http://schemas.microsoft.com/office/drawing/2014/main" id="{B02A4EF4-52DF-8920-F113-8C1DC4B91BBC}"/>
              </a:ext>
            </a:extLst>
          </p:cNvPr>
          <p:cNvSpPr>
            <a:spLocks noGrp="1"/>
          </p:cNvSpPr>
          <p:nvPr>
            <p:ph idx="1"/>
          </p:nvPr>
        </p:nvSpPr>
        <p:spPr>
          <a:xfrm>
            <a:off x="6186619" y="547815"/>
            <a:ext cx="5178960" cy="1680519"/>
          </a:xfrm>
        </p:spPr>
        <p:txBody>
          <a:bodyPr anchor="ctr">
            <a:normAutofit/>
          </a:bodyPr>
          <a:lstStyle/>
          <a:p>
            <a:r>
              <a:rPr lang="en-US" sz="2000"/>
              <a:t>We see that Readmitted Probability of Referral is very close to Emergency, although Emergency is have more samples than other</a:t>
            </a:r>
            <a:endParaRPr lang="en-IN" sz="2000" dirty="0"/>
          </a:p>
        </p:txBody>
      </p:sp>
      <p:pic>
        <p:nvPicPr>
          <p:cNvPr id="6148" name="Picture 4" descr="A graph of a bar graph&#10;&#10;Description automatically generated with medium confidence">
            <a:extLst>
              <a:ext uri="{FF2B5EF4-FFF2-40B4-BE49-F238E27FC236}">
                <a16:creationId xmlns:a16="http://schemas.microsoft.com/office/drawing/2014/main" id="{2BD3C992-E2F0-A2AD-27A6-D88E420ECB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700"/>
          <a:stretch/>
        </p:blipFill>
        <p:spPr bwMode="auto">
          <a:xfrm>
            <a:off x="1449125" y="2421924"/>
            <a:ext cx="3945330" cy="371114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A graph of a bar graph&#10;&#10;Description automatically generated">
            <a:extLst>
              <a:ext uri="{FF2B5EF4-FFF2-40B4-BE49-F238E27FC236}">
                <a16:creationId xmlns:a16="http://schemas.microsoft.com/office/drawing/2014/main" id="{0A9CD62D-B555-3548-B3A4-8C86D8621F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554" r="-3" b="7942"/>
          <a:stretch/>
        </p:blipFill>
        <p:spPr bwMode="auto">
          <a:xfrm>
            <a:off x="6198394" y="2670826"/>
            <a:ext cx="5167185" cy="3213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598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6" name="Rectangle 7185">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88" name="Rectangle 7187">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699356-550C-35B7-9221-06A38B4C3BDE}"/>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4000" kern="1200">
                <a:solidFill>
                  <a:schemeClr val="tx1"/>
                </a:solidFill>
                <a:latin typeface="+mj-lt"/>
                <a:ea typeface="+mj-ea"/>
                <a:cs typeface="+mj-cs"/>
              </a:rPr>
              <a:t>Time In Hospital VS Readmission</a:t>
            </a:r>
          </a:p>
        </p:txBody>
      </p:sp>
      <p:sp>
        <p:nvSpPr>
          <p:cNvPr id="7181" name="Content Placeholder 3">
            <a:extLst>
              <a:ext uri="{FF2B5EF4-FFF2-40B4-BE49-F238E27FC236}">
                <a16:creationId xmlns:a16="http://schemas.microsoft.com/office/drawing/2014/main" id="{1A24ACF7-09D0-F4CD-D3DE-11C7EADE99D8}"/>
              </a:ext>
            </a:extLst>
          </p:cNvPr>
          <p:cNvSpPr>
            <a:spLocks noGrp="1"/>
          </p:cNvSpPr>
          <p:nvPr>
            <p:ph idx="1"/>
          </p:nvPr>
        </p:nvSpPr>
        <p:spPr>
          <a:xfrm>
            <a:off x="7924796" y="498698"/>
            <a:ext cx="2893382" cy="1185353"/>
          </a:xfrm>
        </p:spPr>
        <p:txBody>
          <a:bodyPr vert="horz" lIns="91440" tIns="45720" rIns="91440" bIns="45720" rtlCol="0" anchor="ctr">
            <a:normAutofit/>
          </a:bodyPr>
          <a:lstStyle/>
          <a:p>
            <a:pPr marL="0" indent="0">
              <a:buNone/>
            </a:pPr>
            <a:r>
              <a:rPr lang="en-US" sz="1800" kern="1200" dirty="0">
                <a:solidFill>
                  <a:schemeClr val="tx1"/>
                </a:solidFill>
                <a:latin typeface="+mn-lt"/>
                <a:ea typeface="+mn-ea"/>
                <a:cs typeface="+mn-cs"/>
              </a:rPr>
              <a:t>Most of people stayed 2 - 3 days in hospital</a:t>
            </a:r>
          </a:p>
        </p:txBody>
      </p:sp>
      <p:sp>
        <p:nvSpPr>
          <p:cNvPr id="7190" name="Rectangle 7189">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192" name="Rectangle 7191">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170" name="Picture 2" descr="A graph showing a normalized rate of patients&#10;&#10;Description automatically generated with medium confidence">
            <a:extLst>
              <a:ext uri="{FF2B5EF4-FFF2-40B4-BE49-F238E27FC236}">
                <a16:creationId xmlns:a16="http://schemas.microsoft.com/office/drawing/2014/main" id="{48A3405C-7918-9393-F589-0AC4F3C6DE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91181" y="2091095"/>
            <a:ext cx="7613103" cy="420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81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22" name="Rectangle 821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24" name="Rectangle 821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29406D-B0A0-718C-063B-B508D8879252}"/>
              </a:ext>
            </a:extLst>
          </p:cNvPr>
          <p:cNvSpPr>
            <a:spLocks noGrp="1"/>
          </p:cNvSpPr>
          <p:nvPr>
            <p:ph type="title"/>
          </p:nvPr>
        </p:nvSpPr>
        <p:spPr>
          <a:xfrm>
            <a:off x="1051560" y="586822"/>
            <a:ext cx="3657600" cy="1645920"/>
          </a:xfrm>
        </p:spPr>
        <p:txBody>
          <a:bodyPr>
            <a:normAutofit/>
          </a:bodyPr>
          <a:lstStyle/>
          <a:p>
            <a:r>
              <a:rPr lang="en-US" sz="3200" b="1"/>
              <a:t>Payer Code Vs Readmitted</a:t>
            </a:r>
            <a:endParaRPr lang="en-IN" sz="3200" b="1" dirty="0"/>
          </a:p>
        </p:txBody>
      </p:sp>
      <p:sp>
        <p:nvSpPr>
          <p:cNvPr id="8221" name="Rectangle 822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8223" name="Rectangle 822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5">
            <a:extLst>
              <a:ext uri="{FF2B5EF4-FFF2-40B4-BE49-F238E27FC236}">
                <a16:creationId xmlns:a16="http://schemas.microsoft.com/office/drawing/2014/main" id="{C2E089AB-BFE4-CBAC-F89F-E99A2929098E}"/>
              </a:ext>
            </a:extLst>
          </p:cNvPr>
          <p:cNvSpPr>
            <a:spLocks noGrp="1" noChangeArrowheads="1"/>
          </p:cNvSpPr>
          <p:nvPr>
            <p:ph idx="1"/>
          </p:nvPr>
        </p:nvSpPr>
        <p:spPr bwMode="auto">
          <a:xfrm>
            <a:off x="5250106" y="586822"/>
            <a:ext cx="6106742" cy="164592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Courier New" panose="02070309020205020404" pitchFamily="49" charset="0"/>
              </a:rPr>
              <a:t>MC 32439 HM 6274 SP 5007 BC 4655 MD 3532 CP 2531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Courier New" panose="02070309020205020404" pitchFamily="49" charset="0"/>
              </a:rPr>
              <a:t>UN 2448 CM 1937 OG 1033 PO 592 DM 549 CH 146 WC 135 OT 95</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Courier New" panose="02070309020205020404" pitchFamily="49" charset="0"/>
              </a:rPr>
              <a:t> MP 79 SI 55 FR 1</a:t>
            </a:r>
            <a:r>
              <a:rPr kumimoji="0" lang="en-US" altLang="en-US" sz="1500" b="0" i="0" u="none" strike="noStrike" cap="none" normalizeH="0" baseline="0">
                <a:ln>
                  <a:noFill/>
                </a:ln>
                <a:effectLst/>
              </a:rPr>
              <a:t> </a:t>
            </a:r>
          </a:p>
          <a:p>
            <a:pPr marL="0" marR="0" lvl="0" indent="0" defTabSz="914400" rtl="0" eaLnBrk="0" fontAlgn="base" latinLnBrk="0" hangingPunct="0">
              <a:spcBef>
                <a:spcPct val="0"/>
              </a:spcBef>
              <a:spcAft>
                <a:spcPts val="600"/>
              </a:spcAft>
              <a:buClrTx/>
              <a:buSzTx/>
              <a:buFontTx/>
              <a:buNone/>
              <a:tabLst/>
            </a:pPr>
            <a:endParaRPr lang="en-US" altLang="en-US" sz="1500"/>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rPr>
              <a:t>Blue Cross\Blue Shield, Medicare, and self-pay</a:t>
            </a: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a:ln>
                <a:noFill/>
              </a:ln>
              <a:effectLst/>
              <a:latin typeface="Arial" panose="020B0604020202020204" pitchFamily="34" charset="0"/>
            </a:endParaRPr>
          </a:p>
        </p:txBody>
      </p:sp>
      <p:pic>
        <p:nvPicPr>
          <p:cNvPr id="8196" name="Picture 4" descr="A graph with different colored bars&#10;&#10;Description automatically generated">
            <a:extLst>
              <a:ext uri="{FF2B5EF4-FFF2-40B4-BE49-F238E27FC236}">
                <a16:creationId xmlns:a16="http://schemas.microsoft.com/office/drawing/2014/main" id="{D7492994-68E0-CE68-4C20-681A1F2796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2034" y="2695874"/>
            <a:ext cx="5148474" cy="3797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graph of a bar graph&#10;&#10;Description automatically generated with medium confidence">
            <a:extLst>
              <a:ext uri="{FF2B5EF4-FFF2-40B4-BE49-F238E27FC236}">
                <a16:creationId xmlns:a16="http://schemas.microsoft.com/office/drawing/2014/main" id="{442C5DEE-1D63-A4CE-DBFD-37F0F52D3D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0106" y="2454439"/>
            <a:ext cx="6471757" cy="4038436"/>
          </a:xfrm>
          <a:prstGeom prst="rect">
            <a:avLst/>
          </a:prstGeom>
        </p:spPr>
      </p:pic>
      <p:sp>
        <p:nvSpPr>
          <p:cNvPr id="3" name="AutoShape 2">
            <a:extLst>
              <a:ext uri="{FF2B5EF4-FFF2-40B4-BE49-F238E27FC236}">
                <a16:creationId xmlns:a16="http://schemas.microsoft.com/office/drawing/2014/main" id="{A2AE85AF-F6FD-CDE4-7A3B-4FB02442B99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51070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39" name="Rectangle 923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6A08C-D860-4F4A-3EFC-2F542B08EF66}"/>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5200" kern="1200" dirty="0">
                <a:solidFill>
                  <a:schemeClr val="tx1"/>
                </a:solidFill>
                <a:latin typeface="+mj-lt"/>
                <a:ea typeface="+mj-ea"/>
                <a:cs typeface="+mj-cs"/>
              </a:rPr>
              <a:t>Medical Specialty Vs Readmitted</a:t>
            </a:r>
          </a:p>
        </p:txBody>
      </p:sp>
      <p:pic>
        <p:nvPicPr>
          <p:cNvPr id="4098" name="Picture 2" descr="A graph of a number of patients&#10;&#10;Description automatically generated">
            <a:extLst>
              <a:ext uri="{FF2B5EF4-FFF2-40B4-BE49-F238E27FC236}">
                <a16:creationId xmlns:a16="http://schemas.microsoft.com/office/drawing/2014/main" id="{164AAD54-4D59-D7DF-BA13-85F99957C2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10117" y="1845426"/>
            <a:ext cx="6568712" cy="445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920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BC37-648E-6CD9-8263-90D534E6EC8B}"/>
              </a:ext>
            </a:extLst>
          </p:cNvPr>
          <p:cNvSpPr>
            <a:spLocks noGrp="1"/>
          </p:cNvSpPr>
          <p:nvPr>
            <p:ph type="title"/>
          </p:nvPr>
        </p:nvSpPr>
        <p:spPr/>
        <p:txBody>
          <a:bodyPr/>
          <a:lstStyle/>
          <a:p>
            <a:r>
              <a:rPr lang="en-US" dirty="0"/>
              <a:t>Number of Lab Procedures - Readmission</a:t>
            </a:r>
            <a:endParaRPr lang="en-IN" dirty="0"/>
          </a:p>
        </p:txBody>
      </p:sp>
      <p:pic>
        <p:nvPicPr>
          <p:cNvPr id="10242" name="Picture 2">
            <a:extLst>
              <a:ext uri="{FF2B5EF4-FFF2-40B4-BE49-F238E27FC236}">
                <a16:creationId xmlns:a16="http://schemas.microsoft.com/office/drawing/2014/main" id="{F2BF9B26-88B3-4956-A445-BDD8E5A3FA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997" y="1869512"/>
            <a:ext cx="8258175" cy="45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589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81" name="Rectangle 1128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9C1A25-7BFE-509E-36F0-D415D34C05E6}"/>
              </a:ext>
            </a:extLst>
          </p:cNvPr>
          <p:cNvSpPr>
            <a:spLocks noGrp="1"/>
          </p:cNvSpPr>
          <p:nvPr>
            <p:ph type="title"/>
          </p:nvPr>
        </p:nvSpPr>
        <p:spPr>
          <a:xfrm>
            <a:off x="429768" y="411480"/>
            <a:ext cx="11201400" cy="1106424"/>
          </a:xfrm>
        </p:spPr>
        <p:txBody>
          <a:bodyPr>
            <a:normAutofit/>
          </a:bodyPr>
          <a:lstStyle/>
          <a:p>
            <a:r>
              <a:rPr lang="en-US" sz="3600"/>
              <a:t>Number_Procedures VS Readmitted</a:t>
            </a:r>
            <a:endParaRPr lang="en-IN" sz="3600"/>
          </a:p>
        </p:txBody>
      </p:sp>
      <p:sp>
        <p:nvSpPr>
          <p:cNvPr id="11283" name="Rectangle 1128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052" name="Picture 4" descr="A graph of a number of procedures&#10;&#10;Description automatically generated">
            <a:extLst>
              <a:ext uri="{FF2B5EF4-FFF2-40B4-BE49-F238E27FC236}">
                <a16:creationId xmlns:a16="http://schemas.microsoft.com/office/drawing/2014/main" id="{D02FBD28-915D-FCAE-9D36-B64159F2EB1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9768" y="2201463"/>
            <a:ext cx="6702552" cy="3552353"/>
          </a:xfrm>
          <a:prstGeom prst="rect">
            <a:avLst/>
          </a:prstGeom>
          <a:noFill/>
          <a:extLst>
            <a:ext uri="{909E8E84-426E-40DD-AFC4-6F175D3DCCD1}">
              <a14:hiddenFill xmlns:a14="http://schemas.microsoft.com/office/drawing/2010/main">
                <a:solidFill>
                  <a:srgbClr val="FFFFFF"/>
                </a:solidFill>
              </a14:hiddenFill>
            </a:ext>
          </a:extLst>
        </p:spPr>
      </p:pic>
      <p:sp useBgFill="1">
        <p:nvSpPr>
          <p:cNvPr id="11285" name="Rectangle 1128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7B4B823-1B97-F9C9-5B37-9CE5A858907F}"/>
              </a:ext>
            </a:extLst>
          </p:cNvPr>
          <p:cNvSpPr>
            <a:spLocks noGrp="1"/>
          </p:cNvSpPr>
          <p:nvPr>
            <p:ph idx="1"/>
          </p:nvPr>
        </p:nvSpPr>
        <p:spPr>
          <a:xfrm>
            <a:off x="7938752" y="2020824"/>
            <a:ext cx="3455097" cy="3959352"/>
          </a:xfrm>
        </p:spPr>
        <p:txBody>
          <a:bodyPr anchor="ctr">
            <a:normAutofit/>
          </a:bodyPr>
          <a:lstStyle/>
          <a:p>
            <a:r>
              <a:rPr lang="en-US" sz="1800"/>
              <a:t>Proportions of Values</a:t>
            </a:r>
          </a:p>
          <a:p>
            <a:r>
              <a:rPr lang="en-US" sz="1800"/>
              <a:t>0    45.843774</a:t>
            </a:r>
          </a:p>
          <a:p>
            <a:r>
              <a:rPr lang="en-US" sz="1800"/>
              <a:t>1    20.381671</a:t>
            </a:r>
          </a:p>
          <a:p>
            <a:r>
              <a:rPr lang="en-US" sz="1800"/>
              <a:t>2    12.495701</a:t>
            </a:r>
          </a:p>
          <a:p>
            <a:r>
              <a:rPr lang="en-US" sz="1800"/>
              <a:t>3     9.279404</a:t>
            </a:r>
          </a:p>
          <a:p>
            <a:r>
              <a:rPr lang="en-US" sz="1800"/>
              <a:t>6     4.868174</a:t>
            </a:r>
          </a:p>
          <a:p>
            <a:r>
              <a:rPr lang="en-US" sz="1800"/>
              <a:t>4     4.107583</a:t>
            </a:r>
          </a:p>
          <a:p>
            <a:r>
              <a:rPr lang="en-US" sz="1800"/>
              <a:t>5     3.023692</a:t>
            </a:r>
            <a:endParaRPr lang="en-IN" sz="1800"/>
          </a:p>
        </p:txBody>
      </p:sp>
    </p:spTree>
    <p:extLst>
      <p:ext uri="{BB962C8B-B14F-4D97-AF65-F5344CB8AC3E}">
        <p14:creationId xmlns:p14="http://schemas.microsoft.com/office/powerpoint/2010/main" val="2164787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5C3621-9B5F-E981-93CD-5D90FA8BE553}"/>
              </a:ext>
            </a:extLst>
          </p:cNvPr>
          <p:cNvSpPr>
            <a:spLocks noGrp="1"/>
          </p:cNvSpPr>
          <p:nvPr>
            <p:ph type="title"/>
          </p:nvPr>
        </p:nvSpPr>
        <p:spPr>
          <a:xfrm>
            <a:off x="838200" y="281320"/>
            <a:ext cx="10515600" cy="1262985"/>
          </a:xfrm>
        </p:spPr>
        <p:txBody>
          <a:bodyPr>
            <a:normAutofit fontScale="90000"/>
          </a:bodyPr>
          <a:lstStyle/>
          <a:p>
            <a:pPr algn="ctr"/>
            <a:br>
              <a:rPr lang="en-IN" sz="2400" b="0" i="0" dirty="0">
                <a:solidFill>
                  <a:srgbClr val="000000"/>
                </a:solidFill>
                <a:effectLst/>
                <a:latin typeface="Inter"/>
              </a:rPr>
            </a:br>
            <a:r>
              <a:rPr lang="en-IN" sz="2400" b="0" i="0" dirty="0">
                <a:solidFill>
                  <a:srgbClr val="000000"/>
                </a:solidFill>
                <a:effectLst/>
                <a:latin typeface="Inter"/>
              </a:rPr>
              <a:t>Data Set Description</a:t>
            </a:r>
            <a:br>
              <a:rPr lang="en-IN" sz="2400" b="0" i="0" dirty="0">
                <a:solidFill>
                  <a:srgbClr val="000000"/>
                </a:solidFill>
                <a:effectLst/>
                <a:latin typeface="Inter"/>
              </a:rPr>
            </a:br>
            <a:r>
              <a:rPr lang="en-IN" sz="2400" b="1" i="0" dirty="0">
                <a:effectLst/>
                <a:latin typeface="Inter"/>
              </a:rPr>
              <a:t>VARIABLE NAMES</a:t>
            </a:r>
            <a:r>
              <a:rPr lang="en-IN" sz="2400" b="0" i="0" dirty="0">
                <a:effectLst/>
                <a:latin typeface="Inter"/>
              </a:rPr>
              <a:t>: DESCRIPTION</a:t>
            </a:r>
            <a:br>
              <a:rPr lang="en-IN" sz="2400" b="0" i="0" dirty="0">
                <a:effectLst/>
                <a:latin typeface="Inter"/>
              </a:rPr>
            </a:br>
            <a:endParaRPr lang="en-IN" sz="5200" dirty="0"/>
          </a:p>
        </p:txBody>
      </p:sp>
      <p:graphicFrame>
        <p:nvGraphicFramePr>
          <p:cNvPr id="5" name="Content Placeholder 2">
            <a:extLst>
              <a:ext uri="{FF2B5EF4-FFF2-40B4-BE49-F238E27FC236}">
                <a16:creationId xmlns:a16="http://schemas.microsoft.com/office/drawing/2014/main" id="{EA38FF7A-6C04-0951-900E-665869ABF811}"/>
              </a:ext>
            </a:extLst>
          </p:cNvPr>
          <p:cNvGraphicFramePr>
            <a:graphicFrameLocks noGrp="1"/>
          </p:cNvGraphicFramePr>
          <p:nvPr>
            <p:ph idx="1"/>
            <p:extLst>
              <p:ext uri="{D42A27DB-BD31-4B8C-83A1-F6EECF244321}">
                <p14:modId xmlns:p14="http://schemas.microsoft.com/office/powerpoint/2010/main" val="36619108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7067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06" name="Rectangle 12305">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08" name="Rectangle 12307">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759ED6-885A-DAE6-B534-A02AD99D7662}"/>
              </a:ext>
            </a:extLst>
          </p:cNvPr>
          <p:cNvSpPr>
            <a:spLocks noGrp="1"/>
          </p:cNvSpPr>
          <p:nvPr>
            <p:ph type="title"/>
          </p:nvPr>
        </p:nvSpPr>
        <p:spPr>
          <a:xfrm>
            <a:off x="841247" y="978619"/>
            <a:ext cx="3410712" cy="1106424"/>
          </a:xfrm>
        </p:spPr>
        <p:txBody>
          <a:bodyPr>
            <a:normAutofit/>
          </a:bodyPr>
          <a:lstStyle/>
          <a:p>
            <a:r>
              <a:rPr lang="en-US" sz="2800" dirty="0"/>
              <a:t>Number Of Medications</a:t>
            </a:r>
            <a:endParaRPr lang="en-IN" sz="2800" dirty="0"/>
          </a:p>
        </p:txBody>
      </p:sp>
      <p:sp>
        <p:nvSpPr>
          <p:cNvPr id="12310" name="Rectangle 12309">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312" name="Rectangle 12311">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C676D40-CFA2-9425-A204-2D42A8634BE2}"/>
              </a:ext>
            </a:extLst>
          </p:cNvPr>
          <p:cNvSpPr>
            <a:spLocks noGrp="1"/>
          </p:cNvSpPr>
          <p:nvPr>
            <p:ph idx="1"/>
          </p:nvPr>
        </p:nvSpPr>
        <p:spPr>
          <a:xfrm>
            <a:off x="841248" y="2252870"/>
            <a:ext cx="3412219" cy="3560251"/>
          </a:xfrm>
        </p:spPr>
        <p:txBody>
          <a:bodyPr>
            <a:normAutofit/>
          </a:bodyPr>
          <a:lstStyle/>
          <a:p>
            <a:r>
              <a:rPr lang="en-IN" sz="1400" dirty="0"/>
              <a:t>13    6086</a:t>
            </a:r>
          </a:p>
          <a:p>
            <a:r>
              <a:rPr lang="en-IN" sz="1400" dirty="0"/>
              <a:t>12    6004</a:t>
            </a:r>
          </a:p>
          <a:p>
            <a:r>
              <a:rPr lang="en-IN" sz="1400" dirty="0"/>
              <a:t>11    5795</a:t>
            </a:r>
          </a:p>
          <a:p>
            <a:r>
              <a:rPr lang="en-IN" sz="1400" dirty="0"/>
              <a:t>15    5792</a:t>
            </a:r>
          </a:p>
          <a:p>
            <a:r>
              <a:rPr lang="en-IN" sz="1400" dirty="0"/>
              <a:t>14    5707</a:t>
            </a:r>
          </a:p>
          <a:p>
            <a:r>
              <a:rPr lang="en-IN" sz="1400" dirty="0"/>
              <a:t>      ... </a:t>
            </a:r>
          </a:p>
          <a:p>
            <a:r>
              <a:rPr lang="en-IN" sz="1400" dirty="0"/>
              <a:t>70       2</a:t>
            </a:r>
          </a:p>
          <a:p>
            <a:r>
              <a:rPr lang="en-IN" sz="1400" dirty="0"/>
              <a:t>75       2</a:t>
            </a:r>
          </a:p>
          <a:p>
            <a:r>
              <a:rPr lang="en-IN" sz="1400" dirty="0"/>
              <a:t>81       1</a:t>
            </a:r>
          </a:p>
          <a:p>
            <a:r>
              <a:rPr lang="en-IN" sz="1400" dirty="0"/>
              <a:t>79       1</a:t>
            </a:r>
          </a:p>
          <a:p>
            <a:r>
              <a:rPr lang="en-IN" sz="1400" dirty="0"/>
              <a:t>74       1</a:t>
            </a:r>
          </a:p>
        </p:txBody>
      </p:sp>
      <p:pic>
        <p:nvPicPr>
          <p:cNvPr id="12290" name="Picture 2" descr="A graph of a number of medications&#10;&#10;Description automatically generated">
            <a:extLst>
              <a:ext uri="{FF2B5EF4-FFF2-40B4-BE49-F238E27FC236}">
                <a16:creationId xmlns:a16="http://schemas.microsoft.com/office/drawing/2014/main" id="{BE3D7ABE-B9CB-2028-F4BE-2D10C3D862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20640" y="790864"/>
            <a:ext cx="6656832" cy="5175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067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34" name="Rectangle 1233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30" name="Picture 6" descr="A graph of a number of bars&#10;&#10;Description automatically generated with medium confidence">
            <a:extLst>
              <a:ext uri="{FF2B5EF4-FFF2-40B4-BE49-F238E27FC236}">
                <a16:creationId xmlns:a16="http://schemas.microsoft.com/office/drawing/2014/main" id="{B7BEE84F-1FE7-BD50-D998-761364B79E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650"/>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564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23" name="Rectangle 13322">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325B6-F1B7-4F6F-9441-E089999C676B}"/>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nl-NL" sz="4000" dirty="0"/>
              <a:t>diag_1,diag_2,diag_3</a:t>
            </a:r>
            <a:endParaRPr lang="en-US" sz="4000" dirty="0"/>
          </a:p>
        </p:txBody>
      </p:sp>
      <p:pic>
        <p:nvPicPr>
          <p:cNvPr id="13316" name="Picture 4">
            <a:extLst>
              <a:ext uri="{FF2B5EF4-FFF2-40B4-BE49-F238E27FC236}">
                <a16:creationId xmlns:a16="http://schemas.microsoft.com/office/drawing/2014/main" id="{BEAD54DA-9DF7-2797-7C88-CC6B3B1E5B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3266" y="2785950"/>
            <a:ext cx="3759202" cy="3514855"/>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D3297D9D-80B0-BCA9-4618-5D2097C6189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12553" y="2785950"/>
            <a:ext cx="3759202" cy="3514855"/>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a:extLst>
              <a:ext uri="{FF2B5EF4-FFF2-40B4-BE49-F238E27FC236}">
                <a16:creationId xmlns:a16="http://schemas.microsoft.com/office/drawing/2014/main" id="{8C8F5E56-231B-0823-795A-881DE91C2B8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211840" y="2785950"/>
            <a:ext cx="3759202" cy="3514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397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4" name="Rectangle 14344">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C8F9A-4888-879F-3FE2-0243A2B0951B}"/>
              </a:ext>
            </a:extLst>
          </p:cNvPr>
          <p:cNvSpPr>
            <a:spLocks noGrp="1"/>
          </p:cNvSpPr>
          <p:nvPr>
            <p:ph type="title"/>
          </p:nvPr>
        </p:nvSpPr>
        <p:spPr>
          <a:xfrm>
            <a:off x="838200" y="176214"/>
            <a:ext cx="10515600" cy="1481188"/>
          </a:xfrm>
        </p:spPr>
        <p:txBody>
          <a:bodyPr vert="horz" lIns="91440" tIns="45720" rIns="91440" bIns="45720" rtlCol="0">
            <a:normAutofit/>
          </a:bodyPr>
          <a:lstStyle/>
          <a:p>
            <a:pPr algn="ctr"/>
            <a:r>
              <a:rPr lang="en-US" sz="4000" kern="1200">
                <a:latin typeface="+mj-lt"/>
                <a:ea typeface="+mj-ea"/>
                <a:cs typeface="+mj-cs"/>
              </a:rPr>
              <a:t>Metformin VS Readmitted</a:t>
            </a:r>
          </a:p>
        </p:txBody>
      </p:sp>
      <p:sp>
        <p:nvSpPr>
          <p:cNvPr id="14346" name="Content Placeholder 14341">
            <a:extLst>
              <a:ext uri="{FF2B5EF4-FFF2-40B4-BE49-F238E27FC236}">
                <a16:creationId xmlns:a16="http://schemas.microsoft.com/office/drawing/2014/main" id="{0E2FEF93-D43E-2A83-26DD-4FF25E935CE3}"/>
              </a:ext>
            </a:extLst>
          </p:cNvPr>
          <p:cNvSpPr>
            <a:spLocks noGrp="1"/>
          </p:cNvSpPr>
          <p:nvPr>
            <p:ph idx="1"/>
          </p:nvPr>
        </p:nvSpPr>
        <p:spPr>
          <a:xfrm>
            <a:off x="838200" y="1847128"/>
            <a:ext cx="3990968" cy="4272681"/>
          </a:xfrm>
        </p:spPr>
        <p:txBody>
          <a:bodyPr>
            <a:normAutofit/>
          </a:bodyPr>
          <a:lstStyle/>
          <a:p>
            <a:r>
              <a:rPr lang="en-US" sz="2000" dirty="0"/>
              <a:t>METFORMIN</a:t>
            </a:r>
          </a:p>
          <a:p>
            <a:r>
              <a:rPr lang="en-US" sz="2000" dirty="0"/>
              <a:t>No        81776</a:t>
            </a:r>
          </a:p>
          <a:p>
            <a:r>
              <a:rPr lang="en-US" sz="2000" dirty="0"/>
              <a:t>Steady    18345</a:t>
            </a:r>
          </a:p>
          <a:p>
            <a:r>
              <a:rPr lang="en-US" sz="2000" dirty="0"/>
              <a:t>Up         1067</a:t>
            </a:r>
          </a:p>
          <a:p>
            <a:r>
              <a:rPr lang="en-US" sz="2000" dirty="0"/>
              <a:t>Down        575</a:t>
            </a:r>
          </a:p>
        </p:txBody>
      </p:sp>
      <p:pic>
        <p:nvPicPr>
          <p:cNvPr id="14338" name="Picture 2" descr="A graph with different colored bars&#10;&#10;Description automatically generated">
            <a:extLst>
              <a:ext uri="{FF2B5EF4-FFF2-40B4-BE49-F238E27FC236}">
                <a16:creationId xmlns:a16="http://schemas.microsoft.com/office/drawing/2014/main" id="{E9AF59FD-989A-D791-0C4A-77D198552E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991" r="2" b="2"/>
          <a:stretch/>
        </p:blipFill>
        <p:spPr bwMode="auto">
          <a:xfrm>
            <a:off x="5191128" y="1847129"/>
            <a:ext cx="6162670" cy="4272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455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76" name="Rectangle 15375">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8" name="Rectangle 15377">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371" name="Rectangle 15370">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179" y="643467"/>
            <a:ext cx="9901641"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0B1C3-F45E-24CF-C947-3F764503DC7C}"/>
              </a:ext>
            </a:extLst>
          </p:cNvPr>
          <p:cNvSpPr>
            <a:spLocks noGrp="1"/>
          </p:cNvSpPr>
          <p:nvPr>
            <p:ph type="title"/>
          </p:nvPr>
        </p:nvSpPr>
        <p:spPr>
          <a:xfrm>
            <a:off x="1826086" y="1529288"/>
            <a:ext cx="4197540" cy="924355"/>
          </a:xfrm>
        </p:spPr>
        <p:txBody>
          <a:bodyPr vert="horz" lIns="91440" tIns="45720" rIns="91440" bIns="45720" rtlCol="0" anchor="ctr">
            <a:normAutofit/>
          </a:bodyPr>
          <a:lstStyle/>
          <a:p>
            <a:pPr defTabSz="740664"/>
            <a:r>
              <a:rPr lang="en-US" sz="2268" b="1" kern="1200" dirty="0">
                <a:solidFill>
                  <a:schemeClr val="tx1"/>
                </a:solidFill>
                <a:latin typeface="+mj-lt"/>
                <a:ea typeface="+mj-ea"/>
                <a:cs typeface="+mj-cs"/>
              </a:rPr>
              <a:t>Repaglinide VS Readmitted</a:t>
            </a:r>
            <a:endParaRPr lang="en-US" sz="2800" b="1" dirty="0"/>
          </a:p>
        </p:txBody>
      </p:sp>
      <p:sp>
        <p:nvSpPr>
          <p:cNvPr id="9" name="Title 1">
            <a:extLst>
              <a:ext uri="{FF2B5EF4-FFF2-40B4-BE49-F238E27FC236}">
                <a16:creationId xmlns:a16="http://schemas.microsoft.com/office/drawing/2014/main" id="{1A4FC595-FAF0-B2DC-994E-1D5EA67FD4C5}"/>
              </a:ext>
            </a:extLst>
          </p:cNvPr>
          <p:cNvSpPr txBox="1">
            <a:spLocks/>
          </p:cNvSpPr>
          <p:nvPr/>
        </p:nvSpPr>
        <p:spPr>
          <a:xfrm>
            <a:off x="6170852" y="1529288"/>
            <a:ext cx="4207105" cy="9243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40664">
              <a:spcAft>
                <a:spcPts val="486"/>
              </a:spcAft>
            </a:pPr>
            <a:r>
              <a:rPr lang="en-US" sz="1620" kern="1200" dirty="0">
                <a:solidFill>
                  <a:schemeClr val="tx1"/>
                </a:solidFill>
                <a:latin typeface="+mn-lt"/>
                <a:ea typeface="+mn-ea"/>
                <a:cs typeface="+mn-cs"/>
              </a:rPr>
              <a:t> </a:t>
            </a:r>
            <a:r>
              <a:rPr lang="en-US" sz="2268" kern="1200" dirty="0" err="1">
                <a:solidFill>
                  <a:schemeClr val="tx1"/>
                </a:solidFill>
                <a:latin typeface="+mn-lt"/>
                <a:ea typeface="+mn-ea"/>
                <a:cs typeface="+mn-cs"/>
              </a:rPr>
              <a:t>Nateglinide</a:t>
            </a:r>
            <a:r>
              <a:rPr lang="en-US" sz="2268" kern="1200" dirty="0">
                <a:solidFill>
                  <a:schemeClr val="tx1"/>
                </a:solidFill>
                <a:latin typeface="+mn-lt"/>
                <a:ea typeface="+mn-ea"/>
                <a:cs typeface="+mn-cs"/>
              </a:rPr>
              <a:t> VS Readmitted</a:t>
            </a:r>
            <a:endParaRPr lang="en-US" sz="2800" dirty="0">
              <a:latin typeface="+mn-lt"/>
              <a:ea typeface="+mn-ea"/>
              <a:cs typeface="+mn-cs"/>
            </a:endParaRPr>
          </a:p>
        </p:txBody>
      </p:sp>
      <p:pic>
        <p:nvPicPr>
          <p:cNvPr id="15366" name="Picture 6" descr="A graph with a bar and text&#10;&#10;Description automatically generated with medium confidence">
            <a:extLst>
              <a:ext uri="{FF2B5EF4-FFF2-40B4-BE49-F238E27FC236}">
                <a16:creationId xmlns:a16="http://schemas.microsoft.com/office/drawing/2014/main" id="{0F01E79F-A588-B992-A7F6-F966EF35408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880969" y="2610906"/>
            <a:ext cx="4087773" cy="3014733"/>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A graph with a bar and text&#10;&#10;Description automatically generated with medium confidence">
            <a:extLst>
              <a:ext uri="{FF2B5EF4-FFF2-40B4-BE49-F238E27FC236}">
                <a16:creationId xmlns:a16="http://schemas.microsoft.com/office/drawing/2014/main" id="{2F0EFE6C-89B8-19F8-06E6-E5473E7227D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35301" y="2610906"/>
            <a:ext cx="4087773" cy="301473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93E6390E-5CCC-5A07-F245-180132885B9D}"/>
              </a:ext>
            </a:extLst>
          </p:cNvPr>
          <p:cNvSpPr/>
          <p:nvPr/>
        </p:nvSpPr>
        <p:spPr>
          <a:xfrm>
            <a:off x="1826086" y="643468"/>
            <a:ext cx="3007177" cy="9243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40664">
              <a:spcAft>
                <a:spcPts val="600"/>
              </a:spcAft>
            </a:pPr>
            <a:r>
              <a:rPr lang="en-US" sz="1458" kern="1200" dirty="0">
                <a:solidFill>
                  <a:schemeClr val="dk1"/>
                </a:solidFill>
                <a:latin typeface="+mn-lt"/>
                <a:ea typeface="+mn-ea"/>
                <a:cs typeface="+mn-cs"/>
              </a:rPr>
              <a:t>REPAGLINIDE</a:t>
            </a:r>
          </a:p>
          <a:p>
            <a:pPr algn="ctr" defTabSz="740664">
              <a:spcAft>
                <a:spcPts val="600"/>
              </a:spcAft>
            </a:pPr>
            <a:r>
              <a:rPr lang="en-US" sz="1458" kern="1200" dirty="0">
                <a:solidFill>
                  <a:schemeClr val="dk1"/>
                </a:solidFill>
                <a:latin typeface="+mn-lt"/>
                <a:ea typeface="+mn-ea"/>
                <a:cs typeface="+mn-cs"/>
              </a:rPr>
              <a:t>No        100224</a:t>
            </a:r>
          </a:p>
          <a:p>
            <a:pPr algn="ctr" defTabSz="740664">
              <a:spcAft>
                <a:spcPts val="600"/>
              </a:spcAft>
            </a:pPr>
            <a:r>
              <a:rPr lang="en-US" sz="1458" kern="1200" dirty="0">
                <a:solidFill>
                  <a:schemeClr val="dk1"/>
                </a:solidFill>
                <a:latin typeface="+mn-lt"/>
                <a:ea typeface="+mn-ea"/>
                <a:cs typeface="+mn-cs"/>
              </a:rPr>
              <a:t>Steady      1384</a:t>
            </a:r>
          </a:p>
          <a:p>
            <a:pPr algn="ctr" defTabSz="740664">
              <a:spcAft>
                <a:spcPts val="600"/>
              </a:spcAft>
            </a:pPr>
            <a:r>
              <a:rPr lang="en-US" sz="1458" kern="1200" dirty="0">
                <a:solidFill>
                  <a:schemeClr val="dk1"/>
                </a:solidFill>
                <a:latin typeface="+mn-lt"/>
                <a:ea typeface="+mn-ea"/>
                <a:cs typeface="+mn-cs"/>
              </a:rPr>
              <a:t>Up           110</a:t>
            </a:r>
          </a:p>
          <a:p>
            <a:pPr algn="ctr" defTabSz="740664">
              <a:spcAft>
                <a:spcPts val="600"/>
              </a:spcAft>
            </a:pPr>
            <a:r>
              <a:rPr lang="en-US" sz="1458" kern="1200" dirty="0">
                <a:solidFill>
                  <a:schemeClr val="dk1"/>
                </a:solidFill>
                <a:latin typeface="+mn-lt"/>
                <a:ea typeface="+mn-ea"/>
                <a:cs typeface="+mn-cs"/>
              </a:rPr>
              <a:t>Down          45</a:t>
            </a:r>
            <a:endParaRPr lang="en-IN" dirty="0"/>
          </a:p>
        </p:txBody>
      </p:sp>
      <p:sp>
        <p:nvSpPr>
          <p:cNvPr id="12" name="Rectangle 11">
            <a:extLst>
              <a:ext uri="{FF2B5EF4-FFF2-40B4-BE49-F238E27FC236}">
                <a16:creationId xmlns:a16="http://schemas.microsoft.com/office/drawing/2014/main" id="{62DF31C2-1B40-B06E-EE9B-9F9B70F88C25}"/>
              </a:ext>
            </a:extLst>
          </p:cNvPr>
          <p:cNvSpPr/>
          <p:nvPr/>
        </p:nvSpPr>
        <p:spPr>
          <a:xfrm>
            <a:off x="6692284" y="787237"/>
            <a:ext cx="3043120" cy="7667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40664">
              <a:spcAft>
                <a:spcPts val="600"/>
              </a:spcAft>
            </a:pPr>
            <a:r>
              <a:rPr lang="en-US" sz="1458" kern="1200">
                <a:solidFill>
                  <a:schemeClr val="dk1"/>
                </a:solidFill>
                <a:latin typeface="+mn-lt"/>
                <a:ea typeface="+mn-ea"/>
                <a:cs typeface="+mn-cs"/>
              </a:rPr>
              <a:t>NATEGLINIDE</a:t>
            </a:r>
          </a:p>
          <a:p>
            <a:pPr algn="ctr" defTabSz="740664">
              <a:spcAft>
                <a:spcPts val="600"/>
              </a:spcAft>
            </a:pPr>
            <a:r>
              <a:rPr lang="en-US" sz="1458" kern="1200">
                <a:solidFill>
                  <a:schemeClr val="dk1"/>
                </a:solidFill>
                <a:latin typeface="+mn-lt"/>
                <a:ea typeface="+mn-ea"/>
                <a:cs typeface="+mn-cs"/>
              </a:rPr>
              <a:t>No        101060</a:t>
            </a:r>
          </a:p>
          <a:p>
            <a:pPr algn="ctr" defTabSz="740664">
              <a:spcAft>
                <a:spcPts val="600"/>
              </a:spcAft>
            </a:pPr>
            <a:r>
              <a:rPr lang="en-US" sz="1458" kern="1200">
                <a:solidFill>
                  <a:schemeClr val="dk1"/>
                </a:solidFill>
                <a:latin typeface="+mn-lt"/>
                <a:ea typeface="+mn-ea"/>
                <a:cs typeface="+mn-cs"/>
              </a:rPr>
              <a:t>Steady       668</a:t>
            </a:r>
          </a:p>
          <a:p>
            <a:pPr algn="ctr" defTabSz="740664">
              <a:spcAft>
                <a:spcPts val="600"/>
              </a:spcAft>
            </a:pPr>
            <a:r>
              <a:rPr lang="en-US" sz="1458" kern="1200">
                <a:solidFill>
                  <a:schemeClr val="dk1"/>
                </a:solidFill>
                <a:latin typeface="+mn-lt"/>
                <a:ea typeface="+mn-ea"/>
                <a:cs typeface="+mn-cs"/>
              </a:rPr>
              <a:t>Up            24</a:t>
            </a:r>
          </a:p>
          <a:p>
            <a:pPr algn="ctr" defTabSz="740664">
              <a:spcAft>
                <a:spcPts val="600"/>
              </a:spcAft>
            </a:pPr>
            <a:r>
              <a:rPr lang="en-US" sz="1458" kern="1200">
                <a:solidFill>
                  <a:schemeClr val="dk1"/>
                </a:solidFill>
                <a:latin typeface="+mn-lt"/>
                <a:ea typeface="+mn-ea"/>
                <a:cs typeface="+mn-cs"/>
              </a:rPr>
              <a:t>Down          11</a:t>
            </a:r>
            <a:endParaRPr lang="en-IN"/>
          </a:p>
        </p:txBody>
      </p:sp>
    </p:spTree>
    <p:extLst>
      <p:ext uri="{BB962C8B-B14F-4D97-AF65-F5344CB8AC3E}">
        <p14:creationId xmlns:p14="http://schemas.microsoft.com/office/powerpoint/2010/main" val="1771323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93" name="Rectangle 16392">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5" name="Rectangle 16394">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9B35A-BFA4-304A-0126-C85545DEF62A}"/>
              </a:ext>
            </a:extLst>
          </p:cNvPr>
          <p:cNvSpPr>
            <a:spLocks noGrp="1"/>
          </p:cNvSpPr>
          <p:nvPr>
            <p:ph type="title"/>
          </p:nvPr>
        </p:nvSpPr>
        <p:spPr>
          <a:xfrm>
            <a:off x="2100276" y="1665045"/>
            <a:ext cx="3957524" cy="956093"/>
          </a:xfrm>
        </p:spPr>
        <p:txBody>
          <a:bodyPr>
            <a:normAutofit/>
          </a:bodyPr>
          <a:lstStyle/>
          <a:p>
            <a:pPr defTabSz="796625"/>
            <a:r>
              <a:rPr lang="en-US" altLang="en-US" sz="1742" b="1" kern="1200">
                <a:solidFill>
                  <a:srgbClr val="000000"/>
                </a:solidFill>
                <a:latin typeface="Courier New" panose="02070309020205020404" pitchFamily="49" charset="0"/>
                <a:ea typeface="+mj-ea"/>
                <a:cs typeface="+mj-cs"/>
              </a:rPr>
              <a:t>chlorpropamide</a:t>
            </a:r>
            <a:r>
              <a:rPr lang="en-US" altLang="en-US" sz="1742" b="1" kern="1200">
                <a:solidFill>
                  <a:schemeClr val="tx1"/>
                </a:solidFill>
                <a:latin typeface="+mj-lt"/>
                <a:ea typeface="+mj-ea"/>
                <a:cs typeface="+mj-cs"/>
              </a:rPr>
              <a:t> </a:t>
            </a:r>
            <a:br>
              <a:rPr lang="en-US" altLang="en-US" sz="1742" b="1" kern="1200">
                <a:solidFill>
                  <a:schemeClr val="tx1"/>
                </a:solidFill>
                <a:latin typeface="Arial" panose="020B0604020202020204" pitchFamily="34" charset="0"/>
                <a:ea typeface="+mj-ea"/>
                <a:cs typeface="+mj-cs"/>
              </a:rPr>
            </a:br>
            <a:r>
              <a:rPr lang="en-US" sz="1742" b="1" kern="1200">
                <a:solidFill>
                  <a:schemeClr val="tx1"/>
                </a:solidFill>
                <a:latin typeface="+mj-lt"/>
                <a:ea typeface="+mj-ea"/>
                <a:cs typeface="+mj-cs"/>
              </a:rPr>
              <a:t> VS Readmitted</a:t>
            </a:r>
            <a:endParaRPr lang="en-IN" sz="2000" b="1"/>
          </a:p>
        </p:txBody>
      </p:sp>
      <p:pic>
        <p:nvPicPr>
          <p:cNvPr id="16386" name="Picture 2">
            <a:extLst>
              <a:ext uri="{FF2B5EF4-FFF2-40B4-BE49-F238E27FC236}">
                <a16:creationId xmlns:a16="http://schemas.microsoft.com/office/drawing/2014/main" id="{322645D1-16C9-A675-540F-3744B65EA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276" y="2686625"/>
            <a:ext cx="3957524" cy="3527909"/>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E805B9E7-3254-C984-D60F-7DB2F7D0F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2040" y="2686626"/>
            <a:ext cx="4099409" cy="32997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C5CA54BD-311D-E5EA-B27C-B70099BC7009}"/>
              </a:ext>
            </a:extLst>
          </p:cNvPr>
          <p:cNvSpPr txBox="1">
            <a:spLocks/>
          </p:cNvSpPr>
          <p:nvPr/>
        </p:nvSpPr>
        <p:spPr>
          <a:xfrm>
            <a:off x="5902816" y="1796015"/>
            <a:ext cx="3957524" cy="666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796625">
              <a:spcAft>
                <a:spcPts val="594"/>
              </a:spcAft>
            </a:pPr>
            <a:r>
              <a:rPr lang="en-US" sz="1742" b="1" kern="1200">
                <a:solidFill>
                  <a:schemeClr val="tx1"/>
                </a:solidFill>
                <a:latin typeface="+mj-lt"/>
                <a:ea typeface="+mj-ea"/>
                <a:cs typeface="+mj-cs"/>
              </a:rPr>
              <a:t> GLIMEPIRIDE</a:t>
            </a:r>
            <a:r>
              <a:rPr lang="en-US" sz="1742" kern="1200">
                <a:solidFill>
                  <a:schemeClr val="tx1"/>
                </a:solidFill>
                <a:latin typeface="+mj-lt"/>
                <a:ea typeface="+mj-ea"/>
                <a:cs typeface="+mj-cs"/>
              </a:rPr>
              <a:t> </a:t>
            </a:r>
            <a:r>
              <a:rPr lang="en-US" sz="1742" b="1" kern="1200">
                <a:solidFill>
                  <a:schemeClr val="tx1"/>
                </a:solidFill>
                <a:latin typeface="+mj-lt"/>
                <a:ea typeface="+mj-ea"/>
                <a:cs typeface="+mj-cs"/>
              </a:rPr>
              <a:t>VS Readmitted</a:t>
            </a:r>
            <a:endParaRPr lang="en-IN" sz="2000"/>
          </a:p>
        </p:txBody>
      </p:sp>
      <p:sp>
        <p:nvSpPr>
          <p:cNvPr id="4" name="Rectangle 3">
            <a:extLst>
              <a:ext uri="{FF2B5EF4-FFF2-40B4-BE49-F238E27FC236}">
                <a16:creationId xmlns:a16="http://schemas.microsoft.com/office/drawing/2014/main" id="{E3B30F67-C5CC-2C71-AFA6-FB8BBBA09539}"/>
              </a:ext>
            </a:extLst>
          </p:cNvPr>
          <p:cNvSpPr/>
          <p:nvPr/>
        </p:nvSpPr>
        <p:spPr>
          <a:xfrm>
            <a:off x="2256351" y="643466"/>
            <a:ext cx="2844264" cy="10739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96625">
              <a:spcAft>
                <a:spcPts val="594"/>
              </a:spcAft>
            </a:pPr>
            <a:r>
              <a:rPr lang="en-US" sz="1568" kern="1200">
                <a:solidFill>
                  <a:schemeClr val="dk1"/>
                </a:solidFill>
                <a:latin typeface="+mn-lt"/>
                <a:ea typeface="+mn-ea"/>
                <a:cs typeface="+mn-cs"/>
              </a:rPr>
              <a:t>CHLORPROPAMIDE</a:t>
            </a:r>
          </a:p>
          <a:p>
            <a:pPr algn="ctr" defTabSz="796625">
              <a:spcAft>
                <a:spcPts val="594"/>
              </a:spcAft>
            </a:pPr>
            <a:r>
              <a:rPr lang="en-US" sz="1568" kern="1200">
                <a:solidFill>
                  <a:schemeClr val="dk1"/>
                </a:solidFill>
                <a:latin typeface="+mn-lt"/>
                <a:ea typeface="+mn-ea"/>
                <a:cs typeface="+mn-cs"/>
              </a:rPr>
              <a:t>No        101677</a:t>
            </a:r>
          </a:p>
          <a:p>
            <a:pPr algn="ctr" defTabSz="796625">
              <a:spcAft>
                <a:spcPts val="594"/>
              </a:spcAft>
            </a:pPr>
            <a:r>
              <a:rPr lang="en-US" sz="1568" kern="1200">
                <a:solidFill>
                  <a:schemeClr val="dk1"/>
                </a:solidFill>
                <a:latin typeface="+mn-lt"/>
                <a:ea typeface="+mn-ea"/>
                <a:cs typeface="+mn-cs"/>
              </a:rPr>
              <a:t>Steady        79</a:t>
            </a:r>
          </a:p>
          <a:p>
            <a:pPr algn="ctr" defTabSz="796625">
              <a:spcAft>
                <a:spcPts val="594"/>
              </a:spcAft>
            </a:pPr>
            <a:r>
              <a:rPr lang="en-US" sz="1568" kern="1200">
                <a:solidFill>
                  <a:schemeClr val="dk1"/>
                </a:solidFill>
                <a:latin typeface="+mn-lt"/>
                <a:ea typeface="+mn-ea"/>
                <a:cs typeface="+mn-cs"/>
              </a:rPr>
              <a:t>Up             6</a:t>
            </a:r>
          </a:p>
          <a:p>
            <a:pPr algn="ctr" defTabSz="796625">
              <a:spcAft>
                <a:spcPts val="594"/>
              </a:spcAft>
            </a:pPr>
            <a:r>
              <a:rPr lang="en-US" sz="1568" kern="1200">
                <a:solidFill>
                  <a:schemeClr val="dk1"/>
                </a:solidFill>
                <a:latin typeface="+mn-lt"/>
                <a:ea typeface="+mn-ea"/>
                <a:cs typeface="+mn-cs"/>
              </a:rPr>
              <a:t>Down           1</a:t>
            </a:r>
            <a:endParaRPr lang="en-IN"/>
          </a:p>
        </p:txBody>
      </p:sp>
      <p:sp>
        <p:nvSpPr>
          <p:cNvPr id="5" name="Rectangle 4">
            <a:extLst>
              <a:ext uri="{FF2B5EF4-FFF2-40B4-BE49-F238E27FC236}">
                <a16:creationId xmlns:a16="http://schemas.microsoft.com/office/drawing/2014/main" id="{B9666FF4-DA3F-0483-7D22-6AEE7B55BA1C}"/>
              </a:ext>
            </a:extLst>
          </p:cNvPr>
          <p:cNvSpPr/>
          <p:nvPr/>
        </p:nvSpPr>
        <p:spPr>
          <a:xfrm>
            <a:off x="6896018" y="682757"/>
            <a:ext cx="2409876" cy="1113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96625">
              <a:spcAft>
                <a:spcPts val="594"/>
              </a:spcAft>
            </a:pPr>
            <a:r>
              <a:rPr lang="en-US" sz="1568" kern="1200">
                <a:solidFill>
                  <a:schemeClr val="dk1"/>
                </a:solidFill>
                <a:latin typeface="+mn-lt"/>
                <a:ea typeface="+mn-ea"/>
                <a:cs typeface="+mn-cs"/>
              </a:rPr>
              <a:t>GLIMEPIRIDE</a:t>
            </a:r>
          </a:p>
          <a:p>
            <a:pPr algn="ctr" defTabSz="796625">
              <a:spcAft>
                <a:spcPts val="594"/>
              </a:spcAft>
            </a:pPr>
            <a:r>
              <a:rPr lang="en-US" sz="1568" kern="1200">
                <a:solidFill>
                  <a:schemeClr val="dk1"/>
                </a:solidFill>
                <a:latin typeface="+mn-lt"/>
                <a:ea typeface="+mn-ea"/>
                <a:cs typeface="+mn-cs"/>
              </a:rPr>
              <a:t>No        96572</a:t>
            </a:r>
          </a:p>
          <a:p>
            <a:pPr algn="ctr" defTabSz="796625">
              <a:spcAft>
                <a:spcPts val="594"/>
              </a:spcAft>
            </a:pPr>
            <a:r>
              <a:rPr lang="en-US" sz="1568" kern="1200">
                <a:solidFill>
                  <a:schemeClr val="dk1"/>
                </a:solidFill>
                <a:latin typeface="+mn-lt"/>
                <a:ea typeface="+mn-ea"/>
                <a:cs typeface="+mn-cs"/>
              </a:rPr>
              <a:t>Steady     4670</a:t>
            </a:r>
          </a:p>
          <a:p>
            <a:pPr algn="ctr" defTabSz="796625">
              <a:spcAft>
                <a:spcPts val="594"/>
              </a:spcAft>
            </a:pPr>
            <a:r>
              <a:rPr lang="en-US" sz="1568" kern="1200">
                <a:solidFill>
                  <a:schemeClr val="dk1"/>
                </a:solidFill>
                <a:latin typeface="+mn-lt"/>
                <a:ea typeface="+mn-ea"/>
                <a:cs typeface="+mn-cs"/>
              </a:rPr>
              <a:t>Up          327</a:t>
            </a:r>
          </a:p>
          <a:p>
            <a:pPr algn="ctr" defTabSz="796625">
              <a:spcAft>
                <a:spcPts val="594"/>
              </a:spcAft>
            </a:pPr>
            <a:r>
              <a:rPr lang="en-US" sz="1568" kern="1200">
                <a:solidFill>
                  <a:schemeClr val="dk1"/>
                </a:solidFill>
                <a:latin typeface="+mn-lt"/>
                <a:ea typeface="+mn-ea"/>
                <a:cs typeface="+mn-cs"/>
              </a:rPr>
              <a:t>Down        194</a:t>
            </a:r>
            <a:endParaRPr lang="en-IN"/>
          </a:p>
        </p:txBody>
      </p:sp>
    </p:spTree>
    <p:extLst>
      <p:ext uri="{BB962C8B-B14F-4D97-AF65-F5344CB8AC3E}">
        <p14:creationId xmlns:p14="http://schemas.microsoft.com/office/powerpoint/2010/main" val="1859718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7" name="Rectangle 1741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419" name="Group 1741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7420" name="Freeform: Shape 1741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21" name="Rectangle 1742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423" name="Rectangle 174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25" name="Isosceles Triangle 1742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74D1CF-7F6A-FA48-F755-88332AE78F03}"/>
              </a:ext>
            </a:extLst>
          </p:cNvPr>
          <p:cNvSpPr>
            <a:spLocks noGrp="1"/>
          </p:cNvSpPr>
          <p:nvPr>
            <p:ph type="title"/>
          </p:nvPr>
        </p:nvSpPr>
        <p:spPr>
          <a:xfrm>
            <a:off x="2205532" y="1746690"/>
            <a:ext cx="3824737" cy="628555"/>
          </a:xfrm>
        </p:spPr>
        <p:txBody>
          <a:bodyPr>
            <a:normAutofit/>
          </a:bodyPr>
          <a:lstStyle/>
          <a:p>
            <a:pPr defTabSz="758952"/>
            <a:r>
              <a:rPr lang="en-IN" sz="1660" kern="1200">
                <a:solidFill>
                  <a:schemeClr val="tx1"/>
                </a:solidFill>
                <a:latin typeface="+mj-lt"/>
                <a:ea typeface="+mj-ea"/>
                <a:cs typeface="+mj-cs"/>
              </a:rPr>
              <a:t>Acetohexamide VS Readmitted</a:t>
            </a:r>
            <a:endParaRPr lang="en-IN" sz="2000"/>
          </a:p>
        </p:txBody>
      </p:sp>
      <p:pic>
        <p:nvPicPr>
          <p:cNvPr id="17410" name="Picture 2" descr="A graph with a bar and a bar chart&#10;&#10;Description automatically generated with medium confidence">
            <a:extLst>
              <a:ext uri="{FF2B5EF4-FFF2-40B4-BE49-F238E27FC236}">
                <a16:creationId xmlns:a16="http://schemas.microsoft.com/office/drawing/2014/main" id="{8BF660AE-C9F2-BAA3-2B8A-1D3F6CF05D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926" y="3040774"/>
            <a:ext cx="3980848" cy="3173758"/>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A graph with different colored bars&#10;&#10;Description automatically generated">
            <a:extLst>
              <a:ext uri="{FF2B5EF4-FFF2-40B4-BE49-F238E27FC236}">
                <a16:creationId xmlns:a16="http://schemas.microsoft.com/office/drawing/2014/main" id="{8240C2F9-7924-DA49-69F2-7B627CAF2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0268" y="2929853"/>
            <a:ext cx="4434805" cy="328467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64ABF503-985A-D856-B42A-C5906560B8C9}"/>
              </a:ext>
            </a:extLst>
          </p:cNvPr>
          <p:cNvSpPr txBox="1">
            <a:spLocks/>
          </p:cNvSpPr>
          <p:nvPr/>
        </p:nvSpPr>
        <p:spPr>
          <a:xfrm>
            <a:off x="6128866" y="1746690"/>
            <a:ext cx="3824737" cy="4436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58952">
              <a:spcAft>
                <a:spcPts val="600"/>
              </a:spcAft>
            </a:pPr>
            <a:r>
              <a:rPr lang="en-IN" sz="1660" kern="1200">
                <a:solidFill>
                  <a:schemeClr val="tx1"/>
                </a:solidFill>
                <a:latin typeface="+mj-lt"/>
                <a:ea typeface="+mj-ea"/>
                <a:cs typeface="+mj-cs"/>
              </a:rPr>
              <a:t>Glipizide VS Readmitted</a:t>
            </a:r>
            <a:endParaRPr lang="en-IN" sz="2000"/>
          </a:p>
        </p:txBody>
      </p:sp>
      <p:sp>
        <p:nvSpPr>
          <p:cNvPr id="8" name="Rectangle 7">
            <a:extLst>
              <a:ext uri="{FF2B5EF4-FFF2-40B4-BE49-F238E27FC236}">
                <a16:creationId xmlns:a16="http://schemas.microsoft.com/office/drawing/2014/main" id="{18C629EB-13FB-5443-2381-39815A0DE2F7}"/>
              </a:ext>
            </a:extLst>
          </p:cNvPr>
          <p:cNvSpPr/>
          <p:nvPr/>
        </p:nvSpPr>
        <p:spPr>
          <a:xfrm>
            <a:off x="2205532" y="643467"/>
            <a:ext cx="3132503" cy="11032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58952">
              <a:spcAft>
                <a:spcPts val="600"/>
              </a:spcAft>
            </a:pPr>
            <a:r>
              <a:rPr lang="en-US" sz="1494" kern="1200">
                <a:solidFill>
                  <a:schemeClr val="dk1"/>
                </a:solidFill>
                <a:latin typeface="+mn-lt"/>
                <a:ea typeface="+mn-ea"/>
                <a:cs typeface="+mn-cs"/>
              </a:rPr>
              <a:t>ACETOHEXAMIDE</a:t>
            </a:r>
          </a:p>
          <a:p>
            <a:pPr algn="ctr" defTabSz="758952">
              <a:spcAft>
                <a:spcPts val="600"/>
              </a:spcAft>
            </a:pPr>
            <a:r>
              <a:rPr lang="en-US" sz="1494" kern="1200">
                <a:solidFill>
                  <a:schemeClr val="dk1"/>
                </a:solidFill>
                <a:latin typeface="+mn-lt"/>
                <a:ea typeface="+mn-ea"/>
                <a:cs typeface="+mn-cs"/>
              </a:rPr>
              <a:t>No        101762</a:t>
            </a:r>
          </a:p>
          <a:p>
            <a:pPr algn="ctr" defTabSz="758952">
              <a:spcAft>
                <a:spcPts val="600"/>
              </a:spcAft>
            </a:pPr>
            <a:r>
              <a:rPr lang="en-US" sz="1494" kern="1200">
                <a:solidFill>
                  <a:schemeClr val="dk1"/>
                </a:solidFill>
                <a:latin typeface="+mn-lt"/>
                <a:ea typeface="+mn-ea"/>
                <a:cs typeface="+mn-cs"/>
              </a:rPr>
              <a:t>Steady         1</a:t>
            </a:r>
            <a:endParaRPr lang="en-IN"/>
          </a:p>
        </p:txBody>
      </p:sp>
      <p:sp>
        <p:nvSpPr>
          <p:cNvPr id="9" name="Rectangle 8">
            <a:extLst>
              <a:ext uri="{FF2B5EF4-FFF2-40B4-BE49-F238E27FC236}">
                <a16:creationId xmlns:a16="http://schemas.microsoft.com/office/drawing/2014/main" id="{FF52238A-9146-4330-9CFA-6DFF808A3C84}"/>
              </a:ext>
            </a:extLst>
          </p:cNvPr>
          <p:cNvSpPr/>
          <p:nvPr/>
        </p:nvSpPr>
        <p:spPr>
          <a:xfrm>
            <a:off x="6336330" y="643467"/>
            <a:ext cx="2797686" cy="11032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58952">
              <a:spcAft>
                <a:spcPts val="600"/>
              </a:spcAft>
            </a:pPr>
            <a:r>
              <a:rPr lang="en-US" sz="1494" kern="1200">
                <a:solidFill>
                  <a:schemeClr val="dk1"/>
                </a:solidFill>
                <a:latin typeface="+mn-lt"/>
                <a:ea typeface="+mn-ea"/>
                <a:cs typeface="+mn-cs"/>
              </a:rPr>
              <a:t>GLIPIZIDE</a:t>
            </a:r>
          </a:p>
          <a:p>
            <a:pPr algn="ctr" defTabSz="758952">
              <a:spcAft>
                <a:spcPts val="600"/>
              </a:spcAft>
            </a:pPr>
            <a:r>
              <a:rPr lang="en-US" sz="1494" kern="1200">
                <a:solidFill>
                  <a:schemeClr val="dk1"/>
                </a:solidFill>
                <a:latin typeface="+mn-lt"/>
                <a:ea typeface="+mn-ea"/>
                <a:cs typeface="+mn-cs"/>
              </a:rPr>
              <a:t>No        89078</a:t>
            </a:r>
          </a:p>
          <a:p>
            <a:pPr algn="ctr" defTabSz="758952">
              <a:spcAft>
                <a:spcPts val="600"/>
              </a:spcAft>
            </a:pPr>
            <a:r>
              <a:rPr lang="en-US" sz="1494" kern="1200">
                <a:solidFill>
                  <a:schemeClr val="dk1"/>
                </a:solidFill>
                <a:latin typeface="+mn-lt"/>
                <a:ea typeface="+mn-ea"/>
                <a:cs typeface="+mn-cs"/>
              </a:rPr>
              <a:t>Steady    11355</a:t>
            </a:r>
          </a:p>
          <a:p>
            <a:pPr algn="ctr" defTabSz="758952">
              <a:spcAft>
                <a:spcPts val="600"/>
              </a:spcAft>
            </a:pPr>
            <a:r>
              <a:rPr lang="en-US" sz="1494" kern="1200">
                <a:solidFill>
                  <a:schemeClr val="dk1"/>
                </a:solidFill>
                <a:latin typeface="+mn-lt"/>
                <a:ea typeface="+mn-ea"/>
                <a:cs typeface="+mn-cs"/>
              </a:rPr>
              <a:t>Up          770</a:t>
            </a:r>
          </a:p>
          <a:p>
            <a:pPr algn="ctr" defTabSz="758952">
              <a:spcAft>
                <a:spcPts val="600"/>
              </a:spcAft>
            </a:pPr>
            <a:r>
              <a:rPr lang="en-US" sz="1494" kern="1200">
                <a:solidFill>
                  <a:schemeClr val="dk1"/>
                </a:solidFill>
                <a:latin typeface="+mn-lt"/>
                <a:ea typeface="+mn-ea"/>
                <a:cs typeface="+mn-cs"/>
              </a:rPr>
              <a:t>Down        560</a:t>
            </a:r>
            <a:endParaRPr lang="en-IN"/>
          </a:p>
        </p:txBody>
      </p:sp>
    </p:spTree>
    <p:extLst>
      <p:ext uri="{BB962C8B-B14F-4D97-AF65-F5344CB8AC3E}">
        <p14:creationId xmlns:p14="http://schemas.microsoft.com/office/powerpoint/2010/main" val="1929046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0EE0-3CCC-478C-64B1-88B668BEBF30}"/>
              </a:ext>
            </a:extLst>
          </p:cNvPr>
          <p:cNvSpPr>
            <a:spLocks noGrp="1"/>
          </p:cNvSpPr>
          <p:nvPr>
            <p:ph type="title"/>
          </p:nvPr>
        </p:nvSpPr>
        <p:spPr>
          <a:xfrm>
            <a:off x="838200" y="1312606"/>
            <a:ext cx="5257800" cy="1076400"/>
          </a:xfrm>
        </p:spPr>
        <p:txBody>
          <a:bodyPr>
            <a:normAutofit/>
          </a:bodyPr>
          <a:lstStyle/>
          <a:p>
            <a:r>
              <a:rPr lang="en-IN" sz="2000" b="1" dirty="0"/>
              <a:t>Glyburide VS Readmitted</a:t>
            </a:r>
          </a:p>
        </p:txBody>
      </p:sp>
      <p:pic>
        <p:nvPicPr>
          <p:cNvPr id="18434" name="Picture 2">
            <a:extLst>
              <a:ext uri="{FF2B5EF4-FFF2-40B4-BE49-F238E27FC236}">
                <a16:creationId xmlns:a16="http://schemas.microsoft.com/office/drawing/2014/main" id="{F370B517-9A66-EBBF-6FD5-4E31099AA3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2741" y="2621863"/>
            <a:ext cx="5413259" cy="3995936"/>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F813AA56-E5F9-6EA8-7366-6FB22C86B3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297" y="2389006"/>
            <a:ext cx="4923503" cy="422879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29CA4E0A-B20E-4B99-FDF0-3A2D8D1AB0E6}"/>
              </a:ext>
            </a:extLst>
          </p:cNvPr>
          <p:cNvSpPr txBox="1">
            <a:spLocks/>
          </p:cNvSpPr>
          <p:nvPr/>
        </p:nvSpPr>
        <p:spPr>
          <a:xfrm>
            <a:off x="6253316" y="1091381"/>
            <a:ext cx="5100484" cy="12976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t>Tolbutamide VS Readmitted</a:t>
            </a:r>
          </a:p>
        </p:txBody>
      </p:sp>
      <p:sp>
        <p:nvSpPr>
          <p:cNvPr id="5" name="Rectangle 4">
            <a:extLst>
              <a:ext uri="{FF2B5EF4-FFF2-40B4-BE49-F238E27FC236}">
                <a16:creationId xmlns:a16="http://schemas.microsoft.com/office/drawing/2014/main" id="{033CE0A4-D540-971E-74F1-C03FD8372839}"/>
              </a:ext>
            </a:extLst>
          </p:cNvPr>
          <p:cNvSpPr/>
          <p:nvPr/>
        </p:nvSpPr>
        <p:spPr>
          <a:xfrm>
            <a:off x="838200" y="117988"/>
            <a:ext cx="3731342" cy="1489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GLYBURIDE  </a:t>
            </a:r>
          </a:p>
          <a:p>
            <a:pPr algn="ctr"/>
            <a:r>
              <a:rPr lang="en-US"/>
              <a:t>No        91113</a:t>
            </a:r>
          </a:p>
          <a:p>
            <a:pPr algn="ctr"/>
            <a:r>
              <a:rPr lang="en-US"/>
              <a:t>Steady     9274</a:t>
            </a:r>
          </a:p>
          <a:p>
            <a:pPr algn="ctr"/>
            <a:r>
              <a:rPr lang="en-US"/>
              <a:t>Up          812</a:t>
            </a:r>
          </a:p>
          <a:p>
            <a:pPr algn="ctr"/>
            <a:r>
              <a:rPr lang="en-US"/>
              <a:t>Down        564</a:t>
            </a:r>
            <a:endParaRPr lang="en-IN"/>
          </a:p>
        </p:txBody>
      </p:sp>
      <p:sp>
        <p:nvSpPr>
          <p:cNvPr id="6" name="Rectangle 5">
            <a:extLst>
              <a:ext uri="{FF2B5EF4-FFF2-40B4-BE49-F238E27FC236}">
                <a16:creationId xmlns:a16="http://schemas.microsoft.com/office/drawing/2014/main" id="{67E70396-7C4F-8834-E744-0F2A4B488622}"/>
              </a:ext>
            </a:extLst>
          </p:cNvPr>
          <p:cNvSpPr/>
          <p:nvPr/>
        </p:nvSpPr>
        <p:spPr>
          <a:xfrm>
            <a:off x="6253316" y="117988"/>
            <a:ext cx="4026310" cy="1386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TOLBUTAMIDE</a:t>
            </a:r>
          </a:p>
          <a:p>
            <a:pPr algn="ctr"/>
            <a:r>
              <a:rPr lang="en-IN"/>
              <a:t>No        101740</a:t>
            </a:r>
          </a:p>
          <a:p>
            <a:pPr algn="ctr"/>
            <a:r>
              <a:rPr lang="en-IN"/>
              <a:t>Steady        23</a:t>
            </a:r>
          </a:p>
        </p:txBody>
      </p:sp>
    </p:spTree>
    <p:extLst>
      <p:ext uri="{BB962C8B-B14F-4D97-AF65-F5344CB8AC3E}">
        <p14:creationId xmlns:p14="http://schemas.microsoft.com/office/powerpoint/2010/main" val="2338696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16191-6048-69D3-5DC4-3E2F0DA9A4F9}"/>
              </a:ext>
            </a:extLst>
          </p:cNvPr>
          <p:cNvSpPr>
            <a:spLocks noGrp="1"/>
          </p:cNvSpPr>
          <p:nvPr>
            <p:ph type="title"/>
          </p:nvPr>
        </p:nvSpPr>
        <p:spPr>
          <a:xfrm>
            <a:off x="1206910" y="1795719"/>
            <a:ext cx="4766187" cy="1325563"/>
          </a:xfrm>
        </p:spPr>
        <p:txBody>
          <a:bodyPr>
            <a:normAutofit/>
          </a:bodyPr>
          <a:lstStyle/>
          <a:p>
            <a:r>
              <a:rPr lang="en-IN" sz="2000" b="1" dirty="0"/>
              <a:t>Pioglitazone VS Readmitted</a:t>
            </a:r>
          </a:p>
        </p:txBody>
      </p:sp>
      <p:pic>
        <p:nvPicPr>
          <p:cNvPr id="19458" name="Picture 2">
            <a:extLst>
              <a:ext uri="{FF2B5EF4-FFF2-40B4-BE49-F238E27FC236}">
                <a16:creationId xmlns:a16="http://schemas.microsoft.com/office/drawing/2014/main" id="{7289FE59-75BA-591A-90C7-D13038122D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477" y="3429000"/>
            <a:ext cx="5385620" cy="3255604"/>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803B91F1-FCFA-1AED-EF98-6796D84523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905" y="3429000"/>
            <a:ext cx="5520811"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B13CC41B-DCAF-2531-D9EC-0DEF73C913E3}"/>
              </a:ext>
            </a:extLst>
          </p:cNvPr>
          <p:cNvSpPr txBox="1">
            <a:spLocks/>
          </p:cNvSpPr>
          <p:nvPr/>
        </p:nvSpPr>
        <p:spPr>
          <a:xfrm>
            <a:off x="6596216" y="1795718"/>
            <a:ext cx="476618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t>Rosiglitazone VS Readmitted</a:t>
            </a:r>
          </a:p>
        </p:txBody>
      </p:sp>
      <p:sp>
        <p:nvSpPr>
          <p:cNvPr id="4" name="Rectangle 3">
            <a:extLst>
              <a:ext uri="{FF2B5EF4-FFF2-40B4-BE49-F238E27FC236}">
                <a16:creationId xmlns:a16="http://schemas.microsoft.com/office/drawing/2014/main" id="{09AA1F26-EA9D-4C29-4F6B-52C6172BFFBB}"/>
              </a:ext>
            </a:extLst>
          </p:cNvPr>
          <p:cNvSpPr/>
          <p:nvPr/>
        </p:nvSpPr>
        <p:spPr>
          <a:xfrm>
            <a:off x="766916" y="324465"/>
            <a:ext cx="4321278" cy="16518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PIOGLITAZONE</a:t>
            </a:r>
          </a:p>
          <a:p>
            <a:pPr algn="ctr"/>
            <a:r>
              <a:rPr lang="en-US"/>
              <a:t>No        94436</a:t>
            </a:r>
          </a:p>
          <a:p>
            <a:pPr algn="ctr"/>
            <a:r>
              <a:rPr lang="en-US"/>
              <a:t>Steady     6975</a:t>
            </a:r>
          </a:p>
          <a:p>
            <a:pPr algn="ctr"/>
            <a:r>
              <a:rPr lang="en-US"/>
              <a:t>Up          234</a:t>
            </a:r>
          </a:p>
          <a:p>
            <a:pPr algn="ctr"/>
            <a:r>
              <a:rPr lang="en-US"/>
              <a:t>Down        118</a:t>
            </a:r>
            <a:endParaRPr lang="en-IN"/>
          </a:p>
        </p:txBody>
      </p:sp>
      <p:sp>
        <p:nvSpPr>
          <p:cNvPr id="5" name="Rectangle 4">
            <a:extLst>
              <a:ext uri="{FF2B5EF4-FFF2-40B4-BE49-F238E27FC236}">
                <a16:creationId xmlns:a16="http://schemas.microsoft.com/office/drawing/2014/main" id="{0EDFF24D-7A76-43EC-F2FA-D85A127ED9CD}"/>
              </a:ext>
            </a:extLst>
          </p:cNvPr>
          <p:cNvSpPr/>
          <p:nvPr/>
        </p:nvSpPr>
        <p:spPr>
          <a:xfrm>
            <a:off x="6218905" y="324466"/>
            <a:ext cx="4766185" cy="16518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ROSIGLITAZONE</a:t>
            </a:r>
          </a:p>
          <a:p>
            <a:pPr algn="ctr"/>
            <a:r>
              <a:rPr lang="en-US"/>
              <a:t>No        95399</a:t>
            </a:r>
          </a:p>
          <a:p>
            <a:pPr algn="ctr"/>
            <a:r>
              <a:rPr lang="en-US"/>
              <a:t>Steady     6099</a:t>
            </a:r>
          </a:p>
          <a:p>
            <a:pPr algn="ctr"/>
            <a:r>
              <a:rPr lang="en-US"/>
              <a:t>Up          178</a:t>
            </a:r>
          </a:p>
          <a:p>
            <a:pPr algn="ctr"/>
            <a:r>
              <a:rPr lang="en-US"/>
              <a:t>Down         87</a:t>
            </a:r>
            <a:endParaRPr lang="en-IN"/>
          </a:p>
        </p:txBody>
      </p:sp>
    </p:spTree>
    <p:extLst>
      <p:ext uri="{BB962C8B-B14F-4D97-AF65-F5344CB8AC3E}">
        <p14:creationId xmlns:p14="http://schemas.microsoft.com/office/powerpoint/2010/main" val="8742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5C3E9-FE8D-F747-C647-286976341DCE}"/>
              </a:ext>
            </a:extLst>
          </p:cNvPr>
          <p:cNvSpPr>
            <a:spLocks noGrp="1"/>
          </p:cNvSpPr>
          <p:nvPr>
            <p:ph type="title"/>
          </p:nvPr>
        </p:nvSpPr>
        <p:spPr>
          <a:xfrm>
            <a:off x="582561" y="1489587"/>
            <a:ext cx="4353232" cy="776288"/>
          </a:xfrm>
        </p:spPr>
        <p:txBody>
          <a:bodyPr>
            <a:normAutofit/>
          </a:bodyPr>
          <a:lstStyle/>
          <a:p>
            <a:pPr algn="ctr"/>
            <a:r>
              <a:rPr lang="en-IN" sz="2000" b="1" dirty="0"/>
              <a:t>Acarbose Vs Readmission</a:t>
            </a:r>
          </a:p>
        </p:txBody>
      </p:sp>
      <p:pic>
        <p:nvPicPr>
          <p:cNvPr id="20482" name="Picture 2">
            <a:extLst>
              <a:ext uri="{FF2B5EF4-FFF2-40B4-BE49-F238E27FC236}">
                <a16:creationId xmlns:a16="http://schemas.microsoft.com/office/drawing/2014/main" id="{F3BC592C-0820-B143-A57F-37FD6B6BC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922" y="2650022"/>
            <a:ext cx="4864510" cy="3970901"/>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46EBBFC4-2A1E-E72F-C087-4EB570435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6278" y="2778071"/>
            <a:ext cx="4864510" cy="371480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C82F1FC8-D746-D705-FB3F-9C03C0BE40B6}"/>
              </a:ext>
            </a:extLst>
          </p:cNvPr>
          <p:cNvSpPr txBox="1">
            <a:spLocks/>
          </p:cNvSpPr>
          <p:nvPr/>
        </p:nvSpPr>
        <p:spPr>
          <a:xfrm>
            <a:off x="6481917" y="1381662"/>
            <a:ext cx="4353232" cy="77628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t>Miglitol Vs Readmission</a:t>
            </a:r>
          </a:p>
        </p:txBody>
      </p:sp>
      <p:sp>
        <p:nvSpPr>
          <p:cNvPr id="4" name="Rectangle 3">
            <a:extLst>
              <a:ext uri="{FF2B5EF4-FFF2-40B4-BE49-F238E27FC236}">
                <a16:creationId xmlns:a16="http://schemas.microsoft.com/office/drawing/2014/main" id="{C886CF70-431A-1C4A-5F3C-2471C3D2EA0E}"/>
              </a:ext>
            </a:extLst>
          </p:cNvPr>
          <p:cNvSpPr/>
          <p:nvPr/>
        </p:nvSpPr>
        <p:spPr>
          <a:xfrm>
            <a:off x="914400" y="0"/>
            <a:ext cx="4021393" cy="16518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ACARBOSE</a:t>
            </a:r>
          </a:p>
          <a:p>
            <a:pPr algn="ctr"/>
            <a:r>
              <a:rPr lang="en-US"/>
              <a:t>No        101455</a:t>
            </a:r>
          </a:p>
          <a:p>
            <a:pPr algn="ctr"/>
            <a:r>
              <a:rPr lang="en-US"/>
              <a:t>Steady       295</a:t>
            </a:r>
          </a:p>
          <a:p>
            <a:pPr algn="ctr"/>
            <a:r>
              <a:rPr lang="en-US"/>
              <a:t>Up            10</a:t>
            </a:r>
          </a:p>
          <a:p>
            <a:pPr algn="ctr"/>
            <a:r>
              <a:rPr lang="en-US"/>
              <a:t>Down           3</a:t>
            </a:r>
            <a:endParaRPr lang="en-IN"/>
          </a:p>
        </p:txBody>
      </p:sp>
      <p:sp>
        <p:nvSpPr>
          <p:cNvPr id="5" name="Rectangle 4">
            <a:extLst>
              <a:ext uri="{FF2B5EF4-FFF2-40B4-BE49-F238E27FC236}">
                <a16:creationId xmlns:a16="http://schemas.microsoft.com/office/drawing/2014/main" id="{2324C00C-8A87-71CF-F2B8-6F17186BBCBF}"/>
              </a:ext>
            </a:extLst>
          </p:cNvPr>
          <p:cNvSpPr/>
          <p:nvPr/>
        </p:nvSpPr>
        <p:spPr>
          <a:xfrm>
            <a:off x="6754761" y="0"/>
            <a:ext cx="3849329" cy="1489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MIGLITOL</a:t>
            </a:r>
          </a:p>
          <a:p>
            <a:pPr algn="ctr"/>
            <a:r>
              <a:rPr lang="en-US"/>
              <a:t>No        101725</a:t>
            </a:r>
          </a:p>
          <a:p>
            <a:pPr algn="ctr"/>
            <a:r>
              <a:rPr lang="en-US"/>
              <a:t>Steady        31</a:t>
            </a:r>
          </a:p>
          <a:p>
            <a:pPr algn="ctr"/>
            <a:r>
              <a:rPr lang="en-US"/>
              <a:t>Down           5</a:t>
            </a:r>
          </a:p>
          <a:p>
            <a:pPr algn="ctr"/>
            <a:r>
              <a:rPr lang="en-US"/>
              <a:t>Up             2</a:t>
            </a:r>
            <a:endParaRPr lang="en-IN"/>
          </a:p>
        </p:txBody>
      </p:sp>
    </p:spTree>
    <p:extLst>
      <p:ext uri="{BB962C8B-B14F-4D97-AF65-F5344CB8AC3E}">
        <p14:creationId xmlns:p14="http://schemas.microsoft.com/office/powerpoint/2010/main" val="91476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50A8AC-01B1-C53E-9EA0-08C45CBD1D6E}"/>
              </a:ext>
            </a:extLst>
          </p:cNvPr>
          <p:cNvSpPr>
            <a:spLocks noGrp="1"/>
          </p:cNvSpPr>
          <p:nvPr>
            <p:ph idx="1"/>
          </p:nvPr>
        </p:nvSpPr>
        <p:spPr>
          <a:xfrm>
            <a:off x="838200" y="383458"/>
            <a:ext cx="10515600" cy="6371303"/>
          </a:xfrm>
        </p:spPr>
        <p:txBody>
          <a:bodyPr>
            <a:noAutofit/>
          </a:bodyPr>
          <a:lstStyle/>
          <a:p>
            <a:pPr algn="l">
              <a:buFont typeface="Arial" panose="020B0604020202020204" pitchFamily="34" charset="0"/>
              <a:buChar char="•"/>
            </a:pPr>
            <a:r>
              <a:rPr lang="en-US" sz="1800" b="1" i="0" dirty="0">
                <a:effectLst/>
                <a:latin typeface="Inter"/>
              </a:rPr>
              <a:t>Number of outpatient visits</a:t>
            </a:r>
            <a:r>
              <a:rPr lang="en-US" sz="1800" b="0" i="0" dirty="0">
                <a:effectLst/>
                <a:latin typeface="Inter"/>
              </a:rPr>
              <a:t> Number of outpatient visits of the patient in the year preceding the encounter</a:t>
            </a:r>
          </a:p>
          <a:p>
            <a:pPr algn="l">
              <a:buFont typeface="Arial" panose="020B0604020202020204" pitchFamily="34" charset="0"/>
              <a:buChar char="•"/>
            </a:pPr>
            <a:r>
              <a:rPr lang="en-US" sz="1800" b="1" i="0" dirty="0">
                <a:effectLst/>
                <a:latin typeface="Inter"/>
              </a:rPr>
              <a:t>Number of emergency visits</a:t>
            </a:r>
            <a:r>
              <a:rPr lang="en-US" sz="1800" b="0" i="0" dirty="0">
                <a:effectLst/>
                <a:latin typeface="Inter"/>
              </a:rPr>
              <a:t> Number of emergency visits of the patient in the year preceding the encounter</a:t>
            </a:r>
          </a:p>
          <a:p>
            <a:pPr algn="l">
              <a:buFont typeface="Arial" panose="020B0604020202020204" pitchFamily="34" charset="0"/>
              <a:buChar char="•"/>
            </a:pPr>
            <a:r>
              <a:rPr lang="en-US" sz="1800" b="1" i="0" dirty="0">
                <a:effectLst/>
                <a:latin typeface="Inter"/>
              </a:rPr>
              <a:t>Number of inpatient visits</a:t>
            </a:r>
            <a:r>
              <a:rPr lang="en-US" sz="1800" b="0" i="0" dirty="0">
                <a:effectLst/>
                <a:latin typeface="Inter"/>
              </a:rPr>
              <a:t> Number of inpatient visits of the patient in the year preceding the encounter</a:t>
            </a:r>
          </a:p>
          <a:p>
            <a:pPr algn="l">
              <a:buFont typeface="Arial" panose="020B0604020202020204" pitchFamily="34" charset="0"/>
              <a:buChar char="•"/>
            </a:pPr>
            <a:r>
              <a:rPr lang="en-US" sz="1800" b="1" i="0" dirty="0">
                <a:effectLst/>
                <a:latin typeface="Inter"/>
              </a:rPr>
              <a:t>Diagnosis 1</a:t>
            </a:r>
            <a:r>
              <a:rPr lang="en-US" sz="1800" b="0" i="0" dirty="0">
                <a:effectLst/>
                <a:latin typeface="Inter"/>
              </a:rPr>
              <a:t> The primary diagnosis (coded as first three digits of ICD9); 848 distinct values</a:t>
            </a:r>
          </a:p>
          <a:p>
            <a:pPr algn="l">
              <a:buFont typeface="Arial" panose="020B0604020202020204" pitchFamily="34" charset="0"/>
              <a:buChar char="•"/>
            </a:pPr>
            <a:r>
              <a:rPr lang="en-US" sz="1800" b="1" i="0" dirty="0">
                <a:effectLst/>
                <a:latin typeface="Inter"/>
              </a:rPr>
              <a:t>Diagnosis 2</a:t>
            </a:r>
            <a:r>
              <a:rPr lang="en-US" sz="1800" b="0" i="0" dirty="0">
                <a:effectLst/>
                <a:latin typeface="Inter"/>
              </a:rPr>
              <a:t> Secondary diagnosis (coded as first three digits of ICD9); 923 distinct values</a:t>
            </a:r>
          </a:p>
          <a:p>
            <a:pPr algn="l">
              <a:buFont typeface="Arial" panose="020B0604020202020204" pitchFamily="34" charset="0"/>
              <a:buChar char="•"/>
            </a:pPr>
            <a:r>
              <a:rPr lang="en-US" sz="1800" b="1" i="0" dirty="0">
                <a:effectLst/>
                <a:latin typeface="Inter"/>
              </a:rPr>
              <a:t>Diagnosis 3</a:t>
            </a:r>
            <a:r>
              <a:rPr lang="en-US" sz="1800" b="0" i="0" dirty="0">
                <a:effectLst/>
                <a:latin typeface="Inter"/>
              </a:rPr>
              <a:t> Additional secondary diagnosis (coded as first three digits of ICD9); 954 distinct values</a:t>
            </a:r>
          </a:p>
          <a:p>
            <a:pPr algn="l">
              <a:buFont typeface="Arial" panose="020B0604020202020204" pitchFamily="34" charset="0"/>
              <a:buChar char="•"/>
            </a:pPr>
            <a:r>
              <a:rPr lang="en-US" sz="1800" b="1" i="0" dirty="0">
                <a:effectLst/>
                <a:latin typeface="Inter"/>
              </a:rPr>
              <a:t>Number of diagnoses</a:t>
            </a:r>
            <a:r>
              <a:rPr lang="en-US" sz="1800" b="0" i="0" dirty="0">
                <a:effectLst/>
                <a:latin typeface="Inter"/>
              </a:rPr>
              <a:t> Number of diagnoses entered into the system 0%</a:t>
            </a:r>
          </a:p>
          <a:p>
            <a:pPr algn="l">
              <a:buFont typeface="Arial" panose="020B0604020202020204" pitchFamily="34" charset="0"/>
              <a:buChar char="•"/>
            </a:pPr>
            <a:r>
              <a:rPr lang="en-US" sz="1800" b="1" i="0" dirty="0">
                <a:effectLst/>
                <a:latin typeface="Inter"/>
              </a:rPr>
              <a:t>Glucose serum test result</a:t>
            </a:r>
            <a:r>
              <a:rPr lang="en-US" sz="1800" b="0" i="0" dirty="0">
                <a:effectLst/>
                <a:latin typeface="Inter"/>
              </a:rPr>
              <a:t> Indicates the range of the result or if the test was not taken. Values: “&gt;200,” “&gt;300,” “normal,” and “none” if not measured</a:t>
            </a:r>
          </a:p>
          <a:p>
            <a:pPr algn="l">
              <a:buFont typeface="Arial" panose="020B0604020202020204" pitchFamily="34" charset="0"/>
              <a:buChar char="•"/>
            </a:pPr>
            <a:r>
              <a:rPr lang="en-US" sz="1800" b="1" i="0" dirty="0">
                <a:effectLst/>
                <a:latin typeface="Inter"/>
              </a:rPr>
              <a:t>A1c test result</a:t>
            </a:r>
            <a:r>
              <a:rPr lang="en-US" sz="1800" b="0" i="0" dirty="0">
                <a:effectLst/>
                <a:latin typeface="Inter"/>
              </a:rPr>
              <a:t> Indicates the range of the result or if the test was not taken. Values: “&gt;8” if the result was greater than 8%, “&gt;7” if the result was greater than 7% but less than 8%, “normal” if the result was less than 7%, and “none” if not measured.</a:t>
            </a:r>
          </a:p>
          <a:p>
            <a:pPr algn="l">
              <a:buFont typeface="Arial" panose="020B0604020202020204" pitchFamily="34" charset="0"/>
              <a:buChar char="•"/>
            </a:pPr>
            <a:r>
              <a:rPr lang="en-US" sz="1800" b="1" i="0" dirty="0">
                <a:effectLst/>
                <a:latin typeface="Inter"/>
              </a:rPr>
              <a:t>Change of medications</a:t>
            </a:r>
            <a:r>
              <a:rPr lang="en-US" sz="1800" b="0" i="0" dirty="0">
                <a:effectLst/>
                <a:latin typeface="Inter"/>
              </a:rPr>
              <a:t> Indicates if there was a change in diabetic medications (either dosage or generic name). Values: “change” and “no change”</a:t>
            </a:r>
          </a:p>
          <a:p>
            <a:pPr algn="l">
              <a:buFont typeface="Arial" panose="020B0604020202020204" pitchFamily="34" charset="0"/>
              <a:buChar char="•"/>
            </a:pPr>
            <a:r>
              <a:rPr lang="en-US" sz="1800" b="1" i="0" dirty="0">
                <a:effectLst/>
                <a:latin typeface="Inter"/>
              </a:rPr>
              <a:t>Diabetes medications</a:t>
            </a:r>
            <a:r>
              <a:rPr lang="en-US" sz="1800" b="0" i="0" dirty="0">
                <a:effectLst/>
                <a:latin typeface="Inter"/>
              </a:rPr>
              <a:t> Indicate if there was any diabetic medication prescribed. Values: “yes” and “no”</a:t>
            </a:r>
          </a:p>
          <a:p>
            <a:pPr marL="0" indent="0">
              <a:buNone/>
            </a:pPr>
            <a:r>
              <a:rPr lang="en-IN" sz="1800" dirty="0"/>
              <a:t>Here is the shape of our dataset</a:t>
            </a:r>
          </a:p>
          <a:p>
            <a:pPr marL="0" indent="0">
              <a:buNone/>
            </a:pPr>
            <a:r>
              <a:rPr lang="en-IN" sz="1800" dirty="0"/>
              <a:t>101766, 50</a:t>
            </a:r>
          </a:p>
        </p:txBody>
      </p:sp>
    </p:spTree>
    <p:extLst>
      <p:ext uri="{BB962C8B-B14F-4D97-AF65-F5344CB8AC3E}">
        <p14:creationId xmlns:p14="http://schemas.microsoft.com/office/powerpoint/2010/main" val="3811644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E5BC-71F4-5D29-390D-300F68C72B77}"/>
              </a:ext>
            </a:extLst>
          </p:cNvPr>
          <p:cNvSpPr>
            <a:spLocks noGrp="1"/>
          </p:cNvSpPr>
          <p:nvPr>
            <p:ph type="title"/>
          </p:nvPr>
        </p:nvSpPr>
        <p:spPr>
          <a:xfrm>
            <a:off x="589935" y="1828800"/>
            <a:ext cx="3800168" cy="850030"/>
          </a:xfrm>
        </p:spPr>
        <p:txBody>
          <a:bodyPr>
            <a:normAutofit/>
          </a:bodyPr>
          <a:lstStyle/>
          <a:p>
            <a:pPr algn="ctr"/>
            <a:r>
              <a:rPr lang="en-US" sz="2400" b="1" dirty="0"/>
              <a:t>Tolazamide VS Readmitted</a:t>
            </a:r>
            <a:endParaRPr lang="en-IN" sz="2400" b="1" dirty="0"/>
          </a:p>
        </p:txBody>
      </p:sp>
      <p:pic>
        <p:nvPicPr>
          <p:cNvPr id="21506" name="Picture 2">
            <a:extLst>
              <a:ext uri="{FF2B5EF4-FFF2-40B4-BE49-F238E27FC236}">
                <a16:creationId xmlns:a16="http://schemas.microsoft.com/office/drawing/2014/main" id="{BA60E79A-3000-039A-A098-2A584F659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46" y="2840958"/>
            <a:ext cx="4628535" cy="3651917"/>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a:extLst>
              <a:ext uri="{FF2B5EF4-FFF2-40B4-BE49-F238E27FC236}">
                <a16:creationId xmlns:a16="http://schemas.microsoft.com/office/drawing/2014/main" id="{D9941E1D-C40B-838A-C9A2-9CE35BF8F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840958"/>
            <a:ext cx="4962831" cy="36519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07A13279-BCEE-C3AB-598A-07B96597BE25}"/>
              </a:ext>
            </a:extLst>
          </p:cNvPr>
          <p:cNvSpPr txBox="1">
            <a:spLocks/>
          </p:cNvSpPr>
          <p:nvPr/>
        </p:nvSpPr>
        <p:spPr>
          <a:xfrm>
            <a:off x="6096000" y="1828800"/>
            <a:ext cx="3800168" cy="850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400" b="1" dirty="0"/>
              <a:t> Insulin vs Admitted</a:t>
            </a:r>
            <a:endParaRPr lang="en-IN" sz="2400" b="1" dirty="0"/>
          </a:p>
        </p:txBody>
      </p:sp>
      <p:sp>
        <p:nvSpPr>
          <p:cNvPr id="5" name="Rectangle 4">
            <a:extLst>
              <a:ext uri="{FF2B5EF4-FFF2-40B4-BE49-F238E27FC236}">
                <a16:creationId xmlns:a16="http://schemas.microsoft.com/office/drawing/2014/main" id="{D2E0FBD5-C2E1-9F52-FF8E-B13A67D26326}"/>
              </a:ext>
            </a:extLst>
          </p:cNvPr>
          <p:cNvSpPr/>
          <p:nvPr/>
        </p:nvSpPr>
        <p:spPr>
          <a:xfrm>
            <a:off x="806246" y="228652"/>
            <a:ext cx="4409768" cy="15190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TOLAZAMIDE</a:t>
            </a:r>
          </a:p>
          <a:p>
            <a:pPr algn="ctr"/>
            <a:r>
              <a:rPr lang="en-US"/>
              <a:t>No        101724</a:t>
            </a:r>
          </a:p>
          <a:p>
            <a:pPr algn="ctr"/>
            <a:r>
              <a:rPr lang="en-US"/>
              <a:t>Steady        38</a:t>
            </a:r>
          </a:p>
          <a:p>
            <a:pPr algn="ctr"/>
            <a:r>
              <a:rPr lang="en-US"/>
              <a:t>Up             1</a:t>
            </a:r>
            <a:endParaRPr lang="en-IN"/>
          </a:p>
        </p:txBody>
      </p:sp>
      <p:sp>
        <p:nvSpPr>
          <p:cNvPr id="6" name="Rectangle 5">
            <a:extLst>
              <a:ext uri="{FF2B5EF4-FFF2-40B4-BE49-F238E27FC236}">
                <a16:creationId xmlns:a16="http://schemas.microsoft.com/office/drawing/2014/main" id="{DD3BFC02-E083-AC3D-4104-C53F85B91D03}"/>
              </a:ext>
            </a:extLst>
          </p:cNvPr>
          <p:cNvSpPr/>
          <p:nvPr/>
        </p:nvSpPr>
        <p:spPr>
          <a:xfrm>
            <a:off x="6975987" y="228652"/>
            <a:ext cx="4082844" cy="15190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INSULIN</a:t>
            </a:r>
          </a:p>
          <a:p>
            <a:pPr algn="ctr"/>
            <a:r>
              <a:rPr lang="en-US"/>
              <a:t>No        47380</a:t>
            </a:r>
          </a:p>
          <a:p>
            <a:pPr algn="ctr"/>
            <a:r>
              <a:rPr lang="en-US"/>
              <a:t>Steady    30849</a:t>
            </a:r>
          </a:p>
          <a:p>
            <a:pPr algn="ctr"/>
            <a:r>
              <a:rPr lang="en-US"/>
              <a:t>Down      12218</a:t>
            </a:r>
          </a:p>
          <a:p>
            <a:pPr algn="ctr"/>
            <a:r>
              <a:rPr lang="en-US"/>
              <a:t>Up        11316</a:t>
            </a:r>
            <a:endParaRPr lang="en-IN"/>
          </a:p>
        </p:txBody>
      </p:sp>
    </p:spTree>
    <p:extLst>
      <p:ext uri="{BB962C8B-B14F-4D97-AF65-F5344CB8AC3E}">
        <p14:creationId xmlns:p14="http://schemas.microsoft.com/office/powerpoint/2010/main" val="3420619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1F876-C23F-3E77-2B37-A296067403A4}"/>
              </a:ext>
            </a:extLst>
          </p:cNvPr>
          <p:cNvSpPr>
            <a:spLocks noGrp="1"/>
          </p:cNvSpPr>
          <p:nvPr>
            <p:ph type="title"/>
          </p:nvPr>
        </p:nvSpPr>
        <p:spPr>
          <a:xfrm>
            <a:off x="941438" y="1784556"/>
            <a:ext cx="4323735" cy="953269"/>
          </a:xfrm>
        </p:spPr>
        <p:txBody>
          <a:bodyPr>
            <a:normAutofit/>
          </a:bodyPr>
          <a:lstStyle/>
          <a:p>
            <a:pPr algn="ctr"/>
            <a:r>
              <a:rPr lang="en-IN" sz="2000" b="1" dirty="0"/>
              <a:t>Glyburide-metformin VS Readmitted</a:t>
            </a:r>
          </a:p>
        </p:txBody>
      </p:sp>
      <p:pic>
        <p:nvPicPr>
          <p:cNvPr id="22530" name="Picture 2">
            <a:extLst>
              <a:ext uri="{FF2B5EF4-FFF2-40B4-BE49-F238E27FC236}">
                <a16:creationId xmlns:a16="http://schemas.microsoft.com/office/drawing/2014/main" id="{28DB900E-B60D-C10A-80C8-4CB00EF4A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87" y="3229897"/>
            <a:ext cx="4820265" cy="3262978"/>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a:extLst>
              <a:ext uri="{FF2B5EF4-FFF2-40B4-BE49-F238E27FC236}">
                <a16:creationId xmlns:a16="http://schemas.microsoft.com/office/drawing/2014/main" id="{A6DA24CD-7C72-3170-0E05-E0B44212B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4102" y="3229896"/>
            <a:ext cx="5287297" cy="326297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26A8972F-2D20-B272-9C25-561AD118FAEA}"/>
              </a:ext>
            </a:extLst>
          </p:cNvPr>
          <p:cNvSpPr txBox="1">
            <a:spLocks/>
          </p:cNvSpPr>
          <p:nvPr/>
        </p:nvSpPr>
        <p:spPr>
          <a:xfrm>
            <a:off x="6597445" y="1784556"/>
            <a:ext cx="4323735" cy="9532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t> Glipizide-metformin VS Readmitted</a:t>
            </a:r>
          </a:p>
        </p:txBody>
      </p:sp>
      <p:sp>
        <p:nvSpPr>
          <p:cNvPr id="4" name="Rectangle 3">
            <a:extLst>
              <a:ext uri="{FF2B5EF4-FFF2-40B4-BE49-F238E27FC236}">
                <a16:creationId xmlns:a16="http://schemas.microsoft.com/office/drawing/2014/main" id="{51D943AA-8559-D1B2-7563-8BCBB5C5345A}"/>
              </a:ext>
            </a:extLst>
          </p:cNvPr>
          <p:cNvSpPr/>
          <p:nvPr/>
        </p:nvSpPr>
        <p:spPr>
          <a:xfrm>
            <a:off x="678426" y="132735"/>
            <a:ext cx="4336026" cy="1681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GLYBURIDE-METFORMIN</a:t>
            </a:r>
          </a:p>
          <a:p>
            <a:pPr algn="ctr"/>
            <a:r>
              <a:rPr lang="en-US"/>
              <a:t>No        101057</a:t>
            </a:r>
          </a:p>
          <a:p>
            <a:pPr algn="ctr"/>
            <a:r>
              <a:rPr lang="en-US"/>
              <a:t>Steady       692</a:t>
            </a:r>
          </a:p>
          <a:p>
            <a:pPr algn="ctr"/>
            <a:r>
              <a:rPr lang="en-US"/>
              <a:t>Up             8</a:t>
            </a:r>
          </a:p>
          <a:p>
            <a:pPr algn="ctr"/>
            <a:r>
              <a:rPr lang="en-US"/>
              <a:t>Down           6</a:t>
            </a:r>
            <a:endParaRPr lang="en-IN"/>
          </a:p>
        </p:txBody>
      </p:sp>
      <p:sp>
        <p:nvSpPr>
          <p:cNvPr id="5" name="Rectangle 4">
            <a:extLst>
              <a:ext uri="{FF2B5EF4-FFF2-40B4-BE49-F238E27FC236}">
                <a16:creationId xmlns:a16="http://schemas.microsoft.com/office/drawing/2014/main" id="{D97E27DA-9B25-81BE-8F32-1AF1238CD44A}"/>
              </a:ext>
            </a:extLst>
          </p:cNvPr>
          <p:cNvSpPr/>
          <p:nvPr/>
        </p:nvSpPr>
        <p:spPr>
          <a:xfrm>
            <a:off x="6346724" y="132735"/>
            <a:ext cx="4336026" cy="16518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GLIPIZIDE-METFORMIN</a:t>
            </a:r>
          </a:p>
          <a:p>
            <a:pPr algn="ctr"/>
            <a:r>
              <a:rPr lang="en-IN"/>
              <a:t>No        101750</a:t>
            </a:r>
          </a:p>
          <a:p>
            <a:pPr algn="ctr"/>
            <a:r>
              <a:rPr lang="en-IN"/>
              <a:t>Steady        13</a:t>
            </a:r>
          </a:p>
        </p:txBody>
      </p:sp>
    </p:spTree>
    <p:extLst>
      <p:ext uri="{BB962C8B-B14F-4D97-AF65-F5344CB8AC3E}">
        <p14:creationId xmlns:p14="http://schemas.microsoft.com/office/powerpoint/2010/main" val="273517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F7FD-92B4-3149-C1A0-FDC22737E350}"/>
              </a:ext>
            </a:extLst>
          </p:cNvPr>
          <p:cNvSpPr>
            <a:spLocks noGrp="1"/>
          </p:cNvSpPr>
          <p:nvPr>
            <p:ph type="title"/>
          </p:nvPr>
        </p:nvSpPr>
        <p:spPr>
          <a:xfrm>
            <a:off x="838200" y="1120389"/>
            <a:ext cx="5375787" cy="1325563"/>
          </a:xfrm>
        </p:spPr>
        <p:txBody>
          <a:bodyPr>
            <a:normAutofit/>
          </a:bodyPr>
          <a:lstStyle/>
          <a:p>
            <a:r>
              <a:rPr lang="en-IN" sz="2000" b="1" dirty="0"/>
              <a:t>Metformin-Rosiglitazone VS Readmitted</a:t>
            </a:r>
          </a:p>
        </p:txBody>
      </p:sp>
      <p:pic>
        <p:nvPicPr>
          <p:cNvPr id="23554" name="Picture 2">
            <a:extLst>
              <a:ext uri="{FF2B5EF4-FFF2-40B4-BE49-F238E27FC236}">
                <a16:creationId xmlns:a16="http://schemas.microsoft.com/office/drawing/2014/main" id="{E7E717E7-BF5F-7DD0-1B8A-140CAD144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148" y="2806929"/>
            <a:ext cx="4879258" cy="3641701"/>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a:extLst>
              <a:ext uri="{FF2B5EF4-FFF2-40B4-BE49-F238E27FC236}">
                <a16:creationId xmlns:a16="http://schemas.microsoft.com/office/drawing/2014/main" id="{C2FC96B9-1B77-A147-E9F2-1B510DD27E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725071"/>
            <a:ext cx="5638800" cy="397069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EB36E2AC-54C6-9340-98AA-EBE9215ECBA1}"/>
              </a:ext>
            </a:extLst>
          </p:cNvPr>
          <p:cNvSpPr txBox="1">
            <a:spLocks/>
          </p:cNvSpPr>
          <p:nvPr/>
        </p:nvSpPr>
        <p:spPr>
          <a:xfrm>
            <a:off x="5978013" y="1120389"/>
            <a:ext cx="5375787"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t>Metformin-Rosiglitazone VS Readmitted</a:t>
            </a:r>
          </a:p>
        </p:txBody>
      </p:sp>
      <p:sp>
        <p:nvSpPr>
          <p:cNvPr id="4" name="Rectangle 3">
            <a:extLst>
              <a:ext uri="{FF2B5EF4-FFF2-40B4-BE49-F238E27FC236}">
                <a16:creationId xmlns:a16="http://schemas.microsoft.com/office/drawing/2014/main" id="{41BA0164-8589-90BE-40A1-C4DC94877A56}"/>
              </a:ext>
            </a:extLst>
          </p:cNvPr>
          <p:cNvSpPr/>
          <p:nvPr/>
        </p:nvSpPr>
        <p:spPr>
          <a:xfrm>
            <a:off x="838200" y="162231"/>
            <a:ext cx="4766188" cy="12524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a:t>METFORMIN-ROSIGLITAZONE</a:t>
            </a:r>
          </a:p>
          <a:p>
            <a:pPr algn="ctr"/>
            <a:r>
              <a:rPr lang="it-IT"/>
              <a:t>No        101761</a:t>
            </a:r>
          </a:p>
          <a:p>
            <a:pPr algn="ctr"/>
            <a:r>
              <a:rPr lang="it-IT"/>
              <a:t>Steady         2</a:t>
            </a:r>
            <a:endParaRPr lang="en-IN"/>
          </a:p>
        </p:txBody>
      </p:sp>
      <p:sp>
        <p:nvSpPr>
          <p:cNvPr id="5" name="Rectangle 4">
            <a:extLst>
              <a:ext uri="{FF2B5EF4-FFF2-40B4-BE49-F238E27FC236}">
                <a16:creationId xmlns:a16="http://schemas.microsoft.com/office/drawing/2014/main" id="{82008660-4D7B-BEC2-9CEE-A20464AFF4C5}"/>
              </a:ext>
            </a:extLst>
          </p:cNvPr>
          <p:cNvSpPr/>
          <p:nvPr/>
        </p:nvSpPr>
        <p:spPr>
          <a:xfrm>
            <a:off x="6213988" y="162232"/>
            <a:ext cx="5375788" cy="1252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a:t>METFORMIN-PIOGLITAZONE</a:t>
            </a:r>
          </a:p>
          <a:p>
            <a:pPr algn="ctr"/>
            <a:r>
              <a:rPr lang="it-IT"/>
              <a:t>No        101762</a:t>
            </a:r>
          </a:p>
          <a:p>
            <a:pPr algn="ctr"/>
            <a:r>
              <a:rPr lang="it-IT"/>
              <a:t>Steady         1</a:t>
            </a:r>
            <a:endParaRPr lang="en-IN"/>
          </a:p>
        </p:txBody>
      </p:sp>
    </p:spTree>
    <p:extLst>
      <p:ext uri="{BB962C8B-B14F-4D97-AF65-F5344CB8AC3E}">
        <p14:creationId xmlns:p14="http://schemas.microsoft.com/office/powerpoint/2010/main" val="759610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583" name="Rectangle 2458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585" name="Freeform: Shape 2458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587" name="Freeform: Shape 2458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8FACBDAA-45F9-2239-4478-B983D9CF8BCD}"/>
              </a:ext>
            </a:extLst>
          </p:cNvPr>
          <p:cNvSpPr>
            <a:spLocks noGrp="1"/>
          </p:cNvSpPr>
          <p:nvPr>
            <p:ph type="title"/>
          </p:nvPr>
        </p:nvSpPr>
        <p:spPr>
          <a:xfrm>
            <a:off x="371094" y="1161288"/>
            <a:ext cx="3438144" cy="1239012"/>
          </a:xfrm>
        </p:spPr>
        <p:txBody>
          <a:bodyPr anchor="ctr">
            <a:normAutofit/>
          </a:bodyPr>
          <a:lstStyle/>
          <a:p>
            <a:r>
              <a:rPr lang="en-US" sz="2800" b="1" dirty="0"/>
              <a:t>Change VS Readmitted</a:t>
            </a:r>
            <a:endParaRPr lang="en-IN" sz="2800" b="1" dirty="0"/>
          </a:p>
        </p:txBody>
      </p:sp>
      <p:sp>
        <p:nvSpPr>
          <p:cNvPr id="24589" name="Rectangle 2458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591" name="Rectangle 2459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BB799ABF-10CE-CC5D-3275-EAA78F8028CA}"/>
              </a:ext>
            </a:extLst>
          </p:cNvPr>
          <p:cNvSpPr>
            <a:spLocks noGrp="1"/>
          </p:cNvSpPr>
          <p:nvPr>
            <p:ph idx="1"/>
          </p:nvPr>
        </p:nvSpPr>
        <p:spPr>
          <a:xfrm>
            <a:off x="371094" y="2718054"/>
            <a:ext cx="3438906" cy="1039245"/>
          </a:xfrm>
        </p:spPr>
        <p:txBody>
          <a:bodyPr anchor="t">
            <a:normAutofit/>
          </a:bodyPr>
          <a:lstStyle/>
          <a:p>
            <a:r>
              <a:rPr lang="en-IN" sz="1700" dirty="0"/>
              <a:t>No    54754</a:t>
            </a:r>
          </a:p>
          <a:p>
            <a:r>
              <a:rPr lang="en-IN" sz="1700" dirty="0"/>
              <a:t>Ch    47009</a:t>
            </a:r>
          </a:p>
          <a:p>
            <a:endParaRPr lang="en-IN" sz="1700" dirty="0"/>
          </a:p>
        </p:txBody>
      </p:sp>
      <p:pic>
        <p:nvPicPr>
          <p:cNvPr id="24578" name="Picture 2">
            <a:extLst>
              <a:ext uri="{FF2B5EF4-FFF2-40B4-BE49-F238E27FC236}">
                <a16:creationId xmlns:a16="http://schemas.microsoft.com/office/drawing/2014/main" id="{02511793-90FC-FFB8-C49E-5F17915F96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1184" y="926802"/>
            <a:ext cx="6922008" cy="5104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27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07" name="Rectangle 2560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609" name="Freeform: Shape 2560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611" name="Freeform: Shape 2561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213DF4-20FD-E2E5-4F85-E70775E3E4DB}"/>
              </a:ext>
            </a:extLst>
          </p:cNvPr>
          <p:cNvSpPr>
            <a:spLocks noGrp="1"/>
          </p:cNvSpPr>
          <p:nvPr>
            <p:ph type="title"/>
          </p:nvPr>
        </p:nvSpPr>
        <p:spPr>
          <a:xfrm>
            <a:off x="371094" y="1161288"/>
            <a:ext cx="3438144" cy="1239012"/>
          </a:xfrm>
        </p:spPr>
        <p:txBody>
          <a:bodyPr anchor="ctr">
            <a:normAutofit/>
          </a:bodyPr>
          <a:lstStyle/>
          <a:p>
            <a:r>
              <a:rPr lang="en-IN" sz="2400" b="1" dirty="0"/>
              <a:t>Glucose Serum Vs Readmitted</a:t>
            </a:r>
          </a:p>
        </p:txBody>
      </p:sp>
      <p:sp>
        <p:nvSpPr>
          <p:cNvPr id="25613" name="Rectangle 2561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615" name="Rectangle 256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91C768B-8DD2-9DE3-2C43-D979B0FEAC9D}"/>
              </a:ext>
            </a:extLst>
          </p:cNvPr>
          <p:cNvSpPr>
            <a:spLocks noGrp="1"/>
          </p:cNvSpPr>
          <p:nvPr>
            <p:ph idx="1"/>
          </p:nvPr>
        </p:nvSpPr>
        <p:spPr>
          <a:xfrm>
            <a:off x="371094" y="2718054"/>
            <a:ext cx="3438906" cy="3207258"/>
          </a:xfrm>
        </p:spPr>
        <p:txBody>
          <a:bodyPr anchor="t">
            <a:normAutofit/>
          </a:bodyPr>
          <a:lstStyle/>
          <a:p>
            <a:r>
              <a:rPr lang="en-US" sz="1700" dirty="0"/>
              <a:t>Indicates the range of the result or if the test was not taken. Values:</a:t>
            </a:r>
          </a:p>
          <a:p>
            <a:r>
              <a:rPr lang="en-US" sz="1700" dirty="0"/>
              <a:t>0    96417</a:t>
            </a:r>
          </a:p>
          <a:p>
            <a:r>
              <a:rPr lang="en-US" sz="1700" dirty="0"/>
              <a:t>2     2749</a:t>
            </a:r>
          </a:p>
          <a:p>
            <a:r>
              <a:rPr lang="en-US" sz="1700" dirty="0"/>
              <a:t>1     2597</a:t>
            </a:r>
            <a:endParaRPr lang="en-IN" sz="1700" dirty="0"/>
          </a:p>
        </p:txBody>
      </p:sp>
      <p:pic>
        <p:nvPicPr>
          <p:cNvPr id="25602" name="Picture 2" descr="A graph with a bar and a number of bars&#10;&#10;Description automatically generated with medium confidence">
            <a:extLst>
              <a:ext uri="{FF2B5EF4-FFF2-40B4-BE49-F238E27FC236}">
                <a16:creationId xmlns:a16="http://schemas.microsoft.com/office/drawing/2014/main" id="{C6ED9C87-541A-CCF4-99BE-E42B6A0C874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1184" y="926802"/>
            <a:ext cx="6922008" cy="5104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202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266E-1A5F-55CD-2765-1BF137758997}"/>
              </a:ext>
            </a:extLst>
          </p:cNvPr>
          <p:cNvSpPr>
            <a:spLocks noGrp="1"/>
          </p:cNvSpPr>
          <p:nvPr>
            <p:ph type="title"/>
          </p:nvPr>
        </p:nvSpPr>
        <p:spPr/>
        <p:txBody>
          <a:bodyPr/>
          <a:lstStyle/>
          <a:p>
            <a:pPr algn="ctr"/>
            <a:r>
              <a:rPr lang="en-US" dirty="0"/>
              <a:t>Most Important Feature</a:t>
            </a:r>
            <a:endParaRPr lang="en-IN" dirty="0"/>
          </a:p>
        </p:txBody>
      </p:sp>
      <p:pic>
        <p:nvPicPr>
          <p:cNvPr id="3" name="Picture 2">
            <a:extLst>
              <a:ext uri="{FF2B5EF4-FFF2-40B4-BE49-F238E27FC236}">
                <a16:creationId xmlns:a16="http://schemas.microsoft.com/office/drawing/2014/main" id="{2EA08851-FDA0-4EA5-7565-62BB038074AE}"/>
              </a:ext>
            </a:extLst>
          </p:cNvPr>
          <p:cNvPicPr>
            <a:picLocks noChangeAspect="1"/>
          </p:cNvPicPr>
          <p:nvPr/>
        </p:nvPicPr>
        <p:blipFill>
          <a:blip r:embed="rId2"/>
          <a:stretch>
            <a:fillRect/>
          </a:stretch>
        </p:blipFill>
        <p:spPr>
          <a:xfrm>
            <a:off x="838199" y="1991032"/>
            <a:ext cx="10515599" cy="4501843"/>
          </a:xfrm>
          <a:prstGeom prst="rect">
            <a:avLst/>
          </a:prstGeom>
        </p:spPr>
      </p:pic>
    </p:spTree>
    <p:extLst>
      <p:ext uri="{BB962C8B-B14F-4D97-AF65-F5344CB8AC3E}">
        <p14:creationId xmlns:p14="http://schemas.microsoft.com/office/powerpoint/2010/main" val="1683653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8912A5-8B24-52E6-7F95-AC0BB2CCB86E}"/>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kern="1200">
                <a:solidFill>
                  <a:schemeClr val="tx1"/>
                </a:solidFill>
                <a:latin typeface="+mj-lt"/>
                <a:ea typeface="+mj-ea"/>
                <a:cs typeface="+mj-cs"/>
              </a:rPr>
              <a:t>Findings</a:t>
            </a:r>
          </a:p>
        </p:txBody>
      </p:sp>
      <p:sp>
        <p:nvSpPr>
          <p:cNvPr id="26" name="Rectangle 25">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A8B8DF6A-57A6-B1B7-2851-111B4124FF90}"/>
              </a:ext>
            </a:extLst>
          </p:cNvPr>
          <p:cNvSpPr txBox="1"/>
          <p:nvPr/>
        </p:nvSpPr>
        <p:spPr>
          <a:xfrm>
            <a:off x="411480" y="2684095"/>
            <a:ext cx="4443154" cy="34928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High preceding year visits.</a:t>
            </a:r>
          </a:p>
          <a:p>
            <a:pPr indent="-228600">
              <a:lnSpc>
                <a:spcPct val="90000"/>
              </a:lnSpc>
              <a:spcAft>
                <a:spcPts val="600"/>
              </a:spcAft>
              <a:buFont typeface="Arial" panose="020B0604020202020204" pitchFamily="34" charset="0"/>
              <a:buChar char="•"/>
            </a:pPr>
            <a:r>
              <a:rPr lang="en-US" dirty="0"/>
              <a:t> The patient is discharged to another medical facility or discharged to a home with health services.</a:t>
            </a:r>
          </a:p>
          <a:p>
            <a:pPr indent="-228600">
              <a:lnSpc>
                <a:spcPct val="90000"/>
              </a:lnSpc>
              <a:spcAft>
                <a:spcPts val="600"/>
              </a:spcAft>
              <a:buFont typeface="Arial" panose="020B0604020202020204" pitchFamily="34" charset="0"/>
              <a:buChar char="•"/>
            </a:pPr>
            <a:r>
              <a:rPr lang="en-US" dirty="0"/>
              <a:t>The patient is given diabetes medicines.</a:t>
            </a:r>
          </a:p>
          <a:p>
            <a:pPr indent="-228600">
              <a:lnSpc>
                <a:spcPct val="90000"/>
              </a:lnSpc>
              <a:spcAft>
                <a:spcPts val="600"/>
              </a:spcAft>
              <a:buFont typeface="Arial" panose="020B0604020202020204" pitchFamily="34" charset="0"/>
              <a:buChar char="•"/>
            </a:pPr>
            <a:r>
              <a:rPr lang="en-US" dirty="0"/>
              <a:t> Metformin and/or insulin are not being given or the dosage is low.</a:t>
            </a:r>
          </a:p>
          <a:p>
            <a:pPr indent="-228600">
              <a:lnSpc>
                <a:spcPct val="90000"/>
              </a:lnSpc>
              <a:spcAft>
                <a:spcPts val="600"/>
              </a:spcAft>
              <a:buFont typeface="Arial" panose="020B0604020202020204" pitchFamily="34" charset="0"/>
              <a:buChar char="•"/>
            </a:pPr>
            <a:r>
              <a:rPr lang="en-US" dirty="0"/>
              <a:t>A secondary diagnosis was coming to be Diabetes.</a:t>
            </a:r>
          </a:p>
          <a:p>
            <a:pPr indent="-228600">
              <a:lnSpc>
                <a:spcPct val="90000"/>
              </a:lnSpc>
              <a:spcAft>
                <a:spcPts val="600"/>
              </a:spcAft>
              <a:buFont typeface="Arial" panose="020B0604020202020204" pitchFamily="34" charset="0"/>
              <a:buChar char="•"/>
            </a:pPr>
            <a:r>
              <a:rPr lang="en-US" dirty="0"/>
              <a:t>An A1C test was not performed.</a:t>
            </a:r>
          </a:p>
        </p:txBody>
      </p:sp>
      <p:pic>
        <p:nvPicPr>
          <p:cNvPr id="8" name="Graphic 7" descr="Doctor">
            <a:extLst>
              <a:ext uri="{FF2B5EF4-FFF2-40B4-BE49-F238E27FC236}">
                <a16:creationId xmlns:a16="http://schemas.microsoft.com/office/drawing/2014/main" id="{F7C6002C-152A-75AB-BDA3-B8BAC00CC3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30388" y="625683"/>
            <a:ext cx="5551280" cy="5551280"/>
          </a:xfrm>
          <a:prstGeom prst="rect">
            <a:avLst/>
          </a:prstGeom>
        </p:spPr>
      </p:pic>
    </p:spTree>
    <p:extLst>
      <p:ext uri="{BB962C8B-B14F-4D97-AF65-F5344CB8AC3E}">
        <p14:creationId xmlns:p14="http://schemas.microsoft.com/office/powerpoint/2010/main" val="218254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FDEA59-5062-A12A-5A2A-995FC64778EE}"/>
              </a:ext>
            </a:extLst>
          </p:cNvPr>
          <p:cNvSpPr>
            <a:spLocks noGrp="1"/>
          </p:cNvSpPr>
          <p:nvPr>
            <p:ph idx="1"/>
          </p:nvPr>
        </p:nvSpPr>
        <p:spPr>
          <a:xfrm>
            <a:off x="838200" y="722671"/>
            <a:ext cx="10515600" cy="5454292"/>
          </a:xfrm>
        </p:spPr>
        <p:txBody>
          <a:bodyPr>
            <a:normAutofit fontScale="77500" lnSpcReduction="20000"/>
          </a:bodyPr>
          <a:lstStyle/>
          <a:p>
            <a:r>
              <a:rPr lang="en-US" dirty="0"/>
              <a:t>High Preceding Year Visits: This suggests that the patient has a history of frequent visits to healthcare facilities, possibly due to complications or uncontrolled diabetes. </a:t>
            </a:r>
          </a:p>
          <a:p>
            <a:r>
              <a:rPr lang="en-US" dirty="0"/>
              <a:t>High healthcare utilization in the preceding year can be a red flag for healthcare providers, indicating that the patient's condition may require more attention and targeted interventions.</a:t>
            </a:r>
          </a:p>
          <a:p>
            <a:endParaRPr lang="en-US" dirty="0"/>
          </a:p>
          <a:p>
            <a:r>
              <a:rPr lang="en-US" dirty="0"/>
              <a:t>Discharge to Another Medical Facility or Home with Health Services: Patients with complex medical needs or uncontrolled diabetes may be discharged to another </a:t>
            </a:r>
          </a:p>
          <a:p>
            <a:r>
              <a:rPr lang="en-US" dirty="0"/>
              <a:t>medical facilities, such as a skilled nursing facility or rehabilitation Centre, or their home with additional health services. This may be done to ensure ongoing medical </a:t>
            </a:r>
          </a:p>
          <a:p>
            <a:r>
              <a:rPr lang="en-US" dirty="0"/>
              <a:t>monitoring and support to prevent readmissions.</a:t>
            </a:r>
          </a:p>
          <a:p>
            <a:endParaRPr lang="en-US" dirty="0"/>
          </a:p>
          <a:p>
            <a:r>
              <a:rPr lang="en-US" dirty="0"/>
              <a:t>Patient Given Diabetes Medicines: This indicates that the patient has been prescribed medications specifically for diabetes management. Proper medication </a:t>
            </a:r>
          </a:p>
          <a:p>
            <a:r>
              <a:rPr lang="en-US" dirty="0"/>
              <a:t>management is essential to control blood sugar levels and prevent complications associated with diabetes.</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3257897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76FD0A-246B-BE00-7B92-0E367971E925}"/>
              </a:ext>
            </a:extLst>
          </p:cNvPr>
          <p:cNvSpPr>
            <a:spLocks noGrp="1"/>
          </p:cNvSpPr>
          <p:nvPr>
            <p:ph idx="1"/>
          </p:nvPr>
        </p:nvSpPr>
        <p:spPr>
          <a:xfrm>
            <a:off x="838200" y="707923"/>
            <a:ext cx="10515600" cy="5660769"/>
          </a:xfrm>
        </p:spPr>
        <p:txBody>
          <a:bodyPr>
            <a:noAutofit/>
          </a:bodyPr>
          <a:lstStyle/>
          <a:p>
            <a:r>
              <a:rPr lang="en-US" sz="1800" dirty="0"/>
              <a:t>Metformin and/or Insulin Not Given or Low Dosage: Metformin and insulin are common medications used to manage diabetes. </a:t>
            </a:r>
          </a:p>
          <a:p>
            <a:r>
              <a:rPr lang="en-US" sz="1800" dirty="0"/>
              <a:t>If these medications are not given or prescribed at a low dosage, it may indicate inadequate diabetes management, which can increase the risk of hospital readmission.</a:t>
            </a:r>
          </a:p>
          <a:p>
            <a:endParaRPr lang="en-US" sz="1800" dirty="0"/>
          </a:p>
          <a:p>
            <a:r>
              <a:rPr lang="en-US" sz="1800" dirty="0"/>
              <a:t>Secondary Diagnosis of Diabetes: A secondary diagnosis of diabetes means that diabetes is not the primary reason for hospitalization, but it is </a:t>
            </a:r>
          </a:p>
          <a:p>
            <a:r>
              <a:rPr lang="en-US" sz="1800" dirty="0"/>
              <a:t>a significant health condition present in the patient. In such cases, it is essential for healthcare providers to address diabetes management to prevent complications </a:t>
            </a:r>
          </a:p>
          <a:p>
            <a:r>
              <a:rPr lang="en-US" sz="1800" dirty="0"/>
              <a:t>during the hospital stay and after discharge.</a:t>
            </a:r>
          </a:p>
          <a:p>
            <a:endParaRPr lang="en-US" sz="1800" dirty="0"/>
          </a:p>
          <a:p>
            <a:r>
              <a:rPr lang="en-US" sz="1800" dirty="0"/>
              <a:t>A1C Test Not Performed: The A1C test is a crucial tool for assessing a patient's average blood sugar levels over the past few months. If this test is not performed, </a:t>
            </a:r>
          </a:p>
          <a:p>
            <a:r>
              <a:rPr lang="en-US" sz="1800" dirty="0"/>
              <a:t>healthcare providers may lack essential information about the patient's diabetes control, making it challenging to tailor the treatment plan effectively.</a:t>
            </a:r>
          </a:p>
          <a:p>
            <a:endParaRPr lang="en-IN" sz="1800" dirty="0"/>
          </a:p>
        </p:txBody>
      </p:sp>
    </p:spTree>
    <p:extLst>
      <p:ext uri="{BB962C8B-B14F-4D97-AF65-F5344CB8AC3E}">
        <p14:creationId xmlns:p14="http://schemas.microsoft.com/office/powerpoint/2010/main" val="401264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31C45B-2D73-2B09-0ADB-7702D0313D58}"/>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kern="1200" dirty="0">
                <a:solidFill>
                  <a:schemeClr val="tx1"/>
                </a:solidFill>
                <a:latin typeface="+mj-lt"/>
                <a:ea typeface="+mj-ea"/>
                <a:cs typeface="+mj-cs"/>
              </a:rPr>
              <a:t>One of the Reasons For Readmission</a:t>
            </a:r>
          </a:p>
        </p:txBody>
      </p:sp>
      <p:sp>
        <p:nvSpPr>
          <p:cNvPr id="13" name="Rectangle 1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A15E59F2-69FD-335E-A968-DAF7D2F7D00A}"/>
              </a:ext>
            </a:extLst>
          </p:cNvPr>
          <p:cNvSpPr txBox="1"/>
          <p:nvPr/>
        </p:nvSpPr>
        <p:spPr>
          <a:xfrm>
            <a:off x="411480" y="2390158"/>
            <a:ext cx="6387526" cy="407941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err="1"/>
              <a:t>N</a:t>
            </a:r>
            <a:r>
              <a:rPr lang="en-US" sz="2000" b="0" i="0" dirty="0" err="1">
                <a:effectLst/>
              </a:rPr>
              <a:t>umber_diagnoses</a:t>
            </a:r>
            <a:r>
              <a:rPr lang="en-US" sz="2000" b="0" i="0" dirty="0">
                <a:effectLst/>
              </a:rPr>
              <a:t>: The total number of diagnoses recorded for each patient during their hospital encounter. A higher number of diagnoses may indicate more complex health conditions and potential reasons for readmission.</a:t>
            </a:r>
          </a:p>
          <a:p>
            <a:pPr indent="-228600">
              <a:lnSpc>
                <a:spcPct val="90000"/>
              </a:lnSpc>
              <a:spcAft>
                <a:spcPts val="600"/>
              </a:spcAft>
              <a:buFont typeface="Arial" panose="020B0604020202020204" pitchFamily="34" charset="0"/>
              <a:buChar char="•"/>
            </a:pPr>
            <a:endParaRPr lang="en-US" sz="2000" b="0" i="0" dirty="0">
              <a:effectLst/>
            </a:endParaRPr>
          </a:p>
          <a:p>
            <a:pPr indent="-228600">
              <a:lnSpc>
                <a:spcPct val="90000"/>
              </a:lnSpc>
              <a:spcAft>
                <a:spcPts val="600"/>
              </a:spcAft>
              <a:buFont typeface="Arial" panose="020B0604020202020204" pitchFamily="34" charset="0"/>
              <a:buChar char="•"/>
            </a:pPr>
            <a:r>
              <a:rPr lang="en-US" sz="2000" dirty="0" err="1"/>
              <a:t>N</a:t>
            </a:r>
            <a:r>
              <a:rPr lang="en-US" sz="2000" b="0" i="0" dirty="0" err="1">
                <a:effectLst/>
              </a:rPr>
              <a:t>umber_emergency</a:t>
            </a:r>
            <a:r>
              <a:rPr lang="en-US" sz="2000" b="0" i="0" dirty="0">
                <a:effectLst/>
              </a:rPr>
              <a:t>: The number of emergency department visits a patient had in the year before the current hospital encounter. Frequent emergency visits.</a:t>
            </a:r>
          </a:p>
          <a:p>
            <a:pPr indent="-228600">
              <a:lnSpc>
                <a:spcPct val="90000"/>
              </a:lnSpc>
              <a:spcAft>
                <a:spcPts val="600"/>
              </a:spcAft>
              <a:buFont typeface="Arial" panose="020B0604020202020204" pitchFamily="34" charset="0"/>
              <a:buChar char="•"/>
            </a:pPr>
            <a:endParaRPr lang="en-US" sz="2000" b="0" i="0" dirty="0">
              <a:effectLst/>
            </a:endParaRPr>
          </a:p>
          <a:p>
            <a:pPr indent="-228600">
              <a:lnSpc>
                <a:spcPct val="90000"/>
              </a:lnSpc>
              <a:spcAft>
                <a:spcPts val="600"/>
              </a:spcAft>
              <a:buFont typeface="Arial" panose="020B0604020202020204" pitchFamily="34" charset="0"/>
              <a:buChar char="•"/>
            </a:pPr>
            <a:r>
              <a:rPr lang="en-US" sz="2000" dirty="0" err="1"/>
              <a:t>N</a:t>
            </a:r>
            <a:r>
              <a:rPr lang="en-US" sz="2000" b="0" i="0" dirty="0" err="1">
                <a:effectLst/>
              </a:rPr>
              <a:t>umber_outpatient</a:t>
            </a:r>
            <a:r>
              <a:rPr lang="en-US" sz="2000" b="0" i="0" dirty="0">
                <a:effectLst/>
              </a:rPr>
              <a:t>: The number of outpatient visits a patient had in the year before the current hospital encounter. Frequent outpatient visits may indicate ongoing medical needs.</a:t>
            </a:r>
          </a:p>
          <a:p>
            <a:pPr marL="0" indent="-228600">
              <a:lnSpc>
                <a:spcPct val="90000"/>
              </a:lnSpc>
              <a:spcAft>
                <a:spcPts val="600"/>
              </a:spcAft>
              <a:buFont typeface="Arial" panose="020B0604020202020204" pitchFamily="34" charset="0"/>
              <a:buChar char="•"/>
            </a:pPr>
            <a:endParaRPr lang="en-US" sz="1500" dirty="0"/>
          </a:p>
        </p:txBody>
      </p:sp>
      <p:pic>
        <p:nvPicPr>
          <p:cNvPr id="8" name="Graphic 7" descr="Doctor">
            <a:extLst>
              <a:ext uri="{FF2B5EF4-FFF2-40B4-BE49-F238E27FC236}">
                <a16:creationId xmlns:a16="http://schemas.microsoft.com/office/drawing/2014/main" id="{545EB214-0607-C61E-B3EA-DE7AFA78C2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30388" y="625683"/>
            <a:ext cx="5551280" cy="5551280"/>
          </a:xfrm>
          <a:prstGeom prst="rect">
            <a:avLst/>
          </a:prstGeom>
        </p:spPr>
      </p:pic>
    </p:spTree>
    <p:extLst>
      <p:ext uri="{BB962C8B-B14F-4D97-AF65-F5344CB8AC3E}">
        <p14:creationId xmlns:p14="http://schemas.microsoft.com/office/powerpoint/2010/main" val="256260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50A8AC-01B1-C53E-9EA0-08C45CBD1D6E}"/>
              </a:ext>
            </a:extLst>
          </p:cNvPr>
          <p:cNvSpPr>
            <a:spLocks noGrp="1"/>
          </p:cNvSpPr>
          <p:nvPr>
            <p:ph idx="1"/>
          </p:nvPr>
        </p:nvSpPr>
        <p:spPr>
          <a:xfrm>
            <a:off x="838200" y="383458"/>
            <a:ext cx="10515600" cy="6371303"/>
          </a:xfrm>
        </p:spPr>
        <p:txBody>
          <a:bodyPr>
            <a:noAutofit/>
          </a:bodyPr>
          <a:lstStyle/>
          <a:p>
            <a:pPr algn="l">
              <a:buFont typeface="Arial" panose="020B0604020202020204" pitchFamily="34" charset="0"/>
              <a:buChar char="•"/>
            </a:pPr>
            <a:endParaRPr lang="en-IN" sz="2400" dirty="0"/>
          </a:p>
          <a:p>
            <a:pPr algn="l">
              <a:buFont typeface="Arial" panose="020B0604020202020204" pitchFamily="34" charset="0"/>
              <a:buChar char="•"/>
            </a:pPr>
            <a:endParaRPr lang="en-IN" sz="2400" dirty="0"/>
          </a:p>
          <a:p>
            <a:pPr algn="l">
              <a:buFont typeface="Arial" panose="020B0604020202020204" pitchFamily="34" charset="0"/>
              <a:buChar char="•"/>
            </a:pPr>
            <a:r>
              <a:rPr lang="en-IN" sz="2400" dirty="0"/>
              <a:t>Here we have </a:t>
            </a:r>
            <a:r>
              <a:rPr lang="en-IN" sz="2400" b="0" i="0" dirty="0">
                <a:effectLst/>
              </a:rPr>
              <a:t>24 features for medications For the generic names: </a:t>
            </a:r>
            <a:r>
              <a:rPr lang="en-IN" sz="2400" b="1" i="0" dirty="0">
                <a:effectLst/>
              </a:rPr>
              <a:t>metformin, repaglinide, </a:t>
            </a:r>
            <a:r>
              <a:rPr lang="en-IN" sz="2400" b="1" i="0" dirty="0" err="1">
                <a:effectLst/>
              </a:rPr>
              <a:t>nateglinide</a:t>
            </a:r>
            <a:r>
              <a:rPr lang="en-IN" sz="2400" b="1" i="0" dirty="0">
                <a:effectLst/>
              </a:rPr>
              <a:t>, chlorpropamide, glimepiride, acetohexamide, glipizide, glyburide, tolbutamide, pioglitazone, rosiglitazone, acarbose, miglitol, troglitazone, tolazamide, </a:t>
            </a:r>
            <a:r>
              <a:rPr lang="en-IN" sz="2400" b="1" i="0" dirty="0" err="1">
                <a:effectLst/>
              </a:rPr>
              <a:t>examide</a:t>
            </a:r>
            <a:r>
              <a:rPr lang="en-IN" sz="2400" b="1" i="0" dirty="0">
                <a:effectLst/>
              </a:rPr>
              <a:t>, sitagliptin, insulin, glyburide-metformin, glipizide-metformin, glimepiride- pioglitazone, metformin-rosiglitazone, and</a:t>
            </a:r>
          </a:p>
          <a:p>
            <a:pPr algn="l">
              <a:buFont typeface="Arial" panose="020B0604020202020204" pitchFamily="34" charset="0"/>
              <a:buChar char="•"/>
            </a:pPr>
            <a:r>
              <a:rPr lang="en-IN" sz="2400" b="1" i="0" dirty="0">
                <a:effectLst/>
              </a:rPr>
              <a:t>metformin- pioglitazone</a:t>
            </a:r>
            <a:r>
              <a:rPr lang="en-IN" sz="2400" b="0" i="0" dirty="0">
                <a:effectLst/>
              </a:rPr>
              <a:t>, the feature indicates whether the drug was prescribed or there was a change in the dosage. Values: “up” if the dosage was increased during the encounter, “down” if the dosage was decreased, “steady” if the dosage did not change, and “no” if the drug was not prescribed</a:t>
            </a:r>
          </a:p>
          <a:p>
            <a:pPr algn="l">
              <a:buFont typeface="Arial" panose="020B0604020202020204" pitchFamily="34" charset="0"/>
              <a:buChar char="•"/>
            </a:pPr>
            <a:r>
              <a:rPr lang="en-IN" sz="2400" b="1" i="0" dirty="0">
                <a:effectLst/>
              </a:rPr>
              <a:t>Readmitted</a:t>
            </a:r>
            <a:r>
              <a:rPr lang="en-IN" sz="2400" b="0" i="0" dirty="0">
                <a:effectLst/>
              </a:rPr>
              <a:t> Days to inpatient readmission. Values: “&lt;30” if the patient was readmitted in less than 30 days, “&gt;30” if the patient was readmitted in more than 30 days, and “No” for no record of readmission</a:t>
            </a:r>
          </a:p>
          <a:p>
            <a:pPr marL="0" indent="0">
              <a:buNone/>
            </a:pPr>
            <a:endParaRPr lang="en-IN" sz="2400" dirty="0"/>
          </a:p>
        </p:txBody>
      </p:sp>
    </p:spTree>
    <p:extLst>
      <p:ext uri="{BB962C8B-B14F-4D97-AF65-F5344CB8AC3E}">
        <p14:creationId xmlns:p14="http://schemas.microsoft.com/office/powerpoint/2010/main" val="841494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B5C06D-DD67-4D21-B494-7131BCA149F5}"/>
              </a:ext>
            </a:extLst>
          </p:cNvPr>
          <p:cNvSpPr>
            <a:spLocks noGrp="1"/>
          </p:cNvSpPr>
          <p:nvPr>
            <p:ph idx="1"/>
          </p:nvPr>
        </p:nvSpPr>
        <p:spPr/>
        <p:txBody>
          <a:bodyPr/>
          <a:lstStyle/>
          <a:p>
            <a:pPr algn="l">
              <a:buFont typeface="+mj-lt"/>
              <a:buAutoNum type="arabicPeriod"/>
            </a:pPr>
            <a:r>
              <a:rPr lang="en-US" i="0" dirty="0">
                <a:solidFill>
                  <a:srgbClr val="374151"/>
                </a:solidFill>
                <a:effectLst/>
                <a:latin typeface="Söhne"/>
              </a:rPr>
              <a:t>Medication Errors: Patients may experience medication-related issues, such as incorrect dosages, drug interactions, or failure to adhere to prescribed medications, which can result in readmissions.</a:t>
            </a:r>
          </a:p>
          <a:p>
            <a:pPr algn="l">
              <a:buFont typeface="+mj-lt"/>
              <a:buAutoNum type="arabicPeriod"/>
            </a:pPr>
            <a:r>
              <a:rPr lang="en-US" i="0" dirty="0">
                <a:solidFill>
                  <a:srgbClr val="374151"/>
                </a:solidFill>
                <a:effectLst/>
                <a:latin typeface="Söhne"/>
              </a:rPr>
              <a:t>Postoperative Complications: Surgical patients may face complications after discharge, such as infections, wound problems, or other surgical site issues.</a:t>
            </a:r>
          </a:p>
          <a:p>
            <a:pPr>
              <a:buFont typeface="+mj-lt"/>
              <a:buAutoNum type="arabicPeriod"/>
            </a:pPr>
            <a:r>
              <a:rPr lang="en-US" i="0" dirty="0">
                <a:solidFill>
                  <a:srgbClr val="374151"/>
                </a:solidFill>
                <a:effectLst/>
                <a:latin typeface="Söhne"/>
              </a:rPr>
              <a:t>Unplanned Discharges: Patients discharged too early, before they are medically stable, may experience complications requiring readmission.</a:t>
            </a:r>
          </a:p>
          <a:p>
            <a:endParaRPr lang="en-IN" dirty="0"/>
          </a:p>
        </p:txBody>
      </p:sp>
    </p:spTree>
    <p:extLst>
      <p:ext uri="{BB962C8B-B14F-4D97-AF65-F5344CB8AC3E}">
        <p14:creationId xmlns:p14="http://schemas.microsoft.com/office/powerpoint/2010/main" val="4076747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ospital">
            <a:extLst>
              <a:ext uri="{FF2B5EF4-FFF2-40B4-BE49-F238E27FC236}">
                <a16:creationId xmlns:a16="http://schemas.microsoft.com/office/drawing/2014/main" id="{0B5AB15A-A60B-317B-2C2F-D0BFC1C81E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D2F95F3B-AA2F-39CF-818F-5104B22EDCE7}"/>
              </a:ext>
            </a:extLst>
          </p:cNvPr>
          <p:cNvSpPr>
            <a:spLocks noGrp="1"/>
          </p:cNvSpPr>
          <p:nvPr>
            <p:ph idx="1"/>
          </p:nvPr>
        </p:nvSpPr>
        <p:spPr>
          <a:xfrm>
            <a:off x="1009650" y="1847849"/>
            <a:ext cx="9994900" cy="4254501"/>
          </a:xfrm>
        </p:spPr>
        <p:txBody>
          <a:bodyPr>
            <a:normAutofit/>
          </a:bodyPr>
          <a:lstStyle/>
          <a:p>
            <a:pPr marL="0" indent="0">
              <a:buNone/>
            </a:pPr>
            <a:r>
              <a:rPr lang="en-US" sz="1400">
                <a:latin typeface="+mj-lt"/>
              </a:rPr>
              <a:t>MC - Medicare: Medicare is a federal health insurance program in the United States that primarily covers individuals who are 65 and older, as well as certain younger individuals with disabilities.</a:t>
            </a:r>
          </a:p>
          <a:p>
            <a:pPr marL="0" indent="0">
              <a:buNone/>
            </a:pPr>
            <a:r>
              <a:rPr lang="en-US" sz="1400">
                <a:latin typeface="+mj-lt"/>
              </a:rPr>
              <a:t>HM - Health Maintenance Organization (HMO): HMO is a type of managed care health insurance plan that requires members to choose a primary care physician and get referrals for specialized care.</a:t>
            </a:r>
          </a:p>
          <a:p>
            <a:pPr marL="0" indent="0">
              <a:buNone/>
            </a:pPr>
            <a:r>
              <a:rPr lang="en-US" sz="1400">
                <a:latin typeface="+mj-lt"/>
              </a:rPr>
              <a:t>SP - Self-Pay: This code might indicate that the patient is responsible for paying their medical expenses out-of-pocket without insurance coverage.</a:t>
            </a:r>
          </a:p>
          <a:p>
            <a:pPr marL="0" indent="0">
              <a:buNone/>
            </a:pPr>
            <a:r>
              <a:rPr lang="en-US" sz="1400">
                <a:latin typeface="+mj-lt"/>
              </a:rPr>
              <a:t>BC - Blue Cross: Blue Cross is a group of independent health insurance companies that provide health insurance plans across the United States.</a:t>
            </a:r>
          </a:p>
          <a:p>
            <a:pPr marL="0" indent="0">
              <a:buNone/>
            </a:pPr>
            <a:r>
              <a:rPr lang="en-US" sz="1400">
                <a:latin typeface="+mj-lt"/>
              </a:rPr>
              <a:t>MD - Medicaid: Medicaid is a state and federally-funded program that provides health coverage to low-income individuals and families.</a:t>
            </a:r>
          </a:p>
          <a:p>
            <a:pPr marL="0" indent="0">
              <a:buNone/>
            </a:pPr>
            <a:r>
              <a:rPr lang="en-US" sz="1400">
                <a:latin typeface="+mj-lt"/>
              </a:rPr>
              <a:t>CP - Commercial Payer: This code may represent a commercial insurance company or private health insurance plan.</a:t>
            </a:r>
          </a:p>
          <a:p>
            <a:pPr marL="0" indent="0">
              <a:buNone/>
            </a:pPr>
            <a:r>
              <a:rPr lang="en-US" sz="1400">
                <a:latin typeface="+mj-lt"/>
              </a:rPr>
              <a:t>UN - Unknown: This code might be used when the payer information is unknown or not yet determined.</a:t>
            </a:r>
          </a:p>
          <a:p>
            <a:pPr marL="0" indent="0">
              <a:buNone/>
            </a:pPr>
            <a:r>
              <a:rPr lang="en-US" sz="1400">
                <a:latin typeface="+mj-lt"/>
              </a:rPr>
              <a:t>CM - Champus (Civilian Health and Medical Program of the Uniformed Services): CM refers to a health insurance program for military dependents and retirees.</a:t>
            </a:r>
          </a:p>
          <a:p>
            <a:pPr marL="0" indent="0">
              <a:buNone/>
            </a:pPr>
            <a:r>
              <a:rPr lang="en-US" sz="1400">
                <a:latin typeface="+mj-lt"/>
              </a:rPr>
              <a:t>OG - Other Government Programs: This code may include other government-sponsored health insurance programs or plans.</a:t>
            </a:r>
          </a:p>
          <a:p>
            <a:pPr marL="0" indent="0">
              <a:buNone/>
            </a:pPr>
            <a:endParaRPr lang="en-IN" sz="1400">
              <a:latin typeface="+mj-lt"/>
            </a:endParaRPr>
          </a:p>
        </p:txBody>
      </p:sp>
    </p:spTree>
    <p:extLst>
      <p:ext uri="{BB962C8B-B14F-4D97-AF65-F5344CB8AC3E}">
        <p14:creationId xmlns:p14="http://schemas.microsoft.com/office/powerpoint/2010/main" val="34073851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4406DD-8FD5-18E3-FA65-B24C4FDB02C9}"/>
              </a:ext>
            </a:extLst>
          </p:cNvPr>
          <p:cNvSpPr>
            <a:spLocks noGrp="1"/>
          </p:cNvSpPr>
          <p:nvPr>
            <p:ph idx="1"/>
          </p:nvPr>
        </p:nvSpPr>
        <p:spPr>
          <a:xfrm>
            <a:off x="838200" y="1929384"/>
            <a:ext cx="10515600" cy="4251960"/>
          </a:xfrm>
        </p:spPr>
        <p:txBody>
          <a:bodyPr>
            <a:normAutofit/>
          </a:bodyPr>
          <a:lstStyle/>
          <a:p>
            <a:pPr marL="0" indent="0">
              <a:buNone/>
            </a:pPr>
            <a:r>
              <a:rPr lang="en-US" sz="1700"/>
              <a:t>PO - Point of Service (POS): POS is a type of managed care plan that allows members to receive care both within a network of providers and outside the network at a higher cost.</a:t>
            </a:r>
          </a:p>
          <a:p>
            <a:pPr marL="0" indent="0">
              <a:buNone/>
            </a:pPr>
            <a:r>
              <a:rPr lang="en-US" sz="1700"/>
              <a:t>DM - Disease Management: DM could indicate a disease management program or specialized care for chronic conditions.</a:t>
            </a:r>
          </a:p>
          <a:p>
            <a:pPr marL="0" indent="0">
              <a:buNone/>
            </a:pPr>
            <a:r>
              <a:rPr lang="en-US" sz="1700"/>
              <a:t>CH - Children's Health Insurance Program (CHIP): CHIP provides health insurance coverage for low-income children and sometimes pregnant women in the United States.</a:t>
            </a:r>
          </a:p>
          <a:p>
            <a:pPr marL="0" indent="0">
              <a:buNone/>
            </a:pPr>
            <a:r>
              <a:rPr lang="en-US" sz="1700"/>
              <a:t>WC - Workers' Compensation: WC is a type of insurance that provides medical benefits and wage replacement to employees who suffer work-related injuries or illnesses.</a:t>
            </a:r>
          </a:p>
          <a:p>
            <a:pPr marL="0" indent="0">
              <a:buNone/>
            </a:pPr>
            <a:r>
              <a:rPr lang="en-US" sz="1700"/>
              <a:t>OT - Other: This code may be used to represent other payer types not specifically listed.</a:t>
            </a:r>
          </a:p>
          <a:p>
            <a:pPr marL="0" indent="0">
              <a:buNone/>
            </a:pPr>
            <a:r>
              <a:rPr lang="en-US" sz="1700"/>
              <a:t>MP - Medical Practice: This code might be used when the patient pays directly to a medical practice for services rendered.</a:t>
            </a:r>
          </a:p>
          <a:p>
            <a:pPr marL="0" indent="0">
              <a:buNone/>
            </a:pPr>
            <a:r>
              <a:rPr lang="en-US" sz="1700"/>
              <a:t>SI - Supplemental Insurance: SI could indicate additional insurance coverage to supplement primary health insurance.</a:t>
            </a:r>
          </a:p>
          <a:p>
            <a:pPr marL="0" indent="0">
              <a:buNone/>
            </a:pPr>
            <a:r>
              <a:rPr lang="en-US" sz="1700"/>
              <a:t>FR - Federal Employee Program: FR might refer to a health insurance program for federal employees and their families</a:t>
            </a:r>
          </a:p>
          <a:p>
            <a:pPr marL="0" indent="0">
              <a:buNone/>
            </a:pPr>
            <a:endParaRPr lang="en-US" sz="1700"/>
          </a:p>
          <a:p>
            <a:pPr marL="0" indent="0">
              <a:buNone/>
            </a:pPr>
            <a:endParaRPr lang="en-US" sz="1700"/>
          </a:p>
          <a:p>
            <a:pPr marL="0" indent="0">
              <a:buNone/>
            </a:pPr>
            <a:endParaRPr lang="en-US" sz="1700"/>
          </a:p>
          <a:p>
            <a:endParaRPr lang="en-IN" sz="1700"/>
          </a:p>
        </p:txBody>
      </p:sp>
    </p:spTree>
    <p:extLst>
      <p:ext uri="{BB962C8B-B14F-4D97-AF65-F5344CB8AC3E}">
        <p14:creationId xmlns:p14="http://schemas.microsoft.com/office/powerpoint/2010/main" val="32089744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8EE9BE-2656-3CFF-976B-5D6563D5DE3C}"/>
              </a:ext>
            </a:extLst>
          </p:cNvPr>
          <p:cNvSpPr>
            <a:spLocks noGrp="1"/>
          </p:cNvSpPr>
          <p:nvPr>
            <p:ph type="ctrTitle"/>
          </p:nvPr>
        </p:nvSpPr>
        <p:spPr>
          <a:xfrm>
            <a:off x="477981" y="1122363"/>
            <a:ext cx="4023360" cy="3204134"/>
          </a:xfrm>
        </p:spPr>
        <p:txBody>
          <a:bodyPr anchor="b">
            <a:normAutofit/>
          </a:bodyPr>
          <a:lstStyle/>
          <a:p>
            <a:pPr algn="l"/>
            <a:r>
              <a:rPr lang="en-US" sz="4800" dirty="0"/>
              <a:t>Thank you So Much</a:t>
            </a:r>
            <a:endParaRPr lang="en-IN" sz="4800" dirty="0"/>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Graphic 5" descr="Handshake">
            <a:extLst>
              <a:ext uri="{FF2B5EF4-FFF2-40B4-BE49-F238E27FC236}">
                <a16:creationId xmlns:a16="http://schemas.microsoft.com/office/drawing/2014/main" id="{149A2F5E-B59A-8E21-72AF-D0FC70FD5D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285643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955D0-74EC-A6B7-A94D-3D9ED358C3A5}"/>
              </a:ext>
            </a:extLst>
          </p:cNvPr>
          <p:cNvSpPr>
            <a:spLocks noGrp="1"/>
          </p:cNvSpPr>
          <p:nvPr>
            <p:ph type="title"/>
          </p:nvPr>
        </p:nvSpPr>
        <p:spPr>
          <a:xfrm>
            <a:off x="838198" y="547815"/>
            <a:ext cx="5167185" cy="1680519"/>
          </a:xfrm>
        </p:spPr>
        <p:txBody>
          <a:bodyPr vert="horz" lIns="91440" tIns="45720" rIns="91440" bIns="45720" rtlCol="0" anchor="ctr">
            <a:normAutofit/>
          </a:bodyPr>
          <a:lstStyle/>
          <a:p>
            <a:r>
              <a:rPr lang="en-US" sz="4000" dirty="0"/>
              <a:t>Readmitted </a:t>
            </a:r>
          </a:p>
        </p:txBody>
      </p:sp>
      <p:sp>
        <p:nvSpPr>
          <p:cNvPr id="4" name="Text Placeholder 3">
            <a:extLst>
              <a:ext uri="{FF2B5EF4-FFF2-40B4-BE49-F238E27FC236}">
                <a16:creationId xmlns:a16="http://schemas.microsoft.com/office/drawing/2014/main" id="{9A8B8D87-69D9-34C9-2C12-AB523973D010}"/>
              </a:ext>
            </a:extLst>
          </p:cNvPr>
          <p:cNvSpPr>
            <a:spLocks noGrp="1"/>
          </p:cNvSpPr>
          <p:nvPr>
            <p:ph type="body" sz="half" idx="2"/>
          </p:nvPr>
        </p:nvSpPr>
        <p:spPr>
          <a:xfrm>
            <a:off x="6186619" y="547815"/>
            <a:ext cx="5178960" cy="1680519"/>
          </a:xfrm>
        </p:spPr>
        <p:txBody>
          <a:bodyPr vert="horz" lIns="91440" tIns="45720" rIns="91440" bIns="45720" rtlCol="0" anchor="ctr">
            <a:normAutofit/>
          </a:bodyPr>
          <a:lstStyle/>
          <a:p>
            <a:pPr indent="-228600">
              <a:buFont typeface="Arial" panose="020B0604020202020204" pitchFamily="34" charset="0"/>
              <a:buChar char="•"/>
            </a:pPr>
            <a:r>
              <a:rPr lang="en-US" sz="1100" b="0" i="0">
                <a:effectLst/>
              </a:rPr>
              <a:t>These two diagrams show us that our target variable is almost balanced and distributed.</a:t>
            </a:r>
          </a:p>
          <a:p>
            <a:pPr indent="-228600">
              <a:buFont typeface="Arial" panose="020B0604020202020204" pitchFamily="34" charset="0"/>
              <a:buChar char="•"/>
            </a:pPr>
            <a:r>
              <a:rPr lang="en-US" sz="1100" b="0" i="0">
                <a:effectLst/>
              </a:rPr>
              <a:t>This column our target feature. It is about "days to inpatient readmission"</a:t>
            </a:r>
          </a:p>
          <a:p>
            <a:pPr indent="-228600">
              <a:buFont typeface="Arial" panose="020B0604020202020204" pitchFamily="34" charset="0"/>
              <a:buChar char="•"/>
            </a:pPr>
            <a:r>
              <a:rPr lang="en-US" sz="1100" b="0" i="0">
                <a:effectLst/>
              </a:rPr>
              <a:t>If the patient was readmitted in less than 30 days "&lt;30" if the patient was readmitted in more than 30 days "&gt;30" If there is no record "NO" We decided to reduce these values to two and map them according to the following rule;</a:t>
            </a:r>
          </a:p>
          <a:p>
            <a:pPr indent="-228600">
              <a:buFont typeface="Arial" panose="020B0604020202020204" pitchFamily="34" charset="0"/>
              <a:buChar char="•"/>
            </a:pPr>
            <a:r>
              <a:rPr lang="en-US" sz="1100" b="0" i="0">
                <a:effectLst/>
              </a:rPr>
              <a:t>NO -&gt; 0 &lt;30 and &gt;30 -&gt; 1</a:t>
            </a:r>
          </a:p>
          <a:p>
            <a:pPr indent="-228600">
              <a:buFont typeface="Arial" panose="020B0604020202020204" pitchFamily="34" charset="0"/>
              <a:buChar char="•"/>
            </a:pPr>
            <a:endParaRPr lang="en-US" sz="1100"/>
          </a:p>
        </p:txBody>
      </p:sp>
      <p:pic>
        <p:nvPicPr>
          <p:cNvPr id="8" name="Picture 7" descr="A pie chart with text&#10;&#10;Description automatically generated">
            <a:extLst>
              <a:ext uri="{FF2B5EF4-FFF2-40B4-BE49-F238E27FC236}">
                <a16:creationId xmlns:a16="http://schemas.microsoft.com/office/drawing/2014/main" id="{D709E097-D4A5-6DF2-EBC1-498426244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217" y="2421924"/>
            <a:ext cx="3711146" cy="3711146"/>
          </a:xfrm>
          <a:prstGeom prst="rect">
            <a:avLst/>
          </a:prstGeom>
        </p:spPr>
      </p:pic>
      <p:pic>
        <p:nvPicPr>
          <p:cNvPr id="6" name="Content Placeholder 5" descr="A graph showing a distribution of target values&#10;&#10;Description automatically generated">
            <a:extLst>
              <a:ext uri="{FF2B5EF4-FFF2-40B4-BE49-F238E27FC236}">
                <a16:creationId xmlns:a16="http://schemas.microsoft.com/office/drawing/2014/main" id="{F51E3A38-90A1-721B-E5FD-4061CE75DD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79951" y="2421924"/>
            <a:ext cx="4804071" cy="3711146"/>
          </a:xfrm>
          <a:prstGeom prst="rect">
            <a:avLst/>
          </a:prstGeom>
        </p:spPr>
      </p:pic>
    </p:spTree>
    <p:extLst>
      <p:ext uri="{BB962C8B-B14F-4D97-AF65-F5344CB8AC3E}">
        <p14:creationId xmlns:p14="http://schemas.microsoft.com/office/powerpoint/2010/main" val="189233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2" name="Rectangle 1057">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955D0-74EC-A6B7-A94D-3D9ED358C3A5}"/>
              </a:ext>
            </a:extLst>
          </p:cNvPr>
          <p:cNvSpPr>
            <a:spLocks noGrp="1"/>
          </p:cNvSpPr>
          <p:nvPr>
            <p:ph type="title"/>
          </p:nvPr>
        </p:nvSpPr>
        <p:spPr>
          <a:xfrm>
            <a:off x="6739128" y="638089"/>
            <a:ext cx="4818888" cy="1476801"/>
          </a:xfrm>
        </p:spPr>
        <p:txBody>
          <a:bodyPr vert="horz" lIns="91440" tIns="45720" rIns="91440" bIns="45720" rtlCol="0" anchor="b">
            <a:normAutofit/>
          </a:bodyPr>
          <a:lstStyle/>
          <a:p>
            <a:r>
              <a:rPr lang="en-US" sz="5000" b="1"/>
              <a:t>N</a:t>
            </a:r>
            <a:r>
              <a:rPr lang="en-US" sz="5000" b="1" kern="1200">
                <a:latin typeface="+mj-lt"/>
                <a:ea typeface="+mj-ea"/>
                <a:cs typeface="+mj-cs"/>
              </a:rPr>
              <a:t>umerical variables</a:t>
            </a:r>
          </a:p>
        </p:txBody>
      </p:sp>
      <p:pic>
        <p:nvPicPr>
          <p:cNvPr id="1026" name="Picture 2" descr="A collage of graphs&#10;&#10;Description automatically generated">
            <a:extLst>
              <a:ext uri="{FF2B5EF4-FFF2-40B4-BE49-F238E27FC236}">
                <a16:creationId xmlns:a16="http://schemas.microsoft.com/office/drawing/2014/main" id="{4635D25C-DB12-1992-0019-C0B071E231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7846"/>
          <a:stretch/>
        </p:blipFill>
        <p:spPr bwMode="auto">
          <a:xfrm>
            <a:off x="677331" y="640080"/>
            <a:ext cx="5366178" cy="5577840"/>
          </a:xfrm>
          <a:prstGeom prst="rect">
            <a:avLst/>
          </a:prstGeom>
          <a:noFill/>
          <a:extLst>
            <a:ext uri="{909E8E84-426E-40DD-AFC4-6F175D3DCCD1}">
              <a14:hiddenFill xmlns:a14="http://schemas.microsoft.com/office/drawing/2010/main">
                <a:solidFill>
                  <a:srgbClr val="FFFFFF"/>
                </a:solidFill>
              </a14:hiddenFill>
            </a:ext>
          </a:extLst>
        </p:spPr>
      </p:pic>
      <p:sp>
        <p:nvSpPr>
          <p:cNvPr id="1063"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70236A23-B966-78F5-1245-D7A5D46E2C88}"/>
              </a:ext>
            </a:extLst>
          </p:cNvPr>
          <p:cNvSpPr>
            <a:spLocks noGrp="1"/>
          </p:cNvSpPr>
          <p:nvPr>
            <p:ph idx="1"/>
          </p:nvPr>
        </p:nvSpPr>
        <p:spPr>
          <a:xfrm>
            <a:off x="6739128" y="2664886"/>
            <a:ext cx="4818888" cy="3550789"/>
          </a:xfrm>
        </p:spPr>
        <p:txBody>
          <a:bodyPr anchor="t">
            <a:normAutofit/>
          </a:bodyPr>
          <a:lstStyle/>
          <a:p>
            <a:r>
              <a:rPr lang="en-US" sz="2200" dirty="0"/>
              <a:t>Where each histogram represents the distribution of values for a specific numerical variable in the dataset. This visualization helps you gain insights into the dataset's central tendency, spread, skewness, and potential outliers for each numerical variable.</a:t>
            </a:r>
            <a:endParaRPr lang="en-IN" sz="2200" dirty="0"/>
          </a:p>
        </p:txBody>
      </p:sp>
    </p:spTree>
    <p:extLst>
      <p:ext uri="{BB962C8B-B14F-4D97-AF65-F5344CB8AC3E}">
        <p14:creationId xmlns:p14="http://schemas.microsoft.com/office/powerpoint/2010/main" val="3517264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2" name="Rectangle 309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44FB9772-07FF-2C69-CEFE-64B32940337B}"/>
              </a:ext>
            </a:extLst>
          </p:cNvPr>
          <p:cNvSpPr>
            <a:spLocks noGrp="1"/>
          </p:cNvSpPr>
          <p:nvPr>
            <p:ph type="title"/>
          </p:nvPr>
        </p:nvSpPr>
        <p:spPr>
          <a:xfrm>
            <a:off x="411480" y="991443"/>
            <a:ext cx="4443154" cy="1087819"/>
          </a:xfrm>
        </p:spPr>
        <p:txBody>
          <a:bodyPr anchor="b">
            <a:normAutofit/>
          </a:bodyPr>
          <a:lstStyle/>
          <a:p>
            <a:r>
              <a:rPr lang="en-US" sz="2400" b="1"/>
              <a:t>num_procedures', 'num_medications', 'number_emergency</a:t>
            </a:r>
            <a:endParaRPr lang="en-IN" sz="2400" b="1"/>
          </a:p>
        </p:txBody>
      </p:sp>
      <p:sp>
        <p:nvSpPr>
          <p:cNvPr id="3094" name="Rectangle 309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96" name="Rectangle 309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0" name="Content Placeholder 3079">
            <a:extLst>
              <a:ext uri="{FF2B5EF4-FFF2-40B4-BE49-F238E27FC236}">
                <a16:creationId xmlns:a16="http://schemas.microsoft.com/office/drawing/2014/main" id="{F54CA8F2-0D78-8B72-0E76-4C2561876963}"/>
              </a:ext>
            </a:extLst>
          </p:cNvPr>
          <p:cNvSpPr>
            <a:spLocks noGrp="1"/>
          </p:cNvSpPr>
          <p:nvPr>
            <p:ph idx="1"/>
          </p:nvPr>
        </p:nvSpPr>
        <p:spPr>
          <a:xfrm>
            <a:off x="411480" y="2684095"/>
            <a:ext cx="4443154" cy="3492868"/>
          </a:xfrm>
        </p:spPr>
        <p:txBody>
          <a:bodyPr>
            <a:normAutofit/>
          </a:bodyPr>
          <a:lstStyle/>
          <a:p>
            <a:r>
              <a:rPr lang="en-US" sz="1700" dirty="0"/>
              <a:t>In this case Patients who experience more frequent emergencies might receive more intensive and immediate medical attention. During such emergency care, the focus could be on stabilizing the patient's condition rather than prescribing numerous medications. As a result, the total number of medications might decrease.</a:t>
            </a:r>
          </a:p>
          <a:p>
            <a:endParaRPr lang="en-US" sz="1700" dirty="0"/>
          </a:p>
          <a:p>
            <a:r>
              <a:rPr lang="en-US" sz="1700" dirty="0"/>
              <a:t>From this, we can see that there is no problem with multi-collinearity. We can also see that as the </a:t>
            </a:r>
            <a:r>
              <a:rPr lang="en-US" sz="1700" dirty="0" err="1"/>
              <a:t>number_emergency</a:t>
            </a:r>
            <a:r>
              <a:rPr lang="en-US" sz="1700" dirty="0"/>
              <a:t> increases the </a:t>
            </a:r>
            <a:r>
              <a:rPr lang="en-US" sz="1700" dirty="0" err="1"/>
              <a:t>num_medication</a:t>
            </a:r>
            <a:r>
              <a:rPr lang="en-US" sz="1700" dirty="0"/>
              <a:t> decreases.</a:t>
            </a:r>
          </a:p>
          <a:p>
            <a:endParaRPr lang="en-US" sz="1700" dirty="0"/>
          </a:p>
        </p:txBody>
      </p:sp>
      <p:pic>
        <p:nvPicPr>
          <p:cNvPr id="3076" name="Picture 4" descr="A collage of blue and white graphs&#10;&#10;Description automatically generated">
            <a:extLst>
              <a:ext uri="{FF2B5EF4-FFF2-40B4-BE49-F238E27FC236}">
                <a16:creationId xmlns:a16="http://schemas.microsoft.com/office/drawing/2014/main" id="{8B4B6661-9F1F-DB9D-5B9D-0C210CDA64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16440" y="625683"/>
            <a:ext cx="5579175" cy="555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630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2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5140E7AC-2C1C-478D-0C29-3304B674E702}"/>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Readmitted - Race</a:t>
            </a:r>
          </a:p>
        </p:txBody>
      </p:sp>
      <p:sp>
        <p:nvSpPr>
          <p:cNvPr id="28" name="Rectangle 2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 Placeholder 10">
            <a:extLst>
              <a:ext uri="{FF2B5EF4-FFF2-40B4-BE49-F238E27FC236}">
                <a16:creationId xmlns:a16="http://schemas.microsoft.com/office/drawing/2014/main" id="{19AEAB68-FDEB-B423-B370-E5A791C44A1F}"/>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indent="-228600">
              <a:buFont typeface="Arial" panose="020B0604020202020204" pitchFamily="34" charset="0"/>
              <a:buChar char="•"/>
            </a:pPr>
            <a:r>
              <a:rPr lang="en-US" sz="1400" dirty="0"/>
              <a:t>As we see, there are Caucasians in 76 per cent of all our data. And other 24 per cent is divided into African Americans, Hispanics, Asians and Others.</a:t>
            </a:r>
          </a:p>
          <a:p>
            <a:pPr indent="-228600">
              <a:buFont typeface="Arial" panose="020B0604020202020204" pitchFamily="34" charset="0"/>
              <a:buChar char="•"/>
            </a:pPr>
            <a:r>
              <a:rPr lang="en-US" sz="1400" dirty="0"/>
              <a:t>Here we decided to divide into 3 groups Caucasian, African American and Other.</a:t>
            </a:r>
          </a:p>
          <a:p>
            <a:pPr indent="-228600">
              <a:buFont typeface="Arial" panose="020B0604020202020204" pitchFamily="34" charset="0"/>
              <a:buChar char="•"/>
            </a:pPr>
            <a:endParaRPr lang="en-US" sz="1400" dirty="0"/>
          </a:p>
          <a:p>
            <a:pPr indent="-228600">
              <a:buFont typeface="Arial" panose="020B0604020202020204" pitchFamily="34" charset="0"/>
              <a:buChar char="•"/>
            </a:pPr>
            <a:r>
              <a:rPr kumimoji="0" lang="en-US" altLang="en-US" sz="1400" b="0" i="0" u="none" strike="noStrike" cap="none" normalizeH="0" baseline="0" dirty="0">
                <a:ln>
                  <a:noFill/>
                </a:ln>
                <a:effectLst/>
              </a:rPr>
              <a:t>The proportion of Race</a:t>
            </a:r>
          </a:p>
          <a:p>
            <a:pPr indent="-228600">
              <a:buFont typeface="Arial" panose="020B0604020202020204" pitchFamily="34" charset="0"/>
              <a:buChar char="•"/>
            </a:pPr>
            <a:r>
              <a:rPr kumimoji="0" lang="en-US" altLang="en-US" sz="1400" b="0" i="0" u="none" strike="noStrike" cap="none" normalizeH="0" baseline="0" dirty="0">
                <a:ln>
                  <a:noFill/>
                </a:ln>
                <a:effectLst/>
              </a:rPr>
              <a:t>Caucasian 76.486788</a:t>
            </a:r>
          </a:p>
          <a:p>
            <a:pPr indent="-228600">
              <a:buFont typeface="Arial" panose="020B0604020202020204" pitchFamily="34" charset="0"/>
              <a:buChar char="•"/>
            </a:pPr>
            <a:r>
              <a:rPr kumimoji="0" lang="en-US" altLang="en-US" sz="1400" b="0" i="0" u="none" strike="noStrike" cap="none" normalizeH="0" baseline="0" dirty="0" err="1">
                <a:ln>
                  <a:noFill/>
                </a:ln>
                <a:effectLst/>
              </a:rPr>
              <a:t>AfricanAmerican</a:t>
            </a:r>
            <a:r>
              <a:rPr kumimoji="0" lang="en-US" altLang="en-US" sz="1400" b="0" i="0" u="none" strike="noStrike" cap="none" normalizeH="0" baseline="0" dirty="0">
                <a:ln>
                  <a:noFill/>
                </a:ln>
                <a:effectLst/>
              </a:rPr>
              <a:t> 19.307891</a:t>
            </a:r>
          </a:p>
          <a:p>
            <a:pPr indent="-228600">
              <a:buFont typeface="Arial" panose="020B0604020202020204" pitchFamily="34" charset="0"/>
              <a:buChar char="•"/>
            </a:pPr>
            <a:r>
              <a:rPr kumimoji="0" lang="en-US" altLang="en-US" sz="1400" b="0" i="0" u="none" strike="noStrike" cap="none" normalizeH="0" baseline="0" dirty="0">
                <a:ln>
                  <a:noFill/>
                </a:ln>
                <a:effectLst/>
              </a:rPr>
              <a:t>Other 4.205321 </a:t>
            </a:r>
          </a:p>
          <a:p>
            <a:pPr indent="-228600">
              <a:buFont typeface="Arial" panose="020B0604020202020204" pitchFamily="34" charset="0"/>
              <a:buChar char="•"/>
            </a:pPr>
            <a:endParaRPr kumimoji="0" lang="en-US" altLang="en-US" sz="1400" b="0" i="0" u="none" strike="noStrike" cap="none" normalizeH="0" baseline="0" dirty="0">
              <a:ln>
                <a:noFill/>
              </a:ln>
              <a:effectLst/>
            </a:endParaRPr>
          </a:p>
          <a:p>
            <a:pPr indent="-228600">
              <a:buFont typeface="Arial" panose="020B0604020202020204" pitchFamily="34" charset="0"/>
              <a:buChar char="•"/>
            </a:pPr>
            <a:endParaRPr kumimoji="0" lang="en-US" altLang="en-US" sz="1400" b="0" i="0" u="none" strike="noStrike" cap="none" normalizeH="0" baseline="0" dirty="0">
              <a:ln>
                <a:noFill/>
              </a:ln>
              <a:effectLst/>
            </a:endParaRPr>
          </a:p>
          <a:p>
            <a:pPr indent="-228600">
              <a:buFont typeface="Arial" panose="020B0604020202020204" pitchFamily="34" charset="0"/>
              <a:buChar char="•"/>
            </a:pPr>
            <a:endParaRPr lang="en-US" sz="1400" dirty="0"/>
          </a:p>
        </p:txBody>
      </p:sp>
      <p:pic>
        <p:nvPicPr>
          <p:cNvPr id="17" name="Content Placeholder 16" descr="A graph of different colored bars&#10;&#10;Description automatically generated">
            <a:extLst>
              <a:ext uri="{FF2B5EF4-FFF2-40B4-BE49-F238E27FC236}">
                <a16:creationId xmlns:a16="http://schemas.microsoft.com/office/drawing/2014/main" id="{6EDFA853-458D-8AD9-19DE-A11EA6E690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7245" y="841248"/>
            <a:ext cx="6829885" cy="5276088"/>
          </a:xfrm>
          <a:prstGeom prst="rect">
            <a:avLst/>
          </a:prstGeom>
        </p:spPr>
      </p:pic>
    </p:spTree>
    <p:extLst>
      <p:ext uri="{BB962C8B-B14F-4D97-AF65-F5344CB8AC3E}">
        <p14:creationId xmlns:p14="http://schemas.microsoft.com/office/powerpoint/2010/main" val="270395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2058">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61" name="Rectangle 2060">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E57E212C-FBD7-D1CF-D890-80D7E782333B}"/>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2000" b="1" dirty="0" err="1"/>
              <a:t>Admission_Source_Id</a:t>
            </a:r>
            <a:r>
              <a:rPr lang="en-US" sz="2000" b="1" dirty="0"/>
              <a:t> VS Readmitted</a:t>
            </a:r>
          </a:p>
        </p:txBody>
      </p:sp>
      <p:sp>
        <p:nvSpPr>
          <p:cNvPr id="2063" name="Rectangle 2062">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65" name="Rectangle 2064">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6" name="Content Placeholder 2055">
            <a:extLst>
              <a:ext uri="{FF2B5EF4-FFF2-40B4-BE49-F238E27FC236}">
                <a16:creationId xmlns:a16="http://schemas.microsoft.com/office/drawing/2014/main" id="{D4648610-7A57-97A1-AF79-8AC2FEF6B9CF}"/>
              </a:ext>
            </a:extLst>
          </p:cNvPr>
          <p:cNvSpPr>
            <a:spLocks noGrp="1"/>
          </p:cNvSpPr>
          <p:nvPr>
            <p:ph sz="half" idx="1"/>
          </p:nvPr>
        </p:nvSpPr>
        <p:spPr>
          <a:xfrm>
            <a:off x="5250106" y="586822"/>
            <a:ext cx="6106742" cy="1645920"/>
          </a:xfrm>
        </p:spPr>
        <p:txBody>
          <a:bodyPr vert="horz" lIns="91440" tIns="45720" rIns="91440" bIns="45720" rtlCol="0" anchor="ctr">
            <a:normAutofit/>
          </a:bodyPr>
          <a:lstStyle/>
          <a:p>
            <a:r>
              <a:rPr lang="en-US" sz="1800" dirty="0"/>
              <a:t>We see that Readmitted Probability of Referral is very close to Emergency, although Emergency has more samples than other</a:t>
            </a:r>
          </a:p>
        </p:txBody>
      </p:sp>
      <p:pic>
        <p:nvPicPr>
          <p:cNvPr id="2052" name="Picture 4" descr="A graph of a bar graph&#10;&#10;Description automatically generated with medium confidence">
            <a:extLst>
              <a:ext uri="{FF2B5EF4-FFF2-40B4-BE49-F238E27FC236}">
                <a16:creationId xmlns:a16="http://schemas.microsoft.com/office/drawing/2014/main" id="{CE42FF4F-94D1-2C99-3729-8C4DAEB5D73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1552240" y="2729397"/>
            <a:ext cx="3492595" cy="348386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 graph of a bar graph&#10;&#10;Description automatically generated">
            <a:extLst>
              <a:ext uri="{FF2B5EF4-FFF2-40B4-BE49-F238E27FC236}">
                <a16:creationId xmlns:a16="http://schemas.microsoft.com/office/drawing/2014/main" id="{8C8FF9C5-483C-2C60-5979-FF95F7C2AAB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05394" y="2729397"/>
            <a:ext cx="4509855"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147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1959</TotalTime>
  <Words>2426</Words>
  <Application>Microsoft Office PowerPoint</Application>
  <PresentationFormat>Widescreen</PresentationFormat>
  <Paragraphs>285</Paragraphs>
  <Slides>43</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Courier New</vt:lpstr>
      <vt:lpstr>Gill Sans MT</vt:lpstr>
      <vt:lpstr>Inter</vt:lpstr>
      <vt:lpstr>Söhne</vt:lpstr>
      <vt:lpstr>Office Theme</vt:lpstr>
      <vt:lpstr>Diabetes Readmission Prediction</vt:lpstr>
      <vt:lpstr> Data Set Description VARIABLE NAMES: DESCRIPTION </vt:lpstr>
      <vt:lpstr>PowerPoint Presentation</vt:lpstr>
      <vt:lpstr>PowerPoint Presentation</vt:lpstr>
      <vt:lpstr>Readmitted </vt:lpstr>
      <vt:lpstr>Numerical variables</vt:lpstr>
      <vt:lpstr>num_procedures', 'num_medications', 'number_emergency</vt:lpstr>
      <vt:lpstr>Readmitted - Race</vt:lpstr>
      <vt:lpstr>Admission_Source_Id VS Readmitted</vt:lpstr>
      <vt:lpstr>Gender VS Readmitted</vt:lpstr>
      <vt:lpstr>Age Group Distribution</vt:lpstr>
      <vt:lpstr>Admission Type ID</vt:lpstr>
      <vt:lpstr>Discharge disposition</vt:lpstr>
      <vt:lpstr>Admission_Source_Id Vs Readmitted</vt:lpstr>
      <vt:lpstr>Time In Hospital VS Readmission</vt:lpstr>
      <vt:lpstr>Payer Code Vs Readmitted</vt:lpstr>
      <vt:lpstr>Medical Specialty Vs Readmitted</vt:lpstr>
      <vt:lpstr>Number of Lab Procedures - Readmission</vt:lpstr>
      <vt:lpstr>Number_Procedures VS Readmitted</vt:lpstr>
      <vt:lpstr>Number Of Medications</vt:lpstr>
      <vt:lpstr>PowerPoint Presentation</vt:lpstr>
      <vt:lpstr>diag_1,diag_2,diag_3</vt:lpstr>
      <vt:lpstr>Metformin VS Readmitted</vt:lpstr>
      <vt:lpstr>Repaglinide VS Readmitted</vt:lpstr>
      <vt:lpstr>chlorpropamide   VS Readmitted</vt:lpstr>
      <vt:lpstr>Acetohexamide VS Readmitted</vt:lpstr>
      <vt:lpstr>Glyburide VS Readmitted</vt:lpstr>
      <vt:lpstr>Pioglitazone VS Readmitted</vt:lpstr>
      <vt:lpstr>Acarbose Vs Readmission</vt:lpstr>
      <vt:lpstr>Tolazamide VS Readmitted</vt:lpstr>
      <vt:lpstr>Glyburide-metformin VS Readmitted</vt:lpstr>
      <vt:lpstr>Metformin-Rosiglitazone VS Readmitted</vt:lpstr>
      <vt:lpstr>Change VS Readmitted</vt:lpstr>
      <vt:lpstr>Glucose Serum Vs Readmitted</vt:lpstr>
      <vt:lpstr>Most Important Feature</vt:lpstr>
      <vt:lpstr>Findings</vt:lpstr>
      <vt:lpstr>PowerPoint Presentation</vt:lpstr>
      <vt:lpstr>PowerPoint Presentation</vt:lpstr>
      <vt:lpstr>One of the Reasons For Readmission</vt:lpstr>
      <vt:lpstr>PowerPoint Presentation</vt:lpstr>
      <vt:lpstr>PowerPoint Presentation</vt:lpstr>
      <vt:lpstr>PowerPoint Presentation</vt:lpstr>
      <vt:lpstr>Thank you So Much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30-Day Readmission Rates to U.S. Hospitals</dc:title>
  <dc:creator>jadhavnaik978@gmail.com</dc:creator>
  <cp:lastModifiedBy>jadhavnaik978@gmail.com</cp:lastModifiedBy>
  <cp:revision>41</cp:revision>
  <dcterms:created xsi:type="dcterms:W3CDTF">2023-08-03T10:40:10Z</dcterms:created>
  <dcterms:modified xsi:type="dcterms:W3CDTF">2023-08-08T13:57:14Z</dcterms:modified>
</cp:coreProperties>
</file>