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5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11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816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7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467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705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766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8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5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3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46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16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5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8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384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98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118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1462436"/>
            <a:ext cx="7012305" cy="393312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10"/>
              </a:spcBef>
            </a:pPr>
            <a:r>
              <a:rPr sz="7200" dirty="0">
                <a:latin typeface="Bahnschrift Condensed" panose="020B0502040204020203" pitchFamily="34" charset="0"/>
              </a:rPr>
              <a:t>PIZZA</a:t>
            </a:r>
            <a:r>
              <a:rPr sz="7200" spc="-290" dirty="0">
                <a:latin typeface="Bahnschrift Condensed" panose="020B0502040204020203" pitchFamily="34" charset="0"/>
              </a:rPr>
              <a:t> </a:t>
            </a:r>
            <a:r>
              <a:rPr sz="7200" spc="175" dirty="0">
                <a:latin typeface="Bahnschrift Condensed" panose="020B0502040204020203" pitchFamily="34" charset="0"/>
              </a:rPr>
              <a:t>SALES</a:t>
            </a:r>
            <a:r>
              <a:rPr lang="en-IN" sz="7200" spc="175" dirty="0">
                <a:latin typeface="Bahnschrift Condensed" panose="020B0502040204020203" pitchFamily="34" charset="0"/>
              </a:rPr>
              <a:t> </a:t>
            </a:r>
            <a:r>
              <a:rPr sz="7200" spc="370" dirty="0">
                <a:latin typeface="Bahnschrift Condensed" panose="020B0502040204020203" pitchFamily="34" charset="0"/>
              </a:rPr>
              <a:t>SQL</a:t>
            </a:r>
            <a:br>
              <a:rPr lang="en-IN" sz="7200" spc="370" dirty="0">
                <a:latin typeface="Bahnschrift Condensed" panose="020B0502040204020203" pitchFamily="34" charset="0"/>
              </a:rPr>
            </a:br>
            <a:r>
              <a:rPr sz="7200" spc="370" dirty="0">
                <a:latin typeface="Bahnschrift Condensed" panose="020B0502040204020203" pitchFamily="34" charset="0"/>
              </a:rPr>
              <a:t> </a:t>
            </a:r>
            <a:r>
              <a:rPr sz="7200" spc="315" dirty="0">
                <a:latin typeface="Bahnschrift Condensed" panose="020B0502040204020203" pitchFamily="34" charset="0"/>
              </a:rPr>
              <a:t>PROJECT</a:t>
            </a:r>
            <a:br>
              <a:rPr lang="en-IN" sz="7200" spc="315" dirty="0">
                <a:latin typeface="Bahnschrift Condensed" panose="020B0502040204020203" pitchFamily="34" charset="0"/>
              </a:rPr>
            </a:br>
            <a:endParaRPr sz="7200" dirty="0">
              <a:latin typeface="Bahnschrift Condensed" panose="020B0502040204020203" pitchFamily="34" charset="0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3200" spc="55" dirty="0">
                <a:solidFill>
                  <a:srgbClr val="89D0D5"/>
                </a:solidFill>
                <a:latin typeface="Bahnschrift Condensed" panose="020B0502040204020203" pitchFamily="34" charset="0"/>
              </a:rPr>
              <a:t>S</a:t>
            </a:r>
            <a:r>
              <a:rPr lang="en-IN" sz="3200" spc="55" dirty="0">
                <a:solidFill>
                  <a:srgbClr val="89D0D5"/>
                </a:solidFill>
                <a:latin typeface="Bahnschrift Condensed" panose="020B0502040204020203" pitchFamily="34" charset="0"/>
              </a:rPr>
              <a:t>WARUP</a:t>
            </a:r>
            <a:r>
              <a:rPr sz="3200" spc="-15" dirty="0">
                <a:solidFill>
                  <a:srgbClr val="89D0D5"/>
                </a:solidFill>
                <a:latin typeface="Bahnschrift Condensed" panose="020B0502040204020203" pitchFamily="34" charset="0"/>
              </a:rPr>
              <a:t> </a:t>
            </a:r>
            <a:r>
              <a:rPr sz="3200" spc="175" dirty="0">
                <a:solidFill>
                  <a:srgbClr val="89D0D5"/>
                </a:solidFill>
                <a:latin typeface="Bahnschrift Condensed" panose="020B0502040204020203" pitchFamily="34" charset="0"/>
              </a:rPr>
              <a:t>JADHAV</a:t>
            </a:r>
            <a:endParaRPr sz="32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533400"/>
            <a:ext cx="8221345" cy="11817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558165">
              <a:lnSpc>
                <a:spcPts val="4510"/>
              </a:lnSpc>
              <a:spcBef>
                <a:spcPts val="280"/>
              </a:spcBef>
            </a:pPr>
            <a:r>
              <a:rPr sz="3800" spc="95" dirty="0">
                <a:latin typeface="Bahnschrift Condensed" panose="020B0502040204020203" pitchFamily="34" charset="0"/>
              </a:rPr>
              <a:t>Join</a:t>
            </a:r>
            <a:r>
              <a:rPr sz="3800" spc="-65" dirty="0">
                <a:latin typeface="Bahnschrift Condensed" panose="020B0502040204020203" pitchFamily="34" charset="0"/>
              </a:rPr>
              <a:t> </a:t>
            </a:r>
            <a:r>
              <a:rPr sz="3800" spc="110" dirty="0">
                <a:latin typeface="Bahnschrift Condensed" panose="020B0502040204020203" pitchFamily="34" charset="0"/>
              </a:rPr>
              <a:t>relevant</a:t>
            </a:r>
            <a:r>
              <a:rPr sz="3800" spc="-75" dirty="0">
                <a:latin typeface="Bahnschrift Condensed" panose="020B0502040204020203" pitchFamily="34" charset="0"/>
              </a:rPr>
              <a:t> </a:t>
            </a:r>
            <a:r>
              <a:rPr sz="3800" spc="114" dirty="0">
                <a:latin typeface="Bahnschrift Condensed" panose="020B0502040204020203" pitchFamily="34" charset="0"/>
              </a:rPr>
              <a:t>tables</a:t>
            </a:r>
            <a:r>
              <a:rPr sz="3800" spc="-35" dirty="0">
                <a:latin typeface="Bahnschrift Condensed" panose="020B0502040204020203" pitchFamily="34" charset="0"/>
              </a:rPr>
              <a:t> </a:t>
            </a:r>
            <a:r>
              <a:rPr sz="3800" spc="100" dirty="0">
                <a:latin typeface="Bahnschrift Condensed" panose="020B0502040204020203" pitchFamily="34" charset="0"/>
              </a:rPr>
              <a:t>to</a:t>
            </a:r>
            <a:r>
              <a:rPr sz="3800" spc="-75" dirty="0">
                <a:latin typeface="Bahnschrift Condensed" panose="020B0502040204020203" pitchFamily="34" charset="0"/>
              </a:rPr>
              <a:t> </a:t>
            </a:r>
            <a:r>
              <a:rPr sz="3800" dirty="0">
                <a:latin typeface="Bahnschrift Condensed" panose="020B0502040204020203" pitchFamily="34" charset="0"/>
              </a:rPr>
              <a:t>find</a:t>
            </a:r>
            <a:r>
              <a:rPr sz="3800" spc="-60" dirty="0">
                <a:latin typeface="Bahnschrift Condensed" panose="020B0502040204020203" pitchFamily="34" charset="0"/>
              </a:rPr>
              <a:t> </a:t>
            </a:r>
            <a:r>
              <a:rPr sz="3800" spc="110" dirty="0">
                <a:latin typeface="Bahnschrift Condensed" panose="020B0502040204020203" pitchFamily="34" charset="0"/>
              </a:rPr>
              <a:t>the</a:t>
            </a:r>
            <a:r>
              <a:rPr lang="en-IN" sz="3800" spc="110" dirty="0">
                <a:latin typeface="Bahnschrift Condensed" panose="020B0502040204020203" pitchFamily="34" charset="0"/>
              </a:rPr>
              <a:t> </a:t>
            </a:r>
            <a:r>
              <a:rPr sz="3800" spc="225" dirty="0">
                <a:latin typeface="Bahnschrift Condensed" panose="020B0502040204020203" pitchFamily="34" charset="0"/>
              </a:rPr>
              <a:t>category-</a:t>
            </a:r>
            <a:r>
              <a:rPr sz="3800" spc="75" dirty="0">
                <a:latin typeface="Bahnschrift Condensed" panose="020B0502040204020203" pitchFamily="34" charset="0"/>
              </a:rPr>
              <a:t>wise</a:t>
            </a:r>
            <a:r>
              <a:rPr sz="3800" spc="-110" dirty="0">
                <a:latin typeface="Bahnschrift Condensed" panose="020B0502040204020203" pitchFamily="34" charset="0"/>
              </a:rPr>
              <a:t> </a:t>
            </a:r>
            <a:r>
              <a:rPr sz="3800" dirty="0">
                <a:latin typeface="Bahnschrift Condensed" panose="020B0502040204020203" pitchFamily="34" charset="0"/>
              </a:rPr>
              <a:t>distribution</a:t>
            </a:r>
            <a:r>
              <a:rPr sz="3800" spc="-120" dirty="0">
                <a:latin typeface="Bahnschrift Condensed" panose="020B0502040204020203" pitchFamily="34" charset="0"/>
              </a:rPr>
              <a:t> </a:t>
            </a:r>
            <a:r>
              <a:rPr sz="3800" spc="110" dirty="0">
                <a:latin typeface="Bahnschrift Condensed" panose="020B0502040204020203" pitchFamily="34" charset="0"/>
              </a:rPr>
              <a:t>of</a:t>
            </a:r>
            <a:r>
              <a:rPr sz="3800" spc="-114" dirty="0">
                <a:latin typeface="Bahnschrift Condensed" panose="020B0502040204020203" pitchFamily="34" charset="0"/>
              </a:rPr>
              <a:t> </a:t>
            </a:r>
            <a:r>
              <a:rPr sz="3800" spc="-10" dirty="0">
                <a:latin typeface="Bahnschrift Condensed" panose="020B0502040204020203" pitchFamily="34" charset="0"/>
              </a:rPr>
              <a:t>pizzas.</a:t>
            </a:r>
            <a:endParaRPr sz="3800" dirty="0">
              <a:latin typeface="Bahnschrift Condensed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810000"/>
            <a:ext cx="2781300" cy="15716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2228850"/>
            <a:ext cx="2914650" cy="1200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9158" y="476885"/>
            <a:ext cx="7901305" cy="176339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065" marR="5080" indent="4445" algn="ctr">
              <a:lnSpc>
                <a:spcPct val="99600"/>
              </a:lnSpc>
              <a:spcBef>
                <a:spcPts val="145"/>
              </a:spcBef>
            </a:pPr>
            <a:r>
              <a:rPr sz="3800" spc="300" dirty="0">
                <a:latin typeface="Bahnschrift Condensed" panose="020B0502040204020203" pitchFamily="34" charset="0"/>
              </a:rPr>
              <a:t>Group</a:t>
            </a:r>
            <a:r>
              <a:rPr sz="3800" spc="-65" dirty="0">
                <a:latin typeface="Bahnschrift Condensed" panose="020B0502040204020203" pitchFamily="34" charset="0"/>
              </a:rPr>
              <a:t> </a:t>
            </a:r>
            <a:r>
              <a:rPr sz="3800" spc="130" dirty="0">
                <a:latin typeface="Bahnschrift Condensed" panose="020B0502040204020203" pitchFamily="34" charset="0"/>
              </a:rPr>
              <a:t>the</a:t>
            </a:r>
            <a:r>
              <a:rPr sz="3800" spc="-90" dirty="0">
                <a:latin typeface="Bahnschrift Condensed" panose="020B0502040204020203" pitchFamily="34" charset="0"/>
              </a:rPr>
              <a:t> </a:t>
            </a:r>
            <a:r>
              <a:rPr sz="3800" spc="85" dirty="0">
                <a:latin typeface="Bahnschrift Condensed" panose="020B0502040204020203" pitchFamily="34" charset="0"/>
              </a:rPr>
              <a:t>orders</a:t>
            </a:r>
            <a:r>
              <a:rPr sz="3800" spc="-60" dirty="0">
                <a:latin typeface="Bahnschrift Condensed" panose="020B0502040204020203" pitchFamily="34" charset="0"/>
              </a:rPr>
              <a:t> </a:t>
            </a:r>
            <a:r>
              <a:rPr sz="3800" spc="290" dirty="0">
                <a:latin typeface="Bahnschrift Condensed" panose="020B0502040204020203" pitchFamily="34" charset="0"/>
              </a:rPr>
              <a:t>by</a:t>
            </a:r>
            <a:r>
              <a:rPr sz="3800" spc="-100" dirty="0">
                <a:latin typeface="Bahnschrift Condensed" panose="020B0502040204020203" pitchFamily="34" charset="0"/>
              </a:rPr>
              <a:t> </a:t>
            </a:r>
            <a:r>
              <a:rPr sz="3800" spc="315" dirty="0">
                <a:latin typeface="Bahnschrift Condensed" panose="020B0502040204020203" pitchFamily="34" charset="0"/>
              </a:rPr>
              <a:t>date</a:t>
            </a:r>
            <a:r>
              <a:rPr sz="3800" spc="-80" dirty="0">
                <a:latin typeface="Bahnschrift Condensed" panose="020B0502040204020203" pitchFamily="34" charset="0"/>
              </a:rPr>
              <a:t> </a:t>
            </a:r>
            <a:r>
              <a:rPr sz="3800" spc="400" dirty="0">
                <a:latin typeface="Bahnschrift Condensed" panose="020B0502040204020203" pitchFamily="34" charset="0"/>
              </a:rPr>
              <a:t>and </a:t>
            </a:r>
            <a:r>
              <a:rPr sz="3800" spc="210" dirty="0">
                <a:latin typeface="Bahnschrift Condensed" panose="020B0502040204020203" pitchFamily="34" charset="0"/>
              </a:rPr>
              <a:t>calculate</a:t>
            </a:r>
            <a:r>
              <a:rPr sz="3800" spc="-90" dirty="0">
                <a:latin typeface="Bahnschrift Condensed" panose="020B0502040204020203" pitchFamily="34" charset="0"/>
              </a:rPr>
              <a:t> </a:t>
            </a:r>
            <a:r>
              <a:rPr sz="3800" spc="120" dirty="0">
                <a:latin typeface="Bahnschrift Condensed" panose="020B0502040204020203" pitchFamily="34" charset="0"/>
              </a:rPr>
              <a:t>the</a:t>
            </a:r>
            <a:r>
              <a:rPr sz="3800" spc="-85" dirty="0">
                <a:latin typeface="Bahnschrift Condensed" panose="020B0502040204020203" pitchFamily="34" charset="0"/>
              </a:rPr>
              <a:t> </a:t>
            </a:r>
            <a:r>
              <a:rPr sz="3800" spc="350" dirty="0">
                <a:latin typeface="Bahnschrift Condensed" panose="020B0502040204020203" pitchFamily="34" charset="0"/>
              </a:rPr>
              <a:t>average</a:t>
            </a:r>
            <a:r>
              <a:rPr sz="3800" spc="-90" dirty="0">
                <a:latin typeface="Bahnschrift Condensed" panose="020B0502040204020203" pitchFamily="34" charset="0"/>
              </a:rPr>
              <a:t> </a:t>
            </a:r>
            <a:r>
              <a:rPr sz="3800" spc="225" dirty="0">
                <a:latin typeface="Bahnschrift Condensed" panose="020B0502040204020203" pitchFamily="34" charset="0"/>
              </a:rPr>
              <a:t>number</a:t>
            </a:r>
            <a:r>
              <a:rPr sz="3800" spc="-95" dirty="0">
                <a:latin typeface="Bahnschrift Condensed" panose="020B0502040204020203" pitchFamily="34" charset="0"/>
              </a:rPr>
              <a:t> </a:t>
            </a:r>
            <a:r>
              <a:rPr sz="3800" spc="75" dirty="0">
                <a:latin typeface="Bahnschrift Condensed" panose="020B0502040204020203" pitchFamily="34" charset="0"/>
              </a:rPr>
              <a:t>of </a:t>
            </a:r>
            <a:r>
              <a:rPr sz="3800" dirty="0">
                <a:latin typeface="Bahnschrift Condensed" panose="020B0502040204020203" pitchFamily="34" charset="0"/>
              </a:rPr>
              <a:t>pizzas </a:t>
            </a:r>
            <a:r>
              <a:rPr sz="3800" spc="210" dirty="0">
                <a:latin typeface="Bahnschrift Condensed" panose="020B0502040204020203" pitchFamily="34" charset="0"/>
              </a:rPr>
              <a:t>ordered</a:t>
            </a:r>
            <a:r>
              <a:rPr sz="3800" spc="-5" dirty="0">
                <a:latin typeface="Bahnschrift Condensed" panose="020B0502040204020203" pitchFamily="34" charset="0"/>
              </a:rPr>
              <a:t> </a:t>
            </a:r>
            <a:r>
              <a:rPr sz="3800" spc="155" dirty="0">
                <a:latin typeface="Bahnschrift Condensed" panose="020B0502040204020203" pitchFamily="34" charset="0"/>
              </a:rPr>
              <a:t>per</a:t>
            </a:r>
            <a:r>
              <a:rPr sz="3800" spc="40" dirty="0">
                <a:latin typeface="Bahnschrift Condensed" panose="020B0502040204020203" pitchFamily="34" charset="0"/>
              </a:rPr>
              <a:t> </a:t>
            </a:r>
            <a:r>
              <a:rPr sz="3800" spc="180" dirty="0">
                <a:latin typeface="Bahnschrift Condensed" panose="020B0502040204020203" pitchFamily="34" charset="0"/>
              </a:rPr>
              <a:t>day.</a:t>
            </a:r>
            <a:endParaRPr sz="3800" dirty="0">
              <a:latin typeface="Bahnschrift Condensed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8200" y="4705350"/>
            <a:ext cx="2352675" cy="895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71850" y="2352675"/>
            <a:ext cx="54483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725438"/>
            <a:ext cx="7772400" cy="11900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31240" marR="5080" indent="-426720">
              <a:lnSpc>
                <a:spcPts val="4510"/>
              </a:lnSpc>
              <a:spcBef>
                <a:spcPts val="280"/>
              </a:spcBef>
            </a:pPr>
            <a:r>
              <a:rPr sz="3800" spc="160" dirty="0">
                <a:latin typeface="Bahnschrift Condensed" panose="020B0502040204020203" pitchFamily="34" charset="0"/>
              </a:rPr>
              <a:t>Determine</a:t>
            </a:r>
            <a:r>
              <a:rPr sz="3800" spc="-85" dirty="0">
                <a:latin typeface="Bahnschrift Condensed" panose="020B0502040204020203" pitchFamily="34" charset="0"/>
              </a:rPr>
              <a:t> </a:t>
            </a:r>
            <a:r>
              <a:rPr sz="3800" spc="130" dirty="0">
                <a:latin typeface="Bahnschrift Condensed" panose="020B0502040204020203" pitchFamily="34" charset="0"/>
              </a:rPr>
              <a:t>the</a:t>
            </a:r>
            <a:r>
              <a:rPr sz="3800" spc="-95" dirty="0">
                <a:latin typeface="Bahnschrift Condensed" panose="020B0502040204020203" pitchFamily="34" charset="0"/>
              </a:rPr>
              <a:t> </a:t>
            </a:r>
            <a:r>
              <a:rPr sz="3800" spc="220" dirty="0">
                <a:latin typeface="Bahnschrift Condensed" panose="020B0502040204020203" pitchFamily="34" charset="0"/>
              </a:rPr>
              <a:t>top</a:t>
            </a:r>
            <a:r>
              <a:rPr sz="3800" spc="-145" dirty="0">
                <a:latin typeface="Bahnschrift Condensed" panose="020B0502040204020203" pitchFamily="34" charset="0"/>
              </a:rPr>
              <a:t> </a:t>
            </a:r>
            <a:r>
              <a:rPr sz="3800" spc="114" dirty="0">
                <a:latin typeface="Bahnschrift Condensed" panose="020B0502040204020203" pitchFamily="34" charset="0"/>
              </a:rPr>
              <a:t>3</a:t>
            </a:r>
            <a:r>
              <a:rPr sz="3800" spc="-110" dirty="0">
                <a:latin typeface="Bahnschrift Condensed" panose="020B0502040204020203" pitchFamily="34" charset="0"/>
              </a:rPr>
              <a:t> </a:t>
            </a:r>
            <a:r>
              <a:rPr sz="3800" spc="140" dirty="0">
                <a:latin typeface="Bahnschrift Condensed" panose="020B0502040204020203" pitchFamily="34" charset="0"/>
              </a:rPr>
              <a:t>most</a:t>
            </a:r>
            <a:r>
              <a:rPr sz="3800" spc="-100" dirty="0">
                <a:latin typeface="Bahnschrift Condensed" panose="020B0502040204020203" pitchFamily="34" charset="0"/>
              </a:rPr>
              <a:t> </a:t>
            </a:r>
            <a:r>
              <a:rPr sz="3800" spc="200" dirty="0">
                <a:latin typeface="Bahnschrift Condensed" panose="020B0502040204020203" pitchFamily="34" charset="0"/>
              </a:rPr>
              <a:t>ordered</a:t>
            </a:r>
            <a:br>
              <a:rPr lang="en-IN" sz="3800" spc="200" dirty="0">
                <a:latin typeface="Bahnschrift Condensed" panose="020B0502040204020203" pitchFamily="34" charset="0"/>
              </a:rPr>
            </a:br>
            <a:r>
              <a:rPr sz="3800" spc="200" dirty="0">
                <a:latin typeface="Bahnschrift Condensed" panose="020B0502040204020203" pitchFamily="34" charset="0"/>
              </a:rPr>
              <a:t> </a:t>
            </a:r>
            <a:r>
              <a:rPr sz="3800" spc="65" dirty="0">
                <a:latin typeface="Bahnschrift Condensed" panose="020B0502040204020203" pitchFamily="34" charset="0"/>
              </a:rPr>
              <a:t>pizza</a:t>
            </a:r>
            <a:r>
              <a:rPr sz="3800" spc="-140" dirty="0">
                <a:latin typeface="Bahnschrift Condensed" panose="020B0502040204020203" pitchFamily="34" charset="0"/>
              </a:rPr>
              <a:t> </a:t>
            </a:r>
            <a:r>
              <a:rPr sz="3800" spc="135" dirty="0">
                <a:latin typeface="Bahnschrift Condensed" panose="020B0502040204020203" pitchFamily="34" charset="0"/>
              </a:rPr>
              <a:t>types</a:t>
            </a:r>
            <a:r>
              <a:rPr sz="3800" spc="-65" dirty="0">
                <a:latin typeface="Bahnschrift Condensed" panose="020B0502040204020203" pitchFamily="34" charset="0"/>
              </a:rPr>
              <a:t> </a:t>
            </a:r>
            <a:r>
              <a:rPr sz="3800" spc="365" dirty="0">
                <a:latin typeface="Bahnschrift Condensed" panose="020B0502040204020203" pitchFamily="34" charset="0"/>
              </a:rPr>
              <a:t>based</a:t>
            </a:r>
            <a:r>
              <a:rPr sz="3800" spc="-150" dirty="0">
                <a:latin typeface="Bahnschrift Condensed" panose="020B0502040204020203" pitchFamily="34" charset="0"/>
              </a:rPr>
              <a:t> </a:t>
            </a:r>
            <a:r>
              <a:rPr sz="3800" spc="370" dirty="0">
                <a:latin typeface="Bahnschrift Condensed" panose="020B0502040204020203" pitchFamily="34" charset="0"/>
              </a:rPr>
              <a:t>on</a:t>
            </a:r>
            <a:r>
              <a:rPr sz="3800" spc="-160" dirty="0">
                <a:latin typeface="Bahnschrift Condensed" panose="020B0502040204020203" pitchFamily="34" charset="0"/>
              </a:rPr>
              <a:t> </a:t>
            </a:r>
            <a:r>
              <a:rPr sz="3800" spc="130" dirty="0">
                <a:latin typeface="Bahnschrift Condensed" panose="020B0502040204020203" pitchFamily="34" charset="0"/>
              </a:rPr>
              <a:t>revenue.</a:t>
            </a:r>
            <a:endParaRPr sz="3800" dirty="0">
              <a:latin typeface="Bahnschrift Condensed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8124" y="5082194"/>
            <a:ext cx="3390900" cy="12668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7061" y="2236788"/>
            <a:ext cx="5153025" cy="25241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762000"/>
            <a:ext cx="8459787" cy="11900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408305" marR="5080" indent="-395605">
              <a:lnSpc>
                <a:spcPts val="4510"/>
              </a:lnSpc>
              <a:spcBef>
                <a:spcPts val="280"/>
              </a:spcBef>
            </a:pPr>
            <a:r>
              <a:rPr sz="3800" spc="240" dirty="0">
                <a:latin typeface="Bahnschrift Condensed" panose="020B0502040204020203" pitchFamily="34" charset="0"/>
              </a:rPr>
              <a:t>Calculate</a:t>
            </a:r>
            <a:r>
              <a:rPr sz="3800" spc="-70" dirty="0">
                <a:latin typeface="Bahnschrift Condensed" panose="020B0502040204020203" pitchFamily="34" charset="0"/>
              </a:rPr>
              <a:t> </a:t>
            </a:r>
            <a:r>
              <a:rPr sz="3800" spc="130" dirty="0">
                <a:latin typeface="Bahnschrift Condensed" panose="020B0502040204020203" pitchFamily="34" charset="0"/>
              </a:rPr>
              <a:t>the</a:t>
            </a:r>
            <a:r>
              <a:rPr sz="3800" spc="-80" dirty="0">
                <a:latin typeface="Bahnschrift Condensed" panose="020B0502040204020203" pitchFamily="34" charset="0"/>
              </a:rPr>
              <a:t> </a:t>
            </a:r>
            <a:r>
              <a:rPr sz="3800" spc="300" dirty="0">
                <a:latin typeface="Bahnschrift Condensed" panose="020B0502040204020203" pitchFamily="34" charset="0"/>
              </a:rPr>
              <a:t>percentage</a:t>
            </a:r>
            <a:r>
              <a:rPr sz="3800" spc="-70" dirty="0">
                <a:latin typeface="Bahnschrift Condensed" panose="020B0502040204020203" pitchFamily="34" charset="0"/>
              </a:rPr>
              <a:t> </a:t>
            </a:r>
            <a:r>
              <a:rPr sz="3800" spc="85" dirty="0">
                <a:latin typeface="Bahnschrift Condensed" panose="020B0502040204020203" pitchFamily="34" charset="0"/>
              </a:rPr>
              <a:t>contribution </a:t>
            </a:r>
            <a:r>
              <a:rPr sz="3800" spc="110" dirty="0">
                <a:latin typeface="Bahnschrift Condensed" panose="020B0502040204020203" pitchFamily="34" charset="0"/>
              </a:rPr>
              <a:t>of</a:t>
            </a:r>
            <a:r>
              <a:rPr sz="3800" spc="-50" dirty="0">
                <a:latin typeface="Bahnschrift Condensed" panose="020B0502040204020203" pitchFamily="34" charset="0"/>
              </a:rPr>
              <a:t> </a:t>
            </a:r>
            <a:br>
              <a:rPr lang="en-IN" sz="3800" spc="-50" dirty="0">
                <a:latin typeface="Bahnschrift Condensed" panose="020B0502040204020203" pitchFamily="34" charset="0"/>
              </a:rPr>
            </a:br>
            <a:r>
              <a:rPr lang="en-IN" sz="3800" spc="-50" dirty="0">
                <a:latin typeface="Bahnschrift Condensed" panose="020B0502040204020203" pitchFamily="34" charset="0"/>
              </a:rPr>
              <a:t>    </a:t>
            </a:r>
            <a:r>
              <a:rPr sz="3800" spc="450" dirty="0">
                <a:latin typeface="Bahnschrift Condensed" panose="020B0502040204020203" pitchFamily="34" charset="0"/>
              </a:rPr>
              <a:t>each</a:t>
            </a:r>
            <a:r>
              <a:rPr sz="3800" spc="-135" dirty="0">
                <a:latin typeface="Bahnschrift Condensed" panose="020B0502040204020203" pitchFamily="34" charset="0"/>
              </a:rPr>
              <a:t> </a:t>
            </a:r>
            <a:r>
              <a:rPr sz="3800" spc="75" dirty="0">
                <a:latin typeface="Bahnschrift Condensed" panose="020B0502040204020203" pitchFamily="34" charset="0"/>
              </a:rPr>
              <a:t>pizza</a:t>
            </a:r>
            <a:r>
              <a:rPr sz="3800" spc="-45" dirty="0">
                <a:latin typeface="Bahnschrift Condensed" panose="020B0502040204020203" pitchFamily="34" charset="0"/>
              </a:rPr>
              <a:t> </a:t>
            </a:r>
            <a:r>
              <a:rPr sz="3800" spc="190" dirty="0">
                <a:latin typeface="Bahnschrift Condensed" panose="020B0502040204020203" pitchFamily="34" charset="0"/>
              </a:rPr>
              <a:t>type</a:t>
            </a:r>
            <a:r>
              <a:rPr sz="3800" spc="-55" dirty="0">
                <a:latin typeface="Bahnschrift Condensed" panose="020B0502040204020203" pitchFamily="34" charset="0"/>
              </a:rPr>
              <a:t> </a:t>
            </a:r>
            <a:r>
              <a:rPr sz="3800" spc="100" dirty="0">
                <a:latin typeface="Bahnschrift Condensed" panose="020B0502040204020203" pitchFamily="34" charset="0"/>
              </a:rPr>
              <a:t>to</a:t>
            </a:r>
            <a:r>
              <a:rPr sz="3800" spc="-80" dirty="0">
                <a:latin typeface="Bahnschrift Condensed" panose="020B0502040204020203" pitchFamily="34" charset="0"/>
              </a:rPr>
              <a:t> </a:t>
            </a:r>
            <a:r>
              <a:rPr sz="3800" dirty="0">
                <a:latin typeface="Bahnschrift Condensed" panose="020B0502040204020203" pitchFamily="34" charset="0"/>
              </a:rPr>
              <a:t>total</a:t>
            </a:r>
            <a:r>
              <a:rPr sz="3800" spc="-65" dirty="0">
                <a:latin typeface="Bahnschrift Condensed" panose="020B0502040204020203" pitchFamily="34" charset="0"/>
              </a:rPr>
              <a:t> </a:t>
            </a:r>
            <a:r>
              <a:rPr sz="3800" spc="125" dirty="0">
                <a:latin typeface="Bahnschrift Condensed" panose="020B0502040204020203" pitchFamily="34" charset="0"/>
              </a:rPr>
              <a:t>revenue</a:t>
            </a:r>
            <a:r>
              <a:rPr sz="3800" spc="125" dirty="0"/>
              <a:t>.</a:t>
            </a:r>
            <a:endParaRPr sz="3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50" y="3667125"/>
            <a:ext cx="2447925" cy="1343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3600" y="2375231"/>
            <a:ext cx="5867400" cy="38576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457200"/>
            <a:ext cx="7086600" cy="11900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095500" marR="5080" indent="-1296670">
              <a:lnSpc>
                <a:spcPts val="4510"/>
              </a:lnSpc>
              <a:spcBef>
                <a:spcPts val="280"/>
              </a:spcBef>
            </a:pPr>
            <a:r>
              <a:rPr sz="3800" spc="190" dirty="0">
                <a:latin typeface="Bahnschrift Condensed" panose="020B0502040204020203" pitchFamily="34" charset="0"/>
              </a:rPr>
              <a:t>Analyze</a:t>
            </a:r>
            <a:r>
              <a:rPr sz="3800" spc="-85" dirty="0">
                <a:latin typeface="Bahnschrift Condensed" panose="020B0502040204020203" pitchFamily="34" charset="0"/>
              </a:rPr>
              <a:t> </a:t>
            </a:r>
            <a:r>
              <a:rPr sz="3800" spc="130" dirty="0">
                <a:latin typeface="Bahnschrift Condensed" panose="020B0502040204020203" pitchFamily="34" charset="0"/>
              </a:rPr>
              <a:t>the</a:t>
            </a:r>
            <a:r>
              <a:rPr sz="3800" spc="-90" dirty="0">
                <a:latin typeface="Bahnschrift Condensed" panose="020B0502040204020203" pitchFamily="34" charset="0"/>
              </a:rPr>
              <a:t> </a:t>
            </a:r>
            <a:r>
              <a:rPr sz="3800" spc="165" dirty="0">
                <a:latin typeface="Bahnschrift Condensed" panose="020B0502040204020203" pitchFamily="34" charset="0"/>
              </a:rPr>
              <a:t>cumulative</a:t>
            </a:r>
            <a:r>
              <a:rPr sz="3800" spc="-85" dirty="0">
                <a:latin typeface="Bahnschrift Condensed" panose="020B0502040204020203" pitchFamily="34" charset="0"/>
              </a:rPr>
              <a:t> </a:t>
            </a:r>
            <a:r>
              <a:rPr sz="3800" spc="200" dirty="0">
                <a:latin typeface="Bahnschrift Condensed" panose="020B0502040204020203" pitchFamily="34" charset="0"/>
              </a:rPr>
              <a:t>revenue </a:t>
            </a:r>
            <a:br>
              <a:rPr lang="en-IN" sz="3800" spc="200" dirty="0">
                <a:latin typeface="Bahnschrift Condensed" panose="020B0502040204020203" pitchFamily="34" charset="0"/>
              </a:rPr>
            </a:br>
            <a:r>
              <a:rPr sz="3800" spc="280" dirty="0">
                <a:latin typeface="Bahnschrift Condensed" panose="020B0502040204020203" pitchFamily="34" charset="0"/>
              </a:rPr>
              <a:t>generated</a:t>
            </a:r>
            <a:r>
              <a:rPr sz="3800" spc="-80" dirty="0">
                <a:latin typeface="Bahnschrift Condensed" panose="020B0502040204020203" pitchFamily="34" charset="0"/>
              </a:rPr>
              <a:t> </a:t>
            </a:r>
            <a:r>
              <a:rPr sz="3800" spc="175" dirty="0">
                <a:latin typeface="Bahnschrift Condensed" panose="020B0502040204020203" pitchFamily="34" charset="0"/>
              </a:rPr>
              <a:t>over</a:t>
            </a:r>
            <a:r>
              <a:rPr sz="3800" spc="-105" dirty="0">
                <a:latin typeface="Bahnschrift Condensed" panose="020B0502040204020203" pitchFamily="34" charset="0"/>
              </a:rPr>
              <a:t> </a:t>
            </a:r>
            <a:r>
              <a:rPr sz="3800" spc="-10" dirty="0">
                <a:latin typeface="Bahnschrift Condensed" panose="020B0502040204020203" pitchFamily="34" charset="0"/>
              </a:rPr>
              <a:t>time.</a:t>
            </a:r>
            <a:endParaRPr sz="3800" dirty="0">
              <a:latin typeface="Bahnschrift Condensed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5075" y="2447925"/>
            <a:ext cx="4629150" cy="21621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7200" y="1981200"/>
            <a:ext cx="278130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1413" y="797072"/>
            <a:ext cx="9905998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5"/>
              </a:spcBef>
            </a:pPr>
            <a:r>
              <a:rPr spc="165" dirty="0">
                <a:latin typeface="Bahnschrift Condensed" panose="020B0502040204020203" pitchFamily="34" charset="0"/>
              </a:rPr>
              <a:t>Determine</a:t>
            </a:r>
            <a:r>
              <a:rPr spc="-100" dirty="0">
                <a:latin typeface="Bahnschrift Condensed" panose="020B0502040204020203" pitchFamily="34" charset="0"/>
              </a:rPr>
              <a:t> </a:t>
            </a:r>
            <a:r>
              <a:rPr spc="135" dirty="0">
                <a:latin typeface="Bahnschrift Condensed" panose="020B0502040204020203" pitchFamily="34" charset="0"/>
              </a:rPr>
              <a:t>the</a:t>
            </a:r>
            <a:r>
              <a:rPr spc="-95" dirty="0">
                <a:latin typeface="Bahnschrift Condensed" panose="020B0502040204020203" pitchFamily="34" charset="0"/>
              </a:rPr>
              <a:t> </a:t>
            </a:r>
            <a:r>
              <a:rPr spc="250" dirty="0">
                <a:latin typeface="Bahnschrift Condensed" panose="020B0502040204020203" pitchFamily="34" charset="0"/>
              </a:rPr>
              <a:t>top</a:t>
            </a:r>
            <a:r>
              <a:rPr spc="-155" dirty="0">
                <a:latin typeface="Bahnschrift Condensed" panose="020B0502040204020203" pitchFamily="34" charset="0"/>
              </a:rPr>
              <a:t> </a:t>
            </a:r>
            <a:r>
              <a:rPr spc="110" dirty="0">
                <a:latin typeface="Bahnschrift Condensed" panose="020B0502040204020203" pitchFamily="34" charset="0"/>
              </a:rPr>
              <a:t>3</a:t>
            </a:r>
            <a:r>
              <a:rPr spc="-70" dirty="0">
                <a:latin typeface="Bahnschrift Condensed" panose="020B0502040204020203" pitchFamily="34" charset="0"/>
              </a:rPr>
              <a:t> </a:t>
            </a:r>
            <a:r>
              <a:rPr spc="150" dirty="0">
                <a:latin typeface="Bahnschrift Condensed" panose="020B0502040204020203" pitchFamily="34" charset="0"/>
              </a:rPr>
              <a:t>most</a:t>
            </a:r>
            <a:r>
              <a:rPr spc="-135" dirty="0">
                <a:latin typeface="Bahnschrift Condensed" panose="020B0502040204020203" pitchFamily="34" charset="0"/>
              </a:rPr>
              <a:t> </a:t>
            </a:r>
            <a:r>
              <a:rPr spc="215" dirty="0">
                <a:latin typeface="Bahnschrift Condensed" panose="020B0502040204020203" pitchFamily="34" charset="0"/>
              </a:rPr>
              <a:t>ordered </a:t>
            </a:r>
            <a:r>
              <a:rPr spc="65" dirty="0">
                <a:latin typeface="Bahnschrift Condensed" panose="020B0502040204020203" pitchFamily="34" charset="0"/>
              </a:rPr>
              <a:t>pizza</a:t>
            </a:r>
            <a:r>
              <a:rPr spc="-80" dirty="0">
                <a:latin typeface="Bahnschrift Condensed" panose="020B0502040204020203" pitchFamily="34" charset="0"/>
              </a:rPr>
              <a:t> </a:t>
            </a:r>
            <a:r>
              <a:rPr spc="145" dirty="0">
                <a:latin typeface="Bahnschrift Condensed" panose="020B0502040204020203" pitchFamily="34" charset="0"/>
              </a:rPr>
              <a:t>types</a:t>
            </a:r>
            <a:r>
              <a:rPr spc="-45" dirty="0">
                <a:latin typeface="Bahnschrift Condensed" panose="020B0502040204020203" pitchFamily="34" charset="0"/>
              </a:rPr>
              <a:t> </a:t>
            </a:r>
            <a:r>
              <a:rPr spc="400" dirty="0">
                <a:latin typeface="Bahnschrift Condensed" panose="020B0502040204020203" pitchFamily="34" charset="0"/>
              </a:rPr>
              <a:t>based</a:t>
            </a:r>
            <a:r>
              <a:rPr spc="-90" dirty="0">
                <a:latin typeface="Bahnschrift Condensed" panose="020B0502040204020203" pitchFamily="34" charset="0"/>
              </a:rPr>
              <a:t> </a:t>
            </a:r>
            <a:r>
              <a:rPr spc="380" dirty="0">
                <a:latin typeface="Bahnschrift Condensed" panose="020B0502040204020203" pitchFamily="34" charset="0"/>
              </a:rPr>
              <a:t>on</a:t>
            </a:r>
            <a:r>
              <a:rPr spc="-145" dirty="0">
                <a:latin typeface="Bahnschrift Condensed" panose="020B0502040204020203" pitchFamily="34" charset="0"/>
              </a:rPr>
              <a:t> </a:t>
            </a:r>
            <a:r>
              <a:rPr spc="235" dirty="0">
                <a:latin typeface="Bahnschrift Condensed" panose="020B0502040204020203" pitchFamily="34" charset="0"/>
              </a:rPr>
              <a:t>revenue</a:t>
            </a:r>
            <a:r>
              <a:rPr spc="-90" dirty="0">
                <a:latin typeface="Bahnschrift Condensed" panose="020B0502040204020203" pitchFamily="34" charset="0"/>
              </a:rPr>
              <a:t> </a:t>
            </a:r>
            <a:r>
              <a:rPr spc="-25" dirty="0">
                <a:latin typeface="Bahnschrift Condensed" panose="020B0502040204020203" pitchFamily="34" charset="0"/>
              </a:rPr>
              <a:t>for </a:t>
            </a:r>
            <a:r>
              <a:rPr spc="490" dirty="0">
                <a:latin typeface="Bahnschrift Condensed" panose="020B0502040204020203" pitchFamily="34" charset="0"/>
              </a:rPr>
              <a:t>each</a:t>
            </a:r>
            <a:r>
              <a:rPr spc="-105" dirty="0">
                <a:latin typeface="Bahnschrift Condensed" panose="020B0502040204020203" pitchFamily="34" charset="0"/>
              </a:rPr>
              <a:t> </a:t>
            </a:r>
            <a:r>
              <a:rPr spc="65" dirty="0">
                <a:latin typeface="Bahnschrift Condensed" panose="020B0502040204020203" pitchFamily="34" charset="0"/>
              </a:rPr>
              <a:t>pizza</a:t>
            </a:r>
            <a:r>
              <a:rPr spc="-80" dirty="0">
                <a:latin typeface="Bahnschrift Condensed" panose="020B0502040204020203" pitchFamily="34" charset="0"/>
              </a:rPr>
              <a:t> </a:t>
            </a:r>
            <a:r>
              <a:rPr spc="215" dirty="0">
                <a:latin typeface="Bahnschrift Condensed" panose="020B0502040204020203" pitchFamily="34" charset="0"/>
              </a:rPr>
              <a:t>category</a:t>
            </a:r>
            <a:r>
              <a:rPr spc="215" dirty="0"/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9850" y="2695575"/>
            <a:ext cx="4924425" cy="29432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01025" y="2686050"/>
            <a:ext cx="2905125" cy="2714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304800"/>
            <a:ext cx="232791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125" dirty="0">
                <a:latin typeface="Bahnschrift Condensed" panose="020B0502040204020203" pitchFamily="34" charset="0"/>
              </a:rPr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575" y="1027620"/>
            <a:ext cx="9767570" cy="47186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Retrieve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placed.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sales.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highest-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priced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pizza.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Identify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Trebuchet MS"/>
                <a:cs typeface="Trebuchet MS"/>
              </a:rPr>
              <a:t>common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size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ordered.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5" dirty="0">
                <a:solidFill>
                  <a:srgbClr val="FFFFFF"/>
                </a:solidFill>
                <a:latin typeface="Trebuchet MS"/>
                <a:cs typeface="Trebuchet MS"/>
              </a:rPr>
              <a:t>along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their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quantities.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necessary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quantity</a:t>
            </a:r>
            <a:r>
              <a:rPr sz="17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04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category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ordered.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7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hour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day.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Join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relevant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tables</a:t>
            </a: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find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category-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wise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distribution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pizzas.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130" dirty="0">
                <a:solidFill>
                  <a:srgbClr val="FFFFFF"/>
                </a:solidFill>
                <a:latin typeface="Trebuchet MS"/>
                <a:cs typeface="Trebuchet MS"/>
              </a:rPr>
              <a:t>Group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orders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5" dirty="0">
                <a:solidFill>
                  <a:srgbClr val="FFFFFF"/>
                </a:solidFill>
                <a:latin typeface="Trebuchet MS"/>
                <a:cs typeface="Trebuchet MS"/>
              </a:rPr>
              <a:t>date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1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average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number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pizzas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per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day.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revenue.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110" dirty="0">
                <a:solidFill>
                  <a:srgbClr val="FFFFFF"/>
                </a:solidFill>
                <a:latin typeface="Trebuchet MS"/>
                <a:cs typeface="Trebuchet MS"/>
              </a:rPr>
              <a:t>Calculate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40" dirty="0">
                <a:solidFill>
                  <a:srgbClr val="FFFFFF"/>
                </a:solidFill>
                <a:latin typeface="Trebuchet MS"/>
                <a:cs typeface="Trebuchet MS"/>
              </a:rPr>
              <a:t>percentage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contribution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04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0" dirty="0">
                <a:solidFill>
                  <a:srgbClr val="FFFFFF"/>
                </a:solidFill>
                <a:latin typeface="Trebuchet MS"/>
                <a:cs typeface="Trebuchet MS"/>
              </a:rPr>
              <a:t>type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revenue.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Analyze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cumulative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05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20" dirty="0">
                <a:solidFill>
                  <a:srgbClr val="FFFFFF"/>
                </a:solidFill>
                <a:latin typeface="Trebuchet MS"/>
                <a:cs typeface="Trebuchet MS"/>
              </a:rPr>
              <a:t>generated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over</a:t>
            </a:r>
            <a:r>
              <a:rPr sz="17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Trebuchet MS"/>
                <a:cs typeface="Trebuchet MS"/>
              </a:rPr>
              <a:t>time.</a:t>
            </a:r>
            <a:endParaRPr sz="17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355600" algn="l"/>
              </a:tabLst>
            </a:pPr>
            <a:r>
              <a:rPr sz="1350" spc="55" dirty="0">
                <a:solidFill>
                  <a:srgbClr val="89D0D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89D0D5"/>
                </a:solidFill>
                <a:latin typeface="Lucida Sans Unicode"/>
                <a:cs typeface="Lucida Sans Unicode"/>
              </a:rPr>
              <a:t>	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Determine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top</a:t>
            </a: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most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Trebuchet MS"/>
                <a:cs typeface="Trebuchet MS"/>
              </a:rPr>
              <a:t>ordered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0" dirty="0">
                <a:solidFill>
                  <a:srgbClr val="FFFFFF"/>
                </a:solidFill>
                <a:latin typeface="Trebuchet MS"/>
                <a:cs typeface="Trebuchet MS"/>
              </a:rPr>
              <a:t>types</a:t>
            </a:r>
            <a:r>
              <a:rPr sz="17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55" dirty="0">
                <a:solidFill>
                  <a:srgbClr val="FFFFFF"/>
                </a:solidFill>
                <a:latin typeface="Trebuchet MS"/>
                <a:cs typeface="Trebuchet MS"/>
              </a:rPr>
              <a:t>based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6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90" dirty="0">
                <a:solidFill>
                  <a:srgbClr val="FFFFFF"/>
                </a:solidFill>
                <a:latin typeface="Trebuchet MS"/>
                <a:cs typeface="Trebuchet MS"/>
              </a:rPr>
              <a:t>revenue</a:t>
            </a:r>
            <a:r>
              <a:rPr sz="17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04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700" spc="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pizza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category.</a:t>
            </a:r>
            <a:endParaRPr sz="17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838200"/>
            <a:ext cx="84582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76954" marR="5080" indent="-3484245">
              <a:lnSpc>
                <a:spcPct val="100000"/>
              </a:lnSpc>
              <a:spcBef>
                <a:spcPts val="105"/>
              </a:spcBef>
            </a:pPr>
            <a:r>
              <a:rPr spc="80" dirty="0">
                <a:latin typeface="Bahnschrift Condensed" panose="020B0502040204020203" pitchFamily="34" charset="0"/>
              </a:rPr>
              <a:t>Retrieve</a:t>
            </a:r>
            <a:r>
              <a:rPr spc="-65" dirty="0">
                <a:latin typeface="Bahnschrift Condensed" panose="020B0502040204020203" pitchFamily="34" charset="0"/>
              </a:rPr>
              <a:t> </a:t>
            </a:r>
            <a:r>
              <a:rPr spc="135" dirty="0">
                <a:latin typeface="Bahnschrift Condensed" panose="020B0502040204020203" pitchFamily="34" charset="0"/>
              </a:rPr>
              <a:t>the</a:t>
            </a:r>
            <a:r>
              <a:rPr spc="-50" dirty="0">
                <a:latin typeface="Bahnschrift Condensed" panose="020B0502040204020203" pitchFamily="34" charset="0"/>
              </a:rPr>
              <a:t> </a:t>
            </a:r>
            <a:r>
              <a:rPr dirty="0">
                <a:latin typeface="Bahnschrift Condensed" panose="020B0502040204020203" pitchFamily="34" charset="0"/>
              </a:rPr>
              <a:t>total</a:t>
            </a:r>
            <a:r>
              <a:rPr spc="-110" dirty="0">
                <a:latin typeface="Bahnschrift Condensed" panose="020B0502040204020203" pitchFamily="34" charset="0"/>
              </a:rPr>
              <a:t> </a:t>
            </a:r>
            <a:r>
              <a:rPr spc="240" dirty="0">
                <a:latin typeface="Bahnschrift Condensed" panose="020B0502040204020203" pitchFamily="34" charset="0"/>
              </a:rPr>
              <a:t>number</a:t>
            </a:r>
            <a:r>
              <a:rPr spc="-10" dirty="0">
                <a:latin typeface="Bahnschrift Condensed" panose="020B0502040204020203" pitchFamily="34" charset="0"/>
              </a:rPr>
              <a:t> </a:t>
            </a:r>
            <a:r>
              <a:rPr spc="100" dirty="0">
                <a:latin typeface="Bahnschrift Condensed" panose="020B0502040204020203" pitchFamily="34" charset="0"/>
              </a:rPr>
              <a:t>of</a:t>
            </a:r>
            <a:r>
              <a:rPr spc="-70" dirty="0">
                <a:latin typeface="Bahnschrift Condensed" panose="020B0502040204020203" pitchFamily="34" charset="0"/>
              </a:rPr>
              <a:t> </a:t>
            </a:r>
            <a:r>
              <a:rPr spc="85" dirty="0">
                <a:latin typeface="Bahnschrift Condensed" panose="020B0502040204020203" pitchFamily="34" charset="0"/>
              </a:rPr>
              <a:t>orders </a:t>
            </a:r>
            <a:r>
              <a:rPr spc="270" dirty="0">
                <a:latin typeface="Bahnschrift Condensed" panose="020B0502040204020203" pitchFamily="34" charset="0"/>
              </a:rPr>
              <a:t>placed.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76700" y="1914525"/>
            <a:ext cx="4038600" cy="1333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9150" y="3876675"/>
            <a:ext cx="2152650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97072"/>
            <a:ext cx="8305800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54100" marR="5080" indent="-56515">
              <a:lnSpc>
                <a:spcPct val="100000"/>
              </a:lnSpc>
              <a:spcBef>
                <a:spcPts val="105"/>
              </a:spcBef>
            </a:pPr>
            <a:r>
              <a:rPr spc="270" dirty="0">
                <a:latin typeface="Bahnschrift Condensed" panose="020B0502040204020203" pitchFamily="34" charset="0"/>
              </a:rPr>
              <a:t>Calculate</a:t>
            </a:r>
            <a:r>
              <a:rPr spc="-10" dirty="0">
                <a:latin typeface="Bahnschrift Condensed" panose="020B0502040204020203" pitchFamily="34" charset="0"/>
              </a:rPr>
              <a:t> </a:t>
            </a:r>
            <a:r>
              <a:rPr spc="135" dirty="0">
                <a:latin typeface="Bahnschrift Condensed" panose="020B0502040204020203" pitchFamily="34" charset="0"/>
              </a:rPr>
              <a:t>the</a:t>
            </a:r>
            <a:r>
              <a:rPr spc="-5" dirty="0">
                <a:latin typeface="Bahnschrift Condensed" panose="020B0502040204020203" pitchFamily="34" charset="0"/>
              </a:rPr>
              <a:t> </a:t>
            </a:r>
            <a:r>
              <a:rPr dirty="0">
                <a:latin typeface="Bahnschrift Condensed" panose="020B0502040204020203" pitchFamily="34" charset="0"/>
              </a:rPr>
              <a:t>total</a:t>
            </a:r>
            <a:r>
              <a:rPr spc="-65" dirty="0">
                <a:latin typeface="Bahnschrift Condensed" panose="020B0502040204020203" pitchFamily="34" charset="0"/>
              </a:rPr>
              <a:t> </a:t>
            </a:r>
            <a:r>
              <a:rPr spc="225" dirty="0">
                <a:latin typeface="Bahnschrift Condensed" panose="020B0502040204020203" pitchFamily="34" charset="0"/>
              </a:rPr>
              <a:t>revenue </a:t>
            </a:r>
            <a:r>
              <a:rPr spc="305" dirty="0">
                <a:latin typeface="Bahnschrift Condensed" panose="020B0502040204020203" pitchFamily="34" charset="0"/>
              </a:rPr>
              <a:t>generated</a:t>
            </a:r>
            <a:br>
              <a:rPr lang="en-IN" spc="305" dirty="0">
                <a:latin typeface="Bahnschrift Condensed" panose="020B0502040204020203" pitchFamily="34" charset="0"/>
              </a:rPr>
            </a:br>
            <a:r>
              <a:rPr lang="en-IN" spc="305" dirty="0">
                <a:latin typeface="Bahnschrift Condensed" panose="020B0502040204020203" pitchFamily="34" charset="0"/>
              </a:rPr>
              <a:t>             </a:t>
            </a:r>
            <a:r>
              <a:rPr spc="-90" dirty="0">
                <a:latin typeface="Bahnschrift Condensed" panose="020B0502040204020203" pitchFamily="34" charset="0"/>
              </a:rPr>
              <a:t> </a:t>
            </a:r>
            <a:r>
              <a:rPr spc="75" dirty="0">
                <a:latin typeface="Bahnschrift Condensed" panose="020B0502040204020203" pitchFamily="34" charset="0"/>
              </a:rPr>
              <a:t>from</a:t>
            </a:r>
            <a:r>
              <a:rPr spc="-95" dirty="0">
                <a:latin typeface="Bahnschrift Condensed" panose="020B0502040204020203" pitchFamily="34" charset="0"/>
              </a:rPr>
              <a:t> </a:t>
            </a:r>
            <a:r>
              <a:rPr spc="65" dirty="0">
                <a:latin typeface="Bahnschrift Condensed" panose="020B0502040204020203" pitchFamily="34" charset="0"/>
              </a:rPr>
              <a:t>pizza</a:t>
            </a:r>
            <a:r>
              <a:rPr spc="-75" dirty="0">
                <a:latin typeface="Bahnschrift Condensed" panose="020B0502040204020203" pitchFamily="34" charset="0"/>
              </a:rPr>
              <a:t> </a:t>
            </a:r>
            <a:r>
              <a:rPr spc="-10" dirty="0">
                <a:latin typeface="Bahnschrift Condensed" panose="020B0502040204020203" pitchFamily="34" charset="0"/>
              </a:rPr>
              <a:t>sales.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2252662"/>
            <a:ext cx="5353050" cy="23526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76800" y="5098903"/>
            <a:ext cx="2143125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7606" y="838200"/>
            <a:ext cx="7316787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Condensed" panose="020B0502040204020203" pitchFamily="34" charset="0"/>
              </a:rPr>
              <a:t>Identify</a:t>
            </a:r>
            <a:r>
              <a:rPr spc="30" dirty="0">
                <a:latin typeface="Bahnschrift Condensed" panose="020B0502040204020203" pitchFamily="34" charset="0"/>
              </a:rPr>
              <a:t> </a:t>
            </a:r>
            <a:r>
              <a:rPr spc="135" dirty="0">
                <a:latin typeface="Bahnschrift Condensed" panose="020B0502040204020203" pitchFamily="34" charset="0"/>
              </a:rPr>
              <a:t>the</a:t>
            </a:r>
            <a:r>
              <a:rPr dirty="0">
                <a:latin typeface="Bahnschrift Condensed" panose="020B0502040204020203" pitchFamily="34" charset="0"/>
              </a:rPr>
              <a:t> </a:t>
            </a:r>
            <a:r>
              <a:rPr spc="95" dirty="0">
                <a:latin typeface="Bahnschrift Condensed" panose="020B0502040204020203" pitchFamily="34" charset="0"/>
              </a:rPr>
              <a:t>highest-</a:t>
            </a:r>
            <a:r>
              <a:rPr spc="225" dirty="0">
                <a:latin typeface="Bahnschrift Condensed" panose="020B0502040204020203" pitchFamily="34" charset="0"/>
              </a:rPr>
              <a:t>priced</a:t>
            </a:r>
            <a:r>
              <a:rPr spc="5" dirty="0">
                <a:latin typeface="Bahnschrift Condensed" panose="020B0502040204020203" pitchFamily="34" charset="0"/>
              </a:rPr>
              <a:t> </a:t>
            </a:r>
            <a:r>
              <a:rPr spc="-10" dirty="0">
                <a:latin typeface="Bahnschrift Condensed" panose="020B0502040204020203" pitchFamily="34" charset="0"/>
              </a:rPr>
              <a:t>pizza.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9025" y="1800225"/>
            <a:ext cx="4933950" cy="19907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81525" y="3895725"/>
            <a:ext cx="253365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858543"/>
            <a:ext cx="990599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59735" marR="5080" indent="-248285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Bahnschrift Condensed" panose="020B0502040204020203" pitchFamily="34" charset="0"/>
              </a:rPr>
              <a:t>Identify </a:t>
            </a:r>
            <a:r>
              <a:rPr spc="135" dirty="0">
                <a:latin typeface="Bahnschrift Condensed" panose="020B0502040204020203" pitchFamily="34" charset="0"/>
              </a:rPr>
              <a:t>the</a:t>
            </a:r>
            <a:r>
              <a:rPr spc="-25" dirty="0">
                <a:latin typeface="Bahnschrift Condensed" panose="020B0502040204020203" pitchFamily="34" charset="0"/>
              </a:rPr>
              <a:t> </a:t>
            </a:r>
            <a:r>
              <a:rPr spc="150" dirty="0">
                <a:latin typeface="Bahnschrift Condensed" panose="020B0502040204020203" pitchFamily="34" charset="0"/>
              </a:rPr>
              <a:t>most</a:t>
            </a:r>
            <a:r>
              <a:rPr spc="-65" dirty="0">
                <a:latin typeface="Bahnschrift Condensed" panose="020B0502040204020203" pitchFamily="34" charset="0"/>
              </a:rPr>
              <a:t> </a:t>
            </a:r>
            <a:r>
              <a:rPr spc="459" dirty="0">
                <a:latin typeface="Bahnschrift Condensed" panose="020B0502040204020203" pitchFamily="34" charset="0"/>
              </a:rPr>
              <a:t>common</a:t>
            </a:r>
            <a:r>
              <a:rPr spc="-80" dirty="0">
                <a:latin typeface="Bahnschrift Condensed" panose="020B0502040204020203" pitchFamily="34" charset="0"/>
              </a:rPr>
              <a:t> </a:t>
            </a:r>
            <a:r>
              <a:rPr spc="55" dirty="0">
                <a:latin typeface="Bahnschrift Condensed" panose="020B0502040204020203" pitchFamily="34" charset="0"/>
              </a:rPr>
              <a:t>pizza </a:t>
            </a:r>
            <a:r>
              <a:rPr dirty="0">
                <a:latin typeface="Bahnschrift Condensed" panose="020B0502040204020203" pitchFamily="34" charset="0"/>
              </a:rPr>
              <a:t>size</a:t>
            </a:r>
            <a:r>
              <a:rPr spc="-305" dirty="0">
                <a:latin typeface="Bahnschrift Condensed" panose="020B0502040204020203" pitchFamily="34" charset="0"/>
              </a:rPr>
              <a:t> </a:t>
            </a:r>
            <a:r>
              <a:rPr spc="135" dirty="0">
                <a:latin typeface="Bahnschrift Condensed" panose="020B0502040204020203" pitchFamily="34" charset="0"/>
              </a:rPr>
              <a:t>ordered.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24350" y="4772025"/>
            <a:ext cx="2781300" cy="18097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2350" y="1962150"/>
            <a:ext cx="506730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717934"/>
            <a:ext cx="8916987" cy="11900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528445" marR="5080" indent="-1375410">
              <a:lnSpc>
                <a:spcPts val="4510"/>
              </a:lnSpc>
              <a:spcBef>
                <a:spcPts val="280"/>
              </a:spcBef>
            </a:pPr>
            <a:r>
              <a:rPr sz="3800" spc="-220" dirty="0">
                <a:latin typeface="Bahnschrift Condensed" panose="020B0502040204020203" pitchFamily="34" charset="0"/>
              </a:rPr>
              <a:t>List</a:t>
            </a:r>
            <a:r>
              <a:rPr sz="3800" spc="-100" dirty="0">
                <a:latin typeface="Bahnschrift Condensed" panose="020B0502040204020203" pitchFamily="34" charset="0"/>
              </a:rPr>
              <a:t> </a:t>
            </a:r>
            <a:r>
              <a:rPr sz="3800" spc="120" dirty="0">
                <a:latin typeface="Bahnschrift Condensed" panose="020B0502040204020203" pitchFamily="34" charset="0"/>
              </a:rPr>
              <a:t>the</a:t>
            </a:r>
            <a:r>
              <a:rPr sz="3800" spc="-80" dirty="0">
                <a:latin typeface="Bahnschrift Condensed" panose="020B0502040204020203" pitchFamily="34" charset="0"/>
              </a:rPr>
              <a:t> </a:t>
            </a:r>
            <a:r>
              <a:rPr sz="3800" spc="240" dirty="0">
                <a:latin typeface="Bahnschrift Condensed" panose="020B0502040204020203" pitchFamily="34" charset="0"/>
              </a:rPr>
              <a:t>top</a:t>
            </a:r>
            <a:r>
              <a:rPr sz="3800" spc="-135" dirty="0">
                <a:latin typeface="Bahnschrift Condensed" panose="020B0502040204020203" pitchFamily="34" charset="0"/>
              </a:rPr>
              <a:t> </a:t>
            </a:r>
            <a:r>
              <a:rPr sz="3800" spc="114" dirty="0">
                <a:latin typeface="Bahnschrift Condensed" panose="020B0502040204020203" pitchFamily="34" charset="0"/>
              </a:rPr>
              <a:t>5</a:t>
            </a:r>
            <a:r>
              <a:rPr sz="3800" spc="-110" dirty="0">
                <a:latin typeface="Bahnschrift Condensed" panose="020B0502040204020203" pitchFamily="34" charset="0"/>
              </a:rPr>
              <a:t> </a:t>
            </a:r>
            <a:r>
              <a:rPr sz="3800" spc="140" dirty="0">
                <a:latin typeface="Bahnschrift Condensed" panose="020B0502040204020203" pitchFamily="34" charset="0"/>
              </a:rPr>
              <a:t>most</a:t>
            </a:r>
            <a:r>
              <a:rPr sz="3800" spc="-95" dirty="0">
                <a:latin typeface="Bahnschrift Condensed" panose="020B0502040204020203" pitchFamily="34" charset="0"/>
              </a:rPr>
              <a:t> </a:t>
            </a:r>
            <a:r>
              <a:rPr sz="3800" spc="210" dirty="0">
                <a:latin typeface="Bahnschrift Condensed" panose="020B0502040204020203" pitchFamily="34" charset="0"/>
              </a:rPr>
              <a:t>ordered</a:t>
            </a:r>
            <a:r>
              <a:rPr sz="3800" spc="-70" dirty="0">
                <a:latin typeface="Bahnschrift Condensed" panose="020B0502040204020203" pitchFamily="34" charset="0"/>
              </a:rPr>
              <a:t> </a:t>
            </a:r>
            <a:r>
              <a:rPr sz="3800" spc="50" dirty="0">
                <a:latin typeface="Bahnschrift Condensed" panose="020B0502040204020203" pitchFamily="34" charset="0"/>
              </a:rPr>
              <a:t>pizza</a:t>
            </a:r>
            <a:r>
              <a:rPr sz="3800" spc="-65" dirty="0">
                <a:latin typeface="Bahnschrift Condensed" panose="020B0502040204020203" pitchFamily="34" charset="0"/>
              </a:rPr>
              <a:t> </a:t>
            </a:r>
            <a:r>
              <a:rPr sz="3800" spc="125" dirty="0">
                <a:latin typeface="Bahnschrift Condensed" panose="020B0502040204020203" pitchFamily="34" charset="0"/>
              </a:rPr>
              <a:t>types</a:t>
            </a:r>
            <a:br>
              <a:rPr lang="en-IN" sz="3800" spc="125" dirty="0">
                <a:latin typeface="Bahnschrift Condensed" panose="020B0502040204020203" pitchFamily="34" charset="0"/>
              </a:rPr>
            </a:br>
            <a:r>
              <a:rPr sz="3800" spc="315" dirty="0">
                <a:latin typeface="Bahnschrift Condensed" panose="020B0502040204020203" pitchFamily="34" charset="0"/>
              </a:rPr>
              <a:t>along</a:t>
            </a:r>
            <a:r>
              <a:rPr lang="en-IN" sz="3800" spc="-165" dirty="0">
                <a:latin typeface="Bahnschrift Condensed" panose="020B0502040204020203" pitchFamily="34" charset="0"/>
              </a:rPr>
              <a:t> </a:t>
            </a:r>
            <a:r>
              <a:rPr sz="3800" dirty="0">
                <a:latin typeface="Bahnschrift Condensed" panose="020B0502040204020203" pitchFamily="34" charset="0"/>
              </a:rPr>
              <a:t>with</a:t>
            </a:r>
            <a:r>
              <a:rPr sz="3800" spc="-210" dirty="0">
                <a:latin typeface="Bahnschrift Condensed" panose="020B0502040204020203" pitchFamily="34" charset="0"/>
              </a:rPr>
              <a:t> </a:t>
            </a:r>
            <a:r>
              <a:rPr sz="3800" spc="-25" dirty="0">
                <a:latin typeface="Bahnschrift Condensed" panose="020B0502040204020203" pitchFamily="34" charset="0"/>
              </a:rPr>
              <a:t>their</a:t>
            </a:r>
            <a:r>
              <a:rPr sz="3800" spc="-150" dirty="0">
                <a:latin typeface="Bahnschrift Condensed" panose="020B0502040204020203" pitchFamily="34" charset="0"/>
              </a:rPr>
              <a:t> </a:t>
            </a:r>
            <a:r>
              <a:rPr sz="3800" spc="-10" dirty="0">
                <a:latin typeface="Bahnschrift Condensed" panose="020B0502040204020203" pitchFamily="34" charset="0"/>
              </a:rPr>
              <a:t>quantities.</a:t>
            </a:r>
            <a:endParaRPr sz="3800" dirty="0">
              <a:latin typeface="Bahnschrift Condensed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0" y="4838700"/>
            <a:ext cx="3733800" cy="1657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2107027"/>
            <a:ext cx="5038725" cy="2333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1" y="381000"/>
            <a:ext cx="9905998" cy="1188146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5080" marR="5080" indent="11430" algn="ctr">
              <a:lnSpc>
                <a:spcPct val="99600"/>
              </a:lnSpc>
              <a:spcBef>
                <a:spcPts val="145"/>
              </a:spcBef>
            </a:pPr>
            <a:r>
              <a:rPr sz="3800" spc="95" dirty="0">
                <a:latin typeface="Bahnschrift Condensed" panose="020B0502040204020203" pitchFamily="34" charset="0"/>
              </a:rPr>
              <a:t>Join</a:t>
            </a:r>
            <a:r>
              <a:rPr sz="3800" spc="-60" dirty="0">
                <a:latin typeface="Bahnschrift Condensed" panose="020B0502040204020203" pitchFamily="34" charset="0"/>
              </a:rPr>
              <a:t> </a:t>
            </a:r>
            <a:r>
              <a:rPr sz="3800" spc="135" dirty="0">
                <a:latin typeface="Bahnschrift Condensed" panose="020B0502040204020203" pitchFamily="34" charset="0"/>
              </a:rPr>
              <a:t>the</a:t>
            </a:r>
            <a:r>
              <a:rPr sz="3800" spc="-65" dirty="0">
                <a:latin typeface="Bahnschrift Condensed" panose="020B0502040204020203" pitchFamily="34" charset="0"/>
              </a:rPr>
              <a:t> </a:t>
            </a:r>
            <a:r>
              <a:rPr sz="3800" spc="200" dirty="0">
                <a:latin typeface="Bahnschrift Condensed" panose="020B0502040204020203" pitchFamily="34" charset="0"/>
              </a:rPr>
              <a:t>necessary</a:t>
            </a:r>
            <a:r>
              <a:rPr sz="3800" spc="-75" dirty="0">
                <a:latin typeface="Bahnschrift Condensed" panose="020B0502040204020203" pitchFamily="34" charset="0"/>
              </a:rPr>
              <a:t> </a:t>
            </a:r>
            <a:r>
              <a:rPr sz="3800" spc="114" dirty="0">
                <a:latin typeface="Bahnschrift Condensed" panose="020B0502040204020203" pitchFamily="34" charset="0"/>
              </a:rPr>
              <a:t>tables</a:t>
            </a:r>
            <a:r>
              <a:rPr sz="3800" spc="-35" dirty="0">
                <a:latin typeface="Bahnschrift Condensed" panose="020B0502040204020203" pitchFamily="34" charset="0"/>
              </a:rPr>
              <a:t> </a:t>
            </a:r>
            <a:r>
              <a:rPr sz="3800" spc="100" dirty="0">
                <a:latin typeface="Bahnschrift Condensed" panose="020B0502040204020203" pitchFamily="34" charset="0"/>
              </a:rPr>
              <a:t>to</a:t>
            </a:r>
            <a:r>
              <a:rPr sz="3800" spc="-75" dirty="0">
                <a:latin typeface="Bahnschrift Condensed" panose="020B0502040204020203" pitchFamily="34" charset="0"/>
              </a:rPr>
              <a:t> </a:t>
            </a:r>
            <a:r>
              <a:rPr sz="3800" dirty="0">
                <a:latin typeface="Bahnschrift Condensed" panose="020B0502040204020203" pitchFamily="34" charset="0"/>
              </a:rPr>
              <a:t>find</a:t>
            </a:r>
            <a:r>
              <a:rPr sz="3800" spc="-55" dirty="0">
                <a:latin typeface="Bahnschrift Condensed" panose="020B0502040204020203" pitchFamily="34" charset="0"/>
              </a:rPr>
              <a:t> </a:t>
            </a:r>
            <a:r>
              <a:rPr sz="3800" spc="110" dirty="0">
                <a:latin typeface="Bahnschrift Condensed" panose="020B0502040204020203" pitchFamily="34" charset="0"/>
              </a:rPr>
              <a:t>the </a:t>
            </a:r>
            <a:r>
              <a:rPr sz="3800" dirty="0">
                <a:latin typeface="Bahnschrift Condensed" panose="020B0502040204020203" pitchFamily="34" charset="0"/>
              </a:rPr>
              <a:t>total</a:t>
            </a:r>
            <a:r>
              <a:rPr sz="3800" spc="-60" dirty="0">
                <a:latin typeface="Bahnschrift Condensed" panose="020B0502040204020203" pitchFamily="34" charset="0"/>
              </a:rPr>
              <a:t> </a:t>
            </a:r>
            <a:r>
              <a:rPr sz="3800" spc="114" dirty="0">
                <a:latin typeface="Bahnschrift Condensed" panose="020B0502040204020203" pitchFamily="34" charset="0"/>
              </a:rPr>
              <a:t>quantity</a:t>
            </a:r>
            <a:r>
              <a:rPr sz="3800" spc="-75" dirty="0">
                <a:latin typeface="Bahnschrift Condensed" panose="020B0502040204020203" pitchFamily="34" charset="0"/>
              </a:rPr>
              <a:t> </a:t>
            </a:r>
            <a:r>
              <a:rPr sz="3800" spc="100" dirty="0">
                <a:latin typeface="Bahnschrift Condensed" panose="020B0502040204020203" pitchFamily="34" charset="0"/>
              </a:rPr>
              <a:t>of</a:t>
            </a:r>
            <a:r>
              <a:rPr sz="3800" spc="-60" dirty="0">
                <a:latin typeface="Bahnschrift Condensed" panose="020B0502040204020203" pitchFamily="34" charset="0"/>
              </a:rPr>
              <a:t> </a:t>
            </a:r>
            <a:r>
              <a:rPr sz="3800" spc="440" dirty="0">
                <a:latin typeface="Bahnschrift Condensed" panose="020B0502040204020203" pitchFamily="34" charset="0"/>
              </a:rPr>
              <a:t>each</a:t>
            </a:r>
            <a:r>
              <a:rPr sz="3800" spc="-70" dirty="0">
                <a:latin typeface="Bahnschrift Condensed" panose="020B0502040204020203" pitchFamily="34" charset="0"/>
              </a:rPr>
              <a:t> </a:t>
            </a:r>
            <a:r>
              <a:rPr sz="3800" spc="65" dirty="0">
                <a:latin typeface="Bahnschrift Condensed" panose="020B0502040204020203" pitchFamily="34" charset="0"/>
              </a:rPr>
              <a:t>pizza</a:t>
            </a:r>
            <a:r>
              <a:rPr sz="3800" spc="-45" dirty="0">
                <a:latin typeface="Bahnschrift Condensed" panose="020B0502040204020203" pitchFamily="34" charset="0"/>
              </a:rPr>
              <a:t> </a:t>
            </a:r>
            <a:r>
              <a:rPr sz="3800" spc="260" dirty="0">
                <a:latin typeface="Bahnschrift Condensed" panose="020B0502040204020203" pitchFamily="34" charset="0"/>
              </a:rPr>
              <a:t>category </a:t>
            </a:r>
            <a:r>
              <a:rPr sz="3800" spc="130" dirty="0"/>
              <a:t>ordered.</a:t>
            </a:r>
            <a:endParaRPr sz="38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2325" y="1762125"/>
            <a:ext cx="5057775" cy="24193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6300" y="4248150"/>
            <a:ext cx="24003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762000"/>
            <a:ext cx="8078787" cy="11900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726055" marR="5080" indent="-2579370">
              <a:lnSpc>
                <a:spcPts val="4510"/>
              </a:lnSpc>
              <a:spcBef>
                <a:spcPts val="280"/>
              </a:spcBef>
            </a:pPr>
            <a:r>
              <a:rPr sz="3800" spc="160" dirty="0">
                <a:latin typeface="Bahnschrift Condensed" panose="020B0502040204020203" pitchFamily="34" charset="0"/>
              </a:rPr>
              <a:t>Determine</a:t>
            </a:r>
            <a:r>
              <a:rPr sz="3800" spc="-105" dirty="0">
                <a:latin typeface="Bahnschrift Condensed" panose="020B0502040204020203" pitchFamily="34" charset="0"/>
              </a:rPr>
              <a:t> </a:t>
            </a:r>
            <a:r>
              <a:rPr sz="3800" spc="130" dirty="0">
                <a:latin typeface="Bahnschrift Condensed" panose="020B0502040204020203" pitchFamily="34" charset="0"/>
              </a:rPr>
              <a:t>the</a:t>
            </a:r>
            <a:r>
              <a:rPr sz="3800" spc="-120" dirty="0">
                <a:latin typeface="Bahnschrift Condensed" panose="020B0502040204020203" pitchFamily="34" charset="0"/>
              </a:rPr>
              <a:t> </a:t>
            </a:r>
            <a:r>
              <a:rPr sz="3800" dirty="0">
                <a:latin typeface="Bahnschrift Condensed" panose="020B0502040204020203" pitchFamily="34" charset="0"/>
              </a:rPr>
              <a:t>distribution</a:t>
            </a:r>
            <a:r>
              <a:rPr sz="3800" spc="-120" dirty="0">
                <a:latin typeface="Bahnschrift Condensed" panose="020B0502040204020203" pitchFamily="34" charset="0"/>
              </a:rPr>
              <a:t> </a:t>
            </a:r>
            <a:r>
              <a:rPr sz="3800" spc="110" dirty="0">
                <a:latin typeface="Bahnschrift Condensed" panose="020B0502040204020203" pitchFamily="34" charset="0"/>
              </a:rPr>
              <a:t>of</a:t>
            </a:r>
            <a:r>
              <a:rPr sz="3800" spc="-110" dirty="0">
                <a:latin typeface="Bahnschrift Condensed" panose="020B0502040204020203" pitchFamily="34" charset="0"/>
              </a:rPr>
              <a:t> </a:t>
            </a:r>
            <a:r>
              <a:rPr sz="3800" spc="90" dirty="0">
                <a:latin typeface="Bahnschrift Condensed" panose="020B0502040204020203" pitchFamily="34" charset="0"/>
              </a:rPr>
              <a:t>orders</a:t>
            </a:r>
            <a:r>
              <a:rPr sz="3800" spc="-85" dirty="0">
                <a:latin typeface="Bahnschrift Condensed" panose="020B0502040204020203" pitchFamily="34" charset="0"/>
              </a:rPr>
              <a:t> </a:t>
            </a:r>
            <a:r>
              <a:rPr sz="3800" spc="305" dirty="0">
                <a:latin typeface="Bahnschrift Condensed" panose="020B0502040204020203" pitchFamily="34" charset="0"/>
              </a:rPr>
              <a:t>by</a:t>
            </a:r>
            <a:br>
              <a:rPr lang="en-IN" sz="3800" spc="305" dirty="0">
                <a:latin typeface="Bahnschrift Condensed" panose="020B0502040204020203" pitchFamily="34" charset="0"/>
              </a:rPr>
            </a:br>
            <a:r>
              <a:rPr sz="3800" spc="140" dirty="0">
                <a:latin typeface="Bahnschrift Condensed" panose="020B0502040204020203" pitchFamily="34" charset="0"/>
              </a:rPr>
              <a:t>hour</a:t>
            </a:r>
            <a:r>
              <a:rPr sz="3800" spc="-105" dirty="0">
                <a:latin typeface="Bahnschrift Condensed" panose="020B0502040204020203" pitchFamily="34" charset="0"/>
              </a:rPr>
              <a:t> </a:t>
            </a:r>
            <a:r>
              <a:rPr sz="3800" spc="100" dirty="0">
                <a:latin typeface="Bahnschrift Condensed" panose="020B0502040204020203" pitchFamily="34" charset="0"/>
              </a:rPr>
              <a:t>of</a:t>
            </a:r>
            <a:r>
              <a:rPr sz="3800" spc="-90" dirty="0">
                <a:latin typeface="Bahnschrift Condensed" panose="020B0502040204020203" pitchFamily="34" charset="0"/>
              </a:rPr>
              <a:t> </a:t>
            </a:r>
            <a:r>
              <a:rPr sz="3800" spc="135" dirty="0">
                <a:latin typeface="Bahnschrift Condensed" panose="020B0502040204020203" pitchFamily="34" charset="0"/>
              </a:rPr>
              <a:t>the</a:t>
            </a:r>
            <a:r>
              <a:rPr sz="3800" spc="-105" dirty="0">
                <a:latin typeface="Bahnschrift Condensed" panose="020B0502040204020203" pitchFamily="34" charset="0"/>
              </a:rPr>
              <a:t> </a:t>
            </a:r>
            <a:r>
              <a:rPr sz="3800" spc="200" dirty="0">
                <a:latin typeface="Bahnschrift Condensed" panose="020B0502040204020203" pitchFamily="34" charset="0"/>
              </a:rPr>
              <a:t>day.</a:t>
            </a:r>
            <a:endParaRPr sz="3800" dirty="0">
              <a:latin typeface="Bahnschrift Condensed" panose="020B0502040204020203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3827394"/>
            <a:ext cx="2324100" cy="28670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0774" y="2077278"/>
            <a:ext cx="4867275" cy="1371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334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 Condensed</vt:lpstr>
      <vt:lpstr>Lucida Sans Unicode</vt:lpstr>
      <vt:lpstr>Trebuchet MS</vt:lpstr>
      <vt:lpstr>Tw Cen MT</vt:lpstr>
      <vt:lpstr>Circuit</vt:lpstr>
      <vt:lpstr>PIZZA SALES SQL  PROJECT  SWARUP JADHAV</vt:lpstr>
      <vt:lpstr>QUESTIONS</vt:lpstr>
      <vt:lpstr>Retrieve the total number of orders placed.</vt:lpstr>
      <vt:lpstr>Calculate the total revenue generated               from pizza sales.</vt:lpstr>
      <vt:lpstr>Identify the highest-priced pizza.</vt:lpstr>
      <vt:lpstr>Identify the most common pizza size ordered.</vt:lpstr>
      <vt:lpstr>List the top 5 most ordered pizza types along with their quantities.</vt:lpstr>
      <vt:lpstr>Join the necessary tables to find the total quantity of each pizza category ordered.</vt:lpstr>
      <vt:lpstr>Determine the distribution of orders by hour of the day.</vt:lpstr>
      <vt:lpstr>Join relevant tables to find the category-wise distribution of pizzas.</vt:lpstr>
      <vt:lpstr>Group the orders by date and calculate the average number of pizzas ordered per day.</vt:lpstr>
      <vt:lpstr>Determine the top 3 most ordered  pizza types based on revenue.</vt:lpstr>
      <vt:lpstr>Calculate the percentage contribution of      each pizza type to total revenue.</vt:lpstr>
      <vt:lpstr>Analyze the cumulative revenue  generated over time.</vt:lpstr>
      <vt:lpstr>Determine the top 3 most ordered pizza types based on revenue for each pizza category.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SWARUP</dc:creator>
  <cp:lastModifiedBy>Akshay Kumbhar</cp:lastModifiedBy>
  <cp:revision>1</cp:revision>
  <dcterms:created xsi:type="dcterms:W3CDTF">2025-05-23T13:44:18Z</dcterms:created>
  <dcterms:modified xsi:type="dcterms:W3CDTF">2025-05-23T14:06:31Z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2025-05-23T00:00:00Z</vt:filetime>
  </property>
  <property fmtid="{D5CDD505-2E9C-101B-9397-08002B2CF9AE}" pid="3" name="LastSaved">
    <vt:filetime>2025-05-23T00:00:00Z</vt:filetime>
  </property>
</Properties>
</file>