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dvent Pro SemiBold"/>
      <p:regular r:id="rId15"/>
      <p:bold r:id="rId16"/>
      <p:italic r:id="rId17"/>
      <p:boldItalic r:id="rId18"/>
    </p:embeddedFont>
    <p:embeddedFont>
      <p:font typeface="Mulish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Fira Sans Condensed Medium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Mulish Medium"/>
      <p:regular r:id="rId33"/>
      <p:bold r:id="rId34"/>
      <p:italic r:id="rId35"/>
      <p:boldItalic r:id="rId36"/>
    </p:embeddedFont>
    <p:embeddedFont>
      <p:font typeface="Share Tech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-bold.fntdata"/><Relationship Id="rId22" Type="http://schemas.openxmlformats.org/officeDocument/2006/relationships/font" Target="fonts/Mulish-boldItalic.fntdata"/><Relationship Id="rId21" Type="http://schemas.openxmlformats.org/officeDocument/2006/relationships/font" Target="fonts/Mulish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FiraSansCondensedMedium-bold.fntdata"/><Relationship Id="rId27" Type="http://schemas.openxmlformats.org/officeDocument/2006/relationships/font" Target="fonts/FiraSans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regular.fntdata"/><Relationship Id="rId30" Type="http://schemas.openxmlformats.org/officeDocument/2006/relationships/font" Target="fonts/FiraSans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MulishMedium-regular.fntdata"/><Relationship Id="rId10" Type="http://schemas.openxmlformats.org/officeDocument/2006/relationships/slide" Target="slides/slide6.xml"/><Relationship Id="rId32" Type="http://schemas.openxmlformats.org/officeDocument/2006/relationships/font" Target="fonts/MavenPro-bold.fntdata"/><Relationship Id="rId13" Type="http://schemas.openxmlformats.org/officeDocument/2006/relationships/slide" Target="slides/slide9.xml"/><Relationship Id="rId35" Type="http://schemas.openxmlformats.org/officeDocument/2006/relationships/font" Target="fonts/MulishMedium-italic.fntdata"/><Relationship Id="rId12" Type="http://schemas.openxmlformats.org/officeDocument/2006/relationships/slide" Target="slides/slide8.xml"/><Relationship Id="rId34" Type="http://schemas.openxmlformats.org/officeDocument/2006/relationships/font" Target="fonts/MulishMedium-bold.fntdata"/><Relationship Id="rId15" Type="http://schemas.openxmlformats.org/officeDocument/2006/relationships/font" Target="fonts/AdventProSemiBold-regular.fntdata"/><Relationship Id="rId37" Type="http://schemas.openxmlformats.org/officeDocument/2006/relationships/font" Target="fonts/ShareTech-regular.fntdata"/><Relationship Id="rId14" Type="http://schemas.openxmlformats.org/officeDocument/2006/relationships/slide" Target="slides/slide10.xml"/><Relationship Id="rId36" Type="http://schemas.openxmlformats.org/officeDocument/2006/relationships/font" Target="fonts/MulishMedium-boldItalic.fntdata"/><Relationship Id="rId17" Type="http://schemas.openxmlformats.org/officeDocument/2006/relationships/font" Target="fonts/AdventProSemiBold-italic.fntdata"/><Relationship Id="rId16" Type="http://schemas.openxmlformats.org/officeDocument/2006/relationships/font" Target="fonts/AdventProSemiBold-bold.fntdata"/><Relationship Id="rId19" Type="http://schemas.openxmlformats.org/officeDocument/2006/relationships/font" Target="fonts/Mulish-regular.fntdata"/><Relationship Id="rId18" Type="http://schemas.openxmlformats.org/officeDocument/2006/relationships/font" Target="fonts/AdventPr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e605e7eb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e605e7eb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e605e7eb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e605e7eb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e605e7ebd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e605e7eb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64f97770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64f97770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64f97770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64f97770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e605e7eb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e605e7eb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1164450" y="1565411"/>
            <a:ext cx="68151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</a:rPr>
              <a:t>CSE 449:</a:t>
            </a:r>
            <a:r>
              <a:rPr lang="en" sz="2200">
                <a:solidFill>
                  <a:schemeClr val="lt2"/>
                </a:solidFill>
              </a:rPr>
              <a:t> </a:t>
            </a:r>
            <a:r>
              <a:rPr lang="en" sz="2200">
                <a:solidFill>
                  <a:schemeClr val="lt2"/>
                </a:solidFill>
              </a:rPr>
              <a:t>PARALLEL, DISTRIBUTED, AND HIGH-PERFORMANCE COMPUTING (HPC)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</a:rPr>
              <a:t>Title: </a:t>
            </a:r>
            <a:r>
              <a:rPr lang="en" sz="2200">
                <a:solidFill>
                  <a:srgbClr val="FFFFFF"/>
                </a:solidFill>
              </a:rPr>
              <a:t> Data Engineering for HPC with Python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</a:rPr>
              <a:t>Member:</a:t>
            </a:r>
            <a:r>
              <a:rPr b="1" lang="en" sz="2200">
                <a:solidFill>
                  <a:srgbClr val="FFFFFF"/>
                </a:solidFill>
              </a:rPr>
              <a:t> </a:t>
            </a:r>
            <a:r>
              <a:rPr lang="en" sz="2200">
                <a:solidFill>
                  <a:srgbClr val="FFFFFF"/>
                </a:solidFill>
              </a:rPr>
              <a:t>Mir Jadir Siddique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</a:rPr>
              <a:t>Task</a:t>
            </a:r>
            <a:r>
              <a:rPr b="1" lang="en" sz="2200">
                <a:solidFill>
                  <a:schemeClr val="lt2"/>
                </a:solidFill>
              </a:rPr>
              <a:t>: </a:t>
            </a:r>
            <a:r>
              <a:rPr lang="en" sz="2200">
                <a:solidFill>
                  <a:srgbClr val="FFFFFF"/>
                </a:solidFill>
              </a:rPr>
              <a:t>2, </a:t>
            </a:r>
            <a:r>
              <a:rPr b="1" lang="en" sz="2200">
                <a:solidFill>
                  <a:schemeClr val="lt2"/>
                </a:solidFill>
              </a:rPr>
              <a:t>Team:</a:t>
            </a:r>
            <a:r>
              <a:rPr b="1" lang="en" sz="2200">
                <a:solidFill>
                  <a:srgbClr val="FFFFFF"/>
                </a:solidFill>
              </a:rPr>
              <a:t> </a:t>
            </a:r>
            <a:r>
              <a:rPr lang="en" sz="2200">
                <a:solidFill>
                  <a:srgbClr val="FFFFFF"/>
                </a:solidFill>
              </a:rPr>
              <a:t>2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075879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1" name="Google Shape;441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4" name="Google Shape;444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0" name="Google Shape;450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3" name="Google Shape;453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2"/>
          <p:cNvSpPr txBox="1"/>
          <p:nvPr>
            <p:ph type="ctrTitle"/>
          </p:nvPr>
        </p:nvSpPr>
        <p:spPr>
          <a:xfrm>
            <a:off x="1164450" y="2260868"/>
            <a:ext cx="6815100" cy="8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THANK YOU!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35" name="Google Shape;535;p32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2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2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2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2"/>
          <p:cNvSpPr/>
          <p:nvPr/>
        </p:nvSpPr>
        <p:spPr>
          <a:xfrm>
            <a:off x="6075879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2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32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542" name="Google Shape;542;p32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2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545" name="Google Shape;545;p3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2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48" name="Google Shape;548;p3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2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2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2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54" name="Google Shape;554;p3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2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557" name="Google Shape;557;p32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>
            <p:ph idx="1" type="body"/>
          </p:nvPr>
        </p:nvSpPr>
        <p:spPr>
          <a:xfrm>
            <a:off x="597375" y="988625"/>
            <a:ext cx="7866900" cy="3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Description: </a:t>
            </a:r>
            <a:r>
              <a:rPr b="1" lang="en" sz="19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900">
                <a:latin typeface="Mulish Medium"/>
                <a:ea typeface="Mulish Medium"/>
                <a:cs typeface="Mulish Medium"/>
                <a:sym typeface="Mulish Medium"/>
              </a:rPr>
              <a:t>It is</a:t>
            </a:r>
            <a:r>
              <a:rPr lang="en" sz="1900">
                <a:latin typeface="Mulish Medium"/>
                <a:ea typeface="Mulish Medium"/>
                <a:cs typeface="Mulish Medium"/>
                <a:sym typeface="Mulish Medium"/>
              </a:rPr>
              <a:t> the design, development, and management of data architectures. The infrastructure includes tools for collecting, storing, processing, and analyzing large volumes of data.</a:t>
            </a:r>
            <a:endParaRPr sz="1900">
              <a:latin typeface="Mulish Medium"/>
              <a:ea typeface="Mulish Medium"/>
              <a:cs typeface="Mulish Medium"/>
              <a:sym typeface="Mulish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Motivation: </a:t>
            </a:r>
            <a:r>
              <a:rPr lang="en" sz="1900">
                <a:latin typeface="Mulish Medium"/>
                <a:ea typeface="Mulish Medium"/>
                <a:cs typeface="Mulish Medium"/>
                <a:sym typeface="Mulish Medium"/>
              </a:rPr>
              <a:t>To transform the data to vector/matrix and tensor formats which are appropriate for DL and ML applications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Methodology:</a:t>
            </a:r>
            <a:r>
              <a:rPr b="1" i="1" lang="en" sz="1900"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900">
                <a:latin typeface="Mulish Medium"/>
                <a:ea typeface="Mulish Medium"/>
                <a:cs typeface="Mulish Medium"/>
                <a:sym typeface="Mulish Medium"/>
              </a:rPr>
              <a:t>Uses a distributed Python API based on table abstraction for data analysis and representation </a:t>
            </a:r>
            <a:endParaRPr sz="1900">
              <a:latin typeface="Mulish Medium"/>
              <a:ea typeface="Mulish Medium"/>
              <a:cs typeface="Mulish Medium"/>
              <a:sym typeface="Mulish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Core System: </a:t>
            </a:r>
            <a:r>
              <a:rPr lang="en" sz="1900">
                <a:latin typeface="Mulish Medium"/>
                <a:ea typeface="Mulish Medium"/>
                <a:cs typeface="Mulish Medium"/>
                <a:sym typeface="Mulish Medium"/>
              </a:rPr>
              <a:t>Integrates an MPI for distributed memory computations using data parallelism, to process large amounts of data in HPC clusters</a:t>
            </a:r>
            <a:endParaRPr sz="1900">
              <a:latin typeface="Mulish Medium"/>
              <a:ea typeface="Mulish Medium"/>
              <a:cs typeface="Mulish Medium"/>
              <a:sym typeface="Mulish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ulish Medium"/>
              <a:ea typeface="Mulish Medium"/>
              <a:cs typeface="Mulish Medium"/>
              <a:sym typeface="Mulish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1" name="Google Shape;461;p24"/>
          <p:cNvSpPr txBox="1"/>
          <p:nvPr>
            <p:ph type="ctrTitle"/>
          </p:nvPr>
        </p:nvSpPr>
        <p:spPr>
          <a:xfrm>
            <a:off x="597375" y="26732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</a:rPr>
              <a:t>Data Engineering</a:t>
            </a:r>
            <a:endParaRPr sz="2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idx="7" type="ctrTitle"/>
          </p:nvPr>
        </p:nvSpPr>
        <p:spPr>
          <a:xfrm>
            <a:off x="474750" y="0"/>
            <a:ext cx="534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Data Representation 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474750" y="525850"/>
            <a:ext cx="77382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Original Data comes in diverse formats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</a:t>
            </a:r>
            <a:r>
              <a:rPr b="1" i="1" lang="en" sz="16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i="1"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Data Transformation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is required to ensure that the output format is in a compatible structure for ML and DL.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Best method to represent (most) data are </a:t>
            </a:r>
            <a:r>
              <a:rPr i="1"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Tables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474750" y="2172250"/>
            <a:ext cx="715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Share Tech"/>
                <a:ea typeface="Share Tech"/>
                <a:cs typeface="Share Tech"/>
                <a:sym typeface="Share Tech"/>
              </a:rPr>
              <a:t>Why do we use Tables?</a:t>
            </a:r>
            <a:endParaRPr sz="17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474750" y="2682700"/>
            <a:ext cx="77382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Can hold different data types</a:t>
            </a:r>
            <a:endParaRPr b="1" i="1" sz="1600">
              <a:solidFill>
                <a:schemeClr val="accen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Allows a partitioning scheme for distribution across nodes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Table Abstractions can be utilized by both Big Data and Python systems for Data Processing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Querying is possible using SQL, which enables interaction with structured data 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idx="1" type="body"/>
          </p:nvPr>
        </p:nvSpPr>
        <p:spPr>
          <a:xfrm>
            <a:off x="243450" y="658950"/>
            <a:ext cx="8541900" cy="4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Dataflow Model</a:t>
            </a:r>
            <a:r>
              <a:rPr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: 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Implements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 functional programming for data operations, designed to run on commodity cloud environments 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Eager Execution: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 The opposite to lazy execution, it adopts a programming model similar to modern DL frameworks. It mimics the style of P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ython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 programming 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Drawbacks: 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BDS does not support eager execution, rather supports the basic dataflow model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HPC Integration: 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JVM-based Back-End is used to handle computation and communication whereas Python-Based APIs are used to define dataflow applications 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Impact on HPK: 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Restrictions in enabling HPK for legacy big data frameworks, serialization issues and memory limitations which hinder 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effectiveness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 of the application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5" name="Google Shape;475;p26"/>
          <p:cNvSpPr txBox="1"/>
          <p:nvPr>
            <p:ph type="ctrTitle"/>
          </p:nvPr>
        </p:nvSpPr>
        <p:spPr>
          <a:xfrm>
            <a:off x="243450" y="153450"/>
            <a:ext cx="85419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lt2"/>
                </a:solidFill>
              </a:rPr>
              <a:t>Big Data Systems</a:t>
            </a:r>
            <a:endParaRPr sz="2600"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/>
          <p:nvPr>
            <p:ph idx="1" type="body"/>
          </p:nvPr>
        </p:nvSpPr>
        <p:spPr>
          <a:xfrm>
            <a:off x="523200" y="496875"/>
            <a:ext cx="8620800" cy="4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Pandas (Released in 2008):</a:t>
            </a:r>
            <a:endParaRPr b="1" u="sng">
              <a:solidFill>
                <a:schemeClr val="l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Played a pivotal role in shaping front-ends for big data frameworks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Central API tool for ML/DL-related data analysis 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tasks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Written in Python, thus seamless integration with ML/DL frameworks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Performance Bottlenecks: Limited to a single score, hindering scalability for parallel processing, Computes kernels entirely in Python without HPC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Quest for Improvements: </a:t>
            </a:r>
            <a:endParaRPr b="1" u="sng">
              <a:solidFill>
                <a:schemeClr val="l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Dask Distributed Dataframe: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 Was introduced for parallel computing, scaling to a larger amount of machines. Follows lazy execution using py.Futures</a:t>
            </a:r>
            <a:endParaRPr b="1" u="sng">
              <a:solidFill>
                <a:schemeClr val="l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Modin Framework: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 Optimizes query compiling of Pandas and supports distributed computation using Dask. Provides better performance than Pandas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Mars Framework: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 Released by Alibaba with a Ray-based back-end. Developed in Python but lacks support for HPKs. 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81" name="Google Shape;481;p27"/>
          <p:cNvSpPr txBox="1"/>
          <p:nvPr>
            <p:ph type="ctrTitle"/>
          </p:nvPr>
        </p:nvSpPr>
        <p:spPr>
          <a:xfrm>
            <a:off x="2604725" y="67450"/>
            <a:ext cx="400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accent2"/>
                </a:solidFill>
              </a:rPr>
              <a:t>Python in Data Engineering</a:t>
            </a:r>
            <a:endParaRPr sz="2600" u="sng">
              <a:solidFill>
                <a:schemeClr val="accent2"/>
              </a:solidFill>
            </a:endParaRPr>
          </a:p>
        </p:txBody>
      </p:sp>
      <p:grpSp>
        <p:nvGrpSpPr>
          <p:cNvPr id="482" name="Google Shape;482;p27"/>
          <p:cNvGrpSpPr/>
          <p:nvPr/>
        </p:nvGrpSpPr>
        <p:grpSpPr>
          <a:xfrm>
            <a:off x="7674329" y="-570500"/>
            <a:ext cx="2291257" cy="2922300"/>
            <a:chOff x="4882900" y="-64350"/>
            <a:chExt cx="2493750" cy="2922300"/>
          </a:xfrm>
        </p:grpSpPr>
        <p:sp>
          <p:nvSpPr>
            <p:cNvPr id="483" name="Google Shape;483;p27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"/>
          <p:cNvSpPr txBox="1"/>
          <p:nvPr>
            <p:ph idx="1" type="body"/>
          </p:nvPr>
        </p:nvSpPr>
        <p:spPr>
          <a:xfrm>
            <a:off x="242650" y="577800"/>
            <a:ext cx="8319600" cy="42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Why use HPCs?:</a:t>
            </a:r>
            <a:endParaRPr sz="1900">
              <a:solidFill>
                <a:schemeClr val="accen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ulish"/>
              <a:buAutoNum type="arabicPeriod"/>
            </a:pPr>
            <a:r>
              <a:rPr lang="en" sz="1700">
                <a:latin typeface="Mulish"/>
                <a:ea typeface="Mulish"/>
                <a:cs typeface="Mulish"/>
                <a:sym typeface="Mulish"/>
              </a:rPr>
              <a:t>Enhancing efficiency and ML/DL pipeline performance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ulish"/>
              <a:buAutoNum type="arabicPeriod"/>
            </a:pPr>
            <a:r>
              <a:rPr lang="en" sz="1700">
                <a:latin typeface="Mulish"/>
                <a:ea typeface="Mulish"/>
                <a:cs typeface="Mulish"/>
                <a:sym typeface="Mulish"/>
              </a:rPr>
              <a:t>For GPU resources, CuDF can be used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ulish"/>
              <a:buAutoNum type="arabicPeriod"/>
            </a:pPr>
            <a:r>
              <a:rPr lang="en" sz="1700">
                <a:latin typeface="Mulish"/>
                <a:ea typeface="Mulish"/>
                <a:cs typeface="Mulish"/>
                <a:sym typeface="Mulish"/>
              </a:rPr>
              <a:t>CPU Engines, e.g BLAS, MKL, Boost, can improve data engineering due to distributed memory computations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Integrating with Python: </a:t>
            </a:r>
            <a:endParaRPr sz="1900">
              <a:solidFill>
                <a:schemeClr val="accen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ulish"/>
              <a:buAutoNum type="arabicPeriod"/>
            </a:pPr>
            <a:r>
              <a:rPr lang="en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HPKs written in Fortran/C/C++ can be used to seamlessly integrate</a:t>
            </a:r>
            <a:endParaRPr sz="17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ulish"/>
              <a:buAutoNum type="arabicPeriod"/>
            </a:pPr>
            <a:r>
              <a:rPr lang="en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Python bindings, e.g Swig, Pybind11, Cython, can be written to maintain performance and continued usability </a:t>
            </a:r>
            <a:endParaRPr sz="17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ulish"/>
              <a:buAutoNum type="arabicPeriod"/>
            </a:pPr>
            <a:r>
              <a:rPr lang="en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Pybind11 focuses on C++ standards while Cython supports both C++ and Python approaches </a:t>
            </a:r>
            <a:endParaRPr sz="17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ulish"/>
              <a:buAutoNum type="arabicPeriod"/>
            </a:pPr>
            <a:r>
              <a:rPr i="1" lang="en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Open Source Tools:</a:t>
            </a:r>
            <a:r>
              <a:rPr lang="en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PyTorch (PyBind11), Numpy (Cython) and CuDF (Cython)</a:t>
            </a:r>
            <a:endParaRPr sz="17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ulish"/>
              <a:buAutoNum type="arabicPeriod"/>
            </a:pPr>
            <a:r>
              <a:rPr lang="en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CuDF has a limited GPU memory, thus CPU-based solutions with larger datasets are a better alternative</a:t>
            </a:r>
            <a:endParaRPr sz="17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93" name="Google Shape;493;p28"/>
          <p:cNvSpPr txBox="1"/>
          <p:nvPr>
            <p:ph type="ctrTitle"/>
          </p:nvPr>
        </p:nvSpPr>
        <p:spPr>
          <a:xfrm>
            <a:off x="2679600" y="0"/>
            <a:ext cx="3784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lt2"/>
                </a:solidFill>
              </a:rPr>
              <a:t>HPC in Data Engineering</a:t>
            </a:r>
            <a:endParaRPr b="1" sz="2600" u="sng">
              <a:solidFill>
                <a:schemeClr val="lt2"/>
              </a:solidFill>
            </a:endParaRPr>
          </a:p>
        </p:txBody>
      </p:sp>
      <p:grpSp>
        <p:nvGrpSpPr>
          <p:cNvPr id="494" name="Google Shape;494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95" name="Google Shape;495;p28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/>
          <p:nvPr>
            <p:ph idx="1" type="body"/>
          </p:nvPr>
        </p:nvSpPr>
        <p:spPr>
          <a:xfrm>
            <a:off x="523200" y="496875"/>
            <a:ext cx="8620800" cy="4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What is Cylon?</a:t>
            </a:r>
            <a:r>
              <a:rPr b="1" lang="en" sz="1500" u="sng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  <a:endParaRPr b="1" sz="1500" u="sng">
              <a:solidFill>
                <a:schemeClr val="l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500">
                <a:latin typeface="Mulish"/>
                <a:ea typeface="Mulish"/>
                <a:cs typeface="Mulish"/>
                <a:sym typeface="Mulish"/>
              </a:rPr>
              <a:t>Distributed memory data table with core relational algebra operators implemented in HPKs</a:t>
            </a:r>
            <a:endParaRPr b="1" sz="1500" u="sng">
              <a:solidFill>
                <a:schemeClr val="l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500">
                <a:latin typeface="Mulish"/>
                <a:ea typeface="Mulish"/>
                <a:cs typeface="Mulish"/>
                <a:sym typeface="Mulish"/>
              </a:rPr>
              <a:t>Developed to address performance bottlenecks in high-performance DE libraries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Data Model: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500">
                <a:latin typeface="Mulish"/>
                <a:ea typeface="Mulish"/>
                <a:cs typeface="Mulish"/>
                <a:sym typeface="Mulish"/>
              </a:rPr>
              <a:t>Falls into the Online Analytical Processing (OLAP) category, focused on bulk data processing 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500">
                <a:latin typeface="Mulish"/>
                <a:ea typeface="Mulish"/>
                <a:cs typeface="Mulish"/>
                <a:sym typeface="Mulish"/>
              </a:rPr>
              <a:t>Adopts Apache Arrow for in-memory data representation 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Distributed Memory Execution</a:t>
            </a:r>
            <a:r>
              <a:rPr b="1" lang="en" sz="1500" u="sng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: </a:t>
            </a:r>
            <a:endParaRPr b="1" sz="1500" u="sng">
              <a:solidFill>
                <a:schemeClr val="l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500">
                <a:latin typeface="Mulish"/>
                <a:ea typeface="Mulish"/>
                <a:cs typeface="Mulish"/>
                <a:sym typeface="Mulish"/>
              </a:rPr>
              <a:t>Employs distributed memory execution to handle massive datasets across an HPC cluster </a:t>
            </a:r>
            <a:endParaRPr b="1" sz="1500" u="sng">
              <a:solidFill>
                <a:schemeClr val="l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500">
                <a:latin typeface="Mulish"/>
                <a:ea typeface="Mulish"/>
                <a:cs typeface="Mulish"/>
                <a:sym typeface="Mulish"/>
              </a:rPr>
              <a:t>Slices large tables into smaller segments across nodes, to enable data parallelism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Operators: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500">
                <a:latin typeface="Mulish"/>
                <a:ea typeface="Mulish"/>
                <a:cs typeface="Mulish"/>
                <a:sym typeface="Mulish"/>
              </a:rPr>
              <a:t> Provides a means for communication in distributed computing and tabular data processing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 </a:t>
            </a:r>
            <a:r>
              <a:rPr lang="en" sz="1500">
                <a:latin typeface="Mulish"/>
                <a:ea typeface="Mulish"/>
                <a:cs typeface="Mulish"/>
                <a:sym typeface="Mulish"/>
              </a:rPr>
              <a:t>Require key-based partitioning and shuffling 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 </a:t>
            </a:r>
            <a:r>
              <a:rPr lang="en" sz="1500">
                <a:latin typeface="Mulish"/>
                <a:ea typeface="Mulish"/>
                <a:cs typeface="Mulish"/>
                <a:sym typeface="Mulish"/>
              </a:rPr>
              <a:t>Utilizes All-to-All communication with asynchronous send and receive capitablities, with the use of OpenMPI, which supports RDMA and hardware-level network accelerators to enhance CPU utilization 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05" name="Google Shape;505;p29"/>
          <p:cNvSpPr txBox="1"/>
          <p:nvPr>
            <p:ph type="ctrTitle"/>
          </p:nvPr>
        </p:nvSpPr>
        <p:spPr>
          <a:xfrm>
            <a:off x="2604725" y="67450"/>
            <a:ext cx="400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accent2"/>
                </a:solidFill>
              </a:rPr>
              <a:t>Cylon</a:t>
            </a:r>
            <a:endParaRPr sz="2600" u="sng">
              <a:solidFill>
                <a:schemeClr val="accent2"/>
              </a:solidFill>
            </a:endParaRPr>
          </a:p>
        </p:txBody>
      </p:sp>
      <p:grpSp>
        <p:nvGrpSpPr>
          <p:cNvPr id="506" name="Google Shape;506;p29"/>
          <p:cNvGrpSpPr/>
          <p:nvPr/>
        </p:nvGrpSpPr>
        <p:grpSpPr>
          <a:xfrm>
            <a:off x="7674329" y="-570500"/>
            <a:ext cx="2291257" cy="2922300"/>
            <a:chOff x="4882900" y="-64350"/>
            <a:chExt cx="2493750" cy="2922300"/>
          </a:xfrm>
        </p:grpSpPr>
        <p:sp>
          <p:nvSpPr>
            <p:cNvPr id="507" name="Google Shape;507;p29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>
            <p:ph idx="1" type="body"/>
          </p:nvPr>
        </p:nvSpPr>
        <p:spPr>
          <a:xfrm>
            <a:off x="242650" y="488700"/>
            <a:ext cx="8319600" cy="4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PyColon:</a:t>
            </a:r>
            <a:endParaRPr sz="1900">
              <a:solidFill>
                <a:schemeClr val="accen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ulish"/>
              <a:buAutoNum type="arabicPeriod"/>
            </a:pPr>
            <a:r>
              <a:rPr lang="en" sz="1700">
                <a:latin typeface="Mulish"/>
                <a:ea typeface="Mulish"/>
                <a:cs typeface="Mulish"/>
                <a:sym typeface="Mulish"/>
              </a:rPr>
              <a:t>Python API written on top of Cylon HPKs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ulish"/>
              <a:buAutoNum type="arabicPeriod"/>
            </a:pPr>
            <a:r>
              <a:rPr lang="en" sz="1700">
                <a:latin typeface="Mulish"/>
                <a:ea typeface="Mulish"/>
                <a:cs typeface="Mulish"/>
                <a:sym typeface="Mulish"/>
              </a:rPr>
              <a:t>Cython is used to link the C++ Kernels with Python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ulish"/>
              <a:buAutoNum type="arabicPeriod"/>
            </a:pPr>
            <a:r>
              <a:rPr lang="en" sz="1700">
                <a:latin typeface="Mulish"/>
                <a:ea typeface="Mulish"/>
                <a:cs typeface="Mulish"/>
                <a:sym typeface="Mulish"/>
              </a:rPr>
              <a:t>Cylon can function as a HP library to accelerate data processing in Pandas, Modin and Dask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ulish"/>
              <a:buAutoNum type="arabicPeriod"/>
            </a:pPr>
            <a:r>
              <a:rPr lang="en" sz="1700">
                <a:latin typeface="Mulish"/>
                <a:ea typeface="Mulish"/>
                <a:cs typeface="Mulish"/>
                <a:sym typeface="Mulish"/>
              </a:rPr>
              <a:t>Tables can be created using Pandas df or PyArrow tables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ulish"/>
              <a:buAutoNum type="arabicPeriod"/>
            </a:pPr>
            <a:r>
              <a:rPr lang="en" sz="1700">
                <a:latin typeface="Mulish"/>
                <a:ea typeface="Mulish"/>
                <a:cs typeface="Mulish"/>
                <a:sym typeface="Mulish"/>
              </a:rPr>
              <a:t>Output can be represented in various formats, including CSV 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Experiment Comparisons: </a:t>
            </a:r>
            <a:endParaRPr sz="1900">
              <a:solidFill>
                <a:schemeClr val="accen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sh"/>
              <a:buAutoNum type="arabicPeriod"/>
            </a:pPr>
            <a:r>
              <a:rPr i="1" lang="en" sz="16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Strong Scaling Performance: </a:t>
            </a:r>
            <a:r>
              <a:rPr lang="en" sz="16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PyColon scales well, reaching a terminal performance around 160 processes. PySpark demonstrates strong scaling as opposed to Dask and Modin which exhibit less conformity</a:t>
            </a:r>
            <a:endParaRPr sz="16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sh"/>
              <a:buAutoNum type="arabicPeriod"/>
            </a:pPr>
            <a:r>
              <a:rPr i="1" lang="en" sz="16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Large Load Test:</a:t>
            </a:r>
            <a:r>
              <a:rPr lang="en" sz="16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PyColon outperformed PySpark as total work increases, indicating better performance at larger workloads	</a:t>
            </a:r>
            <a:endParaRPr sz="16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sh"/>
              <a:buAutoNum type="arabicPeriod"/>
            </a:pPr>
            <a:r>
              <a:rPr i="1" lang="en" sz="16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Overhead Comparisons: </a:t>
            </a:r>
            <a:r>
              <a:rPr lang="en" sz="16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Negligible overheads between Cylon, Cython Bindings and JNI Java bindings. C++reduces overhead when switching between different language runtimes</a:t>
            </a:r>
            <a:endParaRPr sz="16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17" name="Google Shape;517;p30"/>
          <p:cNvSpPr txBox="1"/>
          <p:nvPr>
            <p:ph type="ctrTitle"/>
          </p:nvPr>
        </p:nvSpPr>
        <p:spPr>
          <a:xfrm>
            <a:off x="2812450" y="0"/>
            <a:ext cx="318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lt2"/>
                </a:solidFill>
              </a:rPr>
              <a:t>PyColon &amp; Experiments</a:t>
            </a:r>
            <a:endParaRPr b="1" sz="2600" u="sng">
              <a:solidFill>
                <a:schemeClr val="lt2"/>
              </a:solidFill>
            </a:endParaRPr>
          </a:p>
        </p:txBody>
      </p:sp>
      <p:grpSp>
        <p:nvGrpSpPr>
          <p:cNvPr id="518" name="Google Shape;518;p30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19" name="Google Shape;519;p30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 txBox="1"/>
          <p:nvPr>
            <p:ph idx="7" type="ctrTitle"/>
          </p:nvPr>
        </p:nvSpPr>
        <p:spPr>
          <a:xfrm>
            <a:off x="3631200" y="67675"/>
            <a:ext cx="1881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accent2"/>
                </a:solidFill>
              </a:rPr>
              <a:t>Future Works</a:t>
            </a:r>
            <a:endParaRPr sz="2600" u="sng">
              <a:solidFill>
                <a:schemeClr val="accent2"/>
              </a:solidFill>
            </a:endParaRPr>
          </a:p>
        </p:txBody>
      </p:sp>
      <p:sp>
        <p:nvSpPr>
          <p:cNvPr id="529" name="Google Shape;529;p31"/>
          <p:cNvSpPr txBox="1"/>
          <p:nvPr/>
        </p:nvSpPr>
        <p:spPr>
          <a:xfrm>
            <a:off x="367950" y="743850"/>
            <a:ext cx="84081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Developing a dataframe API based on Modin to coherently work with the Pandas dataframe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Integrating Cylon as an additional distributed backend for Modin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Expanding HPKs to support distributed computing on array data structures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Extending support for GPFS and Lustre file systems for enhanced data storage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Cylon kernel improvements can potentially utilize NUMA and be cache-aware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Integrating Cylon communication layer with UCX for enhanced communication and computation overlap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Implement new data formats for processing, e.g HDF5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