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dvent Pro SemiBold"/>
      <p:regular r:id="rId13"/>
      <p:bold r:id="rId14"/>
      <p:italic r:id="rId15"/>
      <p:boldItalic r:id="rId16"/>
    </p:embeddedFont>
    <p:embeddedFont>
      <p:font typeface="Mulish"/>
      <p:regular r:id="rId17"/>
      <p:bold r:id="rId18"/>
      <p:italic r:id="rId19"/>
      <p:boldItalic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Fira Sans Condensed Medium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  <p:embeddedFont>
      <p:font typeface="Mulish Medium"/>
      <p:regular r:id="rId31"/>
      <p:bold r:id="rId32"/>
      <p:italic r:id="rId33"/>
      <p:boldItalic r:id="rId34"/>
    </p:embeddedFont>
    <p:embeddedFont>
      <p:font typeface="Share Tech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sh-boldItalic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bold.fntdata"/><Relationship Id="rId25" Type="http://schemas.openxmlformats.org/officeDocument/2006/relationships/font" Target="fonts/FiraSansCondensedMedium-regular.fntdata"/><Relationship Id="rId28" Type="http://schemas.openxmlformats.org/officeDocument/2006/relationships/font" Target="fonts/FiraSansCondensedMedium-boldItalic.fntdata"/><Relationship Id="rId27" Type="http://schemas.openxmlformats.org/officeDocument/2006/relationships/font" Target="fonts/FiraSans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ulishMedium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7.xml"/><Relationship Id="rId33" Type="http://schemas.openxmlformats.org/officeDocument/2006/relationships/font" Target="fonts/MulishMedium-italic.fntdata"/><Relationship Id="rId10" Type="http://schemas.openxmlformats.org/officeDocument/2006/relationships/slide" Target="slides/slide6.xml"/><Relationship Id="rId32" Type="http://schemas.openxmlformats.org/officeDocument/2006/relationships/font" Target="fonts/MulishMedium-bold.fntdata"/><Relationship Id="rId13" Type="http://schemas.openxmlformats.org/officeDocument/2006/relationships/font" Target="fonts/AdventProSemiBold-regular.fntdata"/><Relationship Id="rId35" Type="http://schemas.openxmlformats.org/officeDocument/2006/relationships/font" Target="fonts/ShareTech-regular.fntdata"/><Relationship Id="rId12" Type="http://schemas.openxmlformats.org/officeDocument/2006/relationships/slide" Target="slides/slide8.xml"/><Relationship Id="rId34" Type="http://schemas.openxmlformats.org/officeDocument/2006/relationships/font" Target="fonts/MulishMedium-boldItalic.fntdata"/><Relationship Id="rId15" Type="http://schemas.openxmlformats.org/officeDocument/2006/relationships/font" Target="fonts/AdventProSemiBold-italic.fntdata"/><Relationship Id="rId14" Type="http://schemas.openxmlformats.org/officeDocument/2006/relationships/font" Target="fonts/AdventProSemiBold-bold.fntdata"/><Relationship Id="rId17" Type="http://schemas.openxmlformats.org/officeDocument/2006/relationships/font" Target="fonts/Mulish-regular.fntdata"/><Relationship Id="rId16" Type="http://schemas.openxmlformats.org/officeDocument/2006/relationships/font" Target="fonts/AdventProSemiBold-boldItalic.fntdata"/><Relationship Id="rId19" Type="http://schemas.openxmlformats.org/officeDocument/2006/relationships/font" Target="fonts/Mulish-italic.fntdata"/><Relationship Id="rId18" Type="http://schemas.openxmlformats.org/officeDocument/2006/relationships/font" Target="fonts/Mulish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e605e7eb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e605e7eb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e605e7ebd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e605e7ebd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e605e7eb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e605e7eb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e605e7ebd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e605e7ebd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ctrTitle"/>
          </p:nvPr>
        </p:nvSpPr>
        <p:spPr>
          <a:xfrm>
            <a:off x="1164450" y="1915911"/>
            <a:ext cx="68151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</a:rPr>
              <a:t>CSE 449:</a:t>
            </a:r>
            <a:r>
              <a:rPr lang="en" sz="2200">
                <a:solidFill>
                  <a:schemeClr val="lt2"/>
                </a:solidFill>
              </a:rPr>
              <a:t> </a:t>
            </a:r>
            <a:r>
              <a:rPr lang="en" sz="2200">
                <a:solidFill>
                  <a:schemeClr val="lt2"/>
                </a:solidFill>
              </a:rPr>
              <a:t>PARALLEL, DISTRIBUTED, AND HIGH-PERFORMANCE COMPUTING (HPC)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</a:rPr>
              <a:t>Title: </a:t>
            </a:r>
            <a:r>
              <a:rPr lang="en" sz="2200">
                <a:solidFill>
                  <a:srgbClr val="FFFFFF"/>
                </a:solidFill>
              </a:rPr>
              <a:t> Understanding ML Driven HPC: Applications and Infrastructure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Detection, Segmentation, and Classification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</a:rPr>
              <a:t>Member:</a:t>
            </a:r>
            <a:r>
              <a:rPr b="1" lang="en" sz="2200">
                <a:solidFill>
                  <a:srgbClr val="FFFFFF"/>
                </a:solidFill>
              </a:rPr>
              <a:t> </a:t>
            </a:r>
            <a:r>
              <a:rPr lang="en" sz="2200">
                <a:solidFill>
                  <a:srgbClr val="FFFFFF"/>
                </a:solidFill>
              </a:rPr>
              <a:t>Mir Jadir Siddique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</a:rPr>
              <a:t>Task</a:t>
            </a:r>
            <a:r>
              <a:rPr b="1" lang="en" sz="2200">
                <a:solidFill>
                  <a:schemeClr val="lt2"/>
                </a:solidFill>
              </a:rPr>
              <a:t>: </a:t>
            </a:r>
            <a:r>
              <a:rPr lang="en" sz="2200">
                <a:solidFill>
                  <a:srgbClr val="FFFFFF"/>
                </a:solidFill>
              </a:rPr>
              <a:t>1, </a:t>
            </a:r>
            <a:r>
              <a:rPr b="1" lang="en" sz="2200">
                <a:solidFill>
                  <a:schemeClr val="lt2"/>
                </a:solidFill>
              </a:rPr>
              <a:t>Team:</a:t>
            </a:r>
            <a:r>
              <a:rPr b="1" lang="en" sz="2200">
                <a:solidFill>
                  <a:srgbClr val="FFFFFF"/>
                </a:solidFill>
              </a:rPr>
              <a:t> </a:t>
            </a:r>
            <a:r>
              <a:rPr lang="en" sz="2200">
                <a:solidFill>
                  <a:srgbClr val="FFFFFF"/>
                </a:solidFill>
              </a:rPr>
              <a:t>2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075879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8" name="Google Shape;438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1" name="Google Shape;441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4" name="Google Shape;444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0" name="Google Shape;450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3" name="Google Shape;453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4"/>
          <p:cNvSpPr txBox="1"/>
          <p:nvPr>
            <p:ph idx="1" type="body"/>
          </p:nvPr>
        </p:nvSpPr>
        <p:spPr>
          <a:xfrm>
            <a:off x="597375" y="896375"/>
            <a:ext cx="7866900" cy="3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Description: </a:t>
            </a:r>
            <a:r>
              <a:rPr b="1"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700">
                <a:latin typeface="Mulish"/>
                <a:ea typeface="Mulish"/>
                <a:cs typeface="Mulish"/>
                <a:sym typeface="Mulish"/>
              </a:rPr>
              <a:t>Developed to examine the potential intricacies of combining Learning (ML/DL) methods with traditional HPC methods. </a:t>
            </a:r>
            <a:r>
              <a:rPr lang="en" sz="1700">
                <a:latin typeface="Mulish Medium"/>
                <a:ea typeface="Mulish Medium"/>
                <a:cs typeface="Mulish Medium"/>
                <a:sym typeface="Mulish Medium"/>
              </a:rPr>
              <a:t> </a:t>
            </a:r>
            <a:endParaRPr sz="1700">
              <a:latin typeface="Mulish Medium"/>
              <a:ea typeface="Mulish Medium"/>
              <a:cs typeface="Mulish Medium"/>
              <a:sym typeface="Mulish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Motivation: </a:t>
            </a:r>
            <a:r>
              <a:rPr lang="en" sz="1700">
                <a:latin typeface="Mulish"/>
                <a:ea typeface="Mulish"/>
                <a:cs typeface="Mulish"/>
                <a:sym typeface="Mulish"/>
              </a:rPr>
              <a:t>To potentially improve performance for HPC simulations by using ML to enhance the effectiveness of computations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Methodology:</a:t>
            </a:r>
            <a:r>
              <a:rPr b="1" i="1" lang="en" sz="1700"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700">
                <a:latin typeface="Mulish Medium"/>
                <a:ea typeface="Mulish Medium"/>
                <a:cs typeface="Mulish Medium"/>
                <a:sym typeface="Mulish Medium"/>
              </a:rPr>
              <a:t>Integrating ML &amp; HPC using multiple modes such as substitution, assimilation, control; to provide accurate representation of the hybrid model in different modes</a:t>
            </a:r>
            <a:endParaRPr sz="1700">
              <a:latin typeface="Mulish Medium"/>
              <a:ea typeface="Mulish Medium"/>
              <a:cs typeface="Mulish Medium"/>
              <a:sym typeface="Mulish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Performance: </a:t>
            </a:r>
            <a:r>
              <a:rPr lang="en" sz="1700">
                <a:latin typeface="Mulish Medium"/>
                <a:ea typeface="Mulish Medium"/>
                <a:cs typeface="Mulish Medium"/>
                <a:sym typeface="Mulish Medium"/>
              </a:rPr>
              <a:t>Three main types to consider: Traditional HPC performance, Computational Investigation of Scientific Process-Based Performance (most significant and important), Learning/Simulation Dependent Performance</a:t>
            </a:r>
            <a:endParaRPr sz="1700">
              <a:latin typeface="Mulish Medium"/>
              <a:ea typeface="Mulish Medium"/>
              <a:cs typeface="Mulish Medium"/>
              <a:sym typeface="Mulish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ulish Medium"/>
              <a:ea typeface="Mulish Medium"/>
              <a:cs typeface="Mulish Medium"/>
              <a:sym typeface="Mulish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4"/>
          <p:cNvSpPr txBox="1"/>
          <p:nvPr>
            <p:ph type="ctrTitle"/>
          </p:nvPr>
        </p:nvSpPr>
        <p:spPr>
          <a:xfrm>
            <a:off x="597375" y="26732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ML-Driven HPC</a:t>
            </a:r>
            <a:endParaRPr sz="2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"/>
          <p:cNvSpPr txBox="1"/>
          <p:nvPr>
            <p:ph idx="7" type="ctrTitle"/>
          </p:nvPr>
        </p:nvSpPr>
        <p:spPr>
          <a:xfrm>
            <a:off x="474750" y="122000"/>
            <a:ext cx="5342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‘Learning Everywhere’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467" name="Google Shape;467;p25"/>
          <p:cNvSpPr txBox="1"/>
          <p:nvPr/>
        </p:nvSpPr>
        <p:spPr>
          <a:xfrm>
            <a:off x="592575" y="699800"/>
            <a:ext cx="7738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</a:t>
            </a:r>
            <a:r>
              <a:rPr lang="en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It is a concept developed to familiarize engineers with the idea of combining </a:t>
            </a:r>
            <a:r>
              <a:rPr i="1" lang="en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ML </a:t>
            </a:r>
            <a:r>
              <a:rPr lang="en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methods and </a:t>
            </a:r>
            <a:r>
              <a:rPr i="1" lang="en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HPC </a:t>
            </a:r>
            <a:r>
              <a:rPr lang="en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simulations, for an increase in overall performance of the model, while overcoming </a:t>
            </a:r>
            <a:r>
              <a:rPr lang="en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barriers</a:t>
            </a:r>
            <a:r>
              <a:rPr lang="en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of both individual methods in a hybrid scenario. 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68" name="Google Shape;468;p25"/>
          <p:cNvSpPr txBox="1"/>
          <p:nvPr/>
        </p:nvSpPr>
        <p:spPr>
          <a:xfrm>
            <a:off x="474750" y="2408300"/>
            <a:ext cx="50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Share Tech"/>
                <a:ea typeface="Share Tech"/>
                <a:cs typeface="Share Tech"/>
                <a:sym typeface="Share Tech"/>
              </a:rPr>
              <a:t>Classification</a:t>
            </a:r>
            <a:endParaRPr sz="2600">
              <a:solidFill>
                <a:schemeClr val="l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69" name="Google Shape;469;p25"/>
          <p:cNvSpPr txBox="1"/>
          <p:nvPr/>
        </p:nvSpPr>
        <p:spPr>
          <a:xfrm>
            <a:off x="592575" y="2906850"/>
            <a:ext cx="8194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b="1" i="1"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MLandHPC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(encapsulates the whole concept)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HPCforML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: Uses HPC to enhance ML performance, Uses HPC Simulations to train ML algorithms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MLforHPC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: Uses ML to enhance HPC systems, where large datasets are undergoing computation. This is the main focus of the academic paper. 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/>
          <p:nvPr>
            <p:ph idx="1" type="body"/>
          </p:nvPr>
        </p:nvSpPr>
        <p:spPr>
          <a:xfrm>
            <a:off x="243450" y="935725"/>
            <a:ext cx="75264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Description</a:t>
            </a:r>
            <a:r>
              <a:rPr lang="en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: </a:t>
            </a:r>
            <a:r>
              <a:rPr lang="en">
                <a:latin typeface="Mulish"/>
                <a:ea typeface="Mulish"/>
                <a:cs typeface="Mulish"/>
                <a:sym typeface="Mulish"/>
              </a:rPr>
              <a:t>Uses ML to learn from HPC simulations; SimulationTrainedML to directly train AI systems</a:t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Applications:</a:t>
            </a:r>
            <a:r>
              <a:rPr lang="en">
                <a:latin typeface="Mulish"/>
                <a:ea typeface="Mulish"/>
                <a:cs typeface="Mulish"/>
                <a:sym typeface="Mulish"/>
              </a:rPr>
              <a:t> </a:t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sh"/>
                <a:ea typeface="Mulish"/>
                <a:cs typeface="Mulish"/>
                <a:sym typeface="Mulish"/>
              </a:rPr>
              <a:t>1. Learning Outputs from Inputs</a:t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sh"/>
                <a:ea typeface="Mulish"/>
                <a:cs typeface="Mulish"/>
                <a:sym typeface="Mulish"/>
              </a:rPr>
              <a:t>2. Learning Simulation Behaviour</a:t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sh"/>
                <a:ea typeface="Mulish"/>
                <a:cs typeface="Mulish"/>
                <a:sym typeface="Mulish"/>
              </a:rPr>
              <a:t>3. Faster and Accurate Partial Differential Equation Solutions</a:t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sh"/>
                <a:ea typeface="Mulish"/>
                <a:cs typeface="Mulish"/>
                <a:sym typeface="Mulish"/>
              </a:rPr>
              <a:t>4. Multi-Scale Modeling  </a:t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75" name="Google Shape;475;p26"/>
          <p:cNvSpPr txBox="1"/>
          <p:nvPr>
            <p:ph type="ctrTitle"/>
          </p:nvPr>
        </p:nvSpPr>
        <p:spPr>
          <a:xfrm>
            <a:off x="243450" y="452175"/>
            <a:ext cx="8657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lt2"/>
                </a:solidFill>
              </a:rPr>
              <a:t>MLforHPC</a:t>
            </a:r>
            <a:endParaRPr b="1" sz="2600" u="sng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</a:rPr>
              <a:t>MLaroundHPC</a:t>
            </a:r>
            <a:endParaRPr sz="2600">
              <a:solidFill>
                <a:schemeClr val="lt2"/>
              </a:solidFill>
            </a:endParaRPr>
          </a:p>
        </p:txBody>
      </p:sp>
      <p:grpSp>
        <p:nvGrpSpPr>
          <p:cNvPr id="476" name="Google Shape;476;p26"/>
          <p:cNvGrpSpPr/>
          <p:nvPr/>
        </p:nvGrpSpPr>
        <p:grpSpPr>
          <a:xfrm>
            <a:off x="7422979" y="0"/>
            <a:ext cx="2291257" cy="2922300"/>
            <a:chOff x="4882900" y="-64350"/>
            <a:chExt cx="2493750" cy="2922300"/>
          </a:xfrm>
        </p:grpSpPr>
        <p:sp>
          <p:nvSpPr>
            <p:cNvPr id="477" name="Google Shape;477;p2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26"/>
          <p:cNvSpPr txBox="1"/>
          <p:nvPr>
            <p:ph type="ctrTitle"/>
          </p:nvPr>
        </p:nvSpPr>
        <p:spPr>
          <a:xfrm>
            <a:off x="243450" y="3356425"/>
            <a:ext cx="564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</a:rPr>
              <a:t>MLControl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483" name="Google Shape;483;p26"/>
          <p:cNvSpPr txBox="1"/>
          <p:nvPr/>
        </p:nvSpPr>
        <p:spPr>
          <a:xfrm>
            <a:off x="322200" y="3839950"/>
            <a:ext cx="597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Representative Scenarios</a:t>
            </a:r>
            <a:endParaRPr sz="1800">
              <a:solidFill>
                <a:schemeClr val="accen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	      </a:t>
            </a:r>
            <a:r>
              <a:rPr lang="en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1. Experiment Control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	      2. Experiment Design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 txBox="1"/>
          <p:nvPr>
            <p:ph idx="1" type="body"/>
          </p:nvPr>
        </p:nvSpPr>
        <p:spPr>
          <a:xfrm>
            <a:off x="579300" y="972700"/>
            <a:ext cx="75264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>
                <a:latin typeface="Mulish"/>
                <a:ea typeface="Mulish"/>
                <a:cs typeface="Mulish"/>
                <a:sym typeface="Mulish"/>
              </a:rPr>
              <a:t>Used to configure the HPC computations, for a range of tuning and optimization goals</a:t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89" name="Google Shape;489;p27"/>
          <p:cNvSpPr txBox="1"/>
          <p:nvPr>
            <p:ph type="ctrTitle"/>
          </p:nvPr>
        </p:nvSpPr>
        <p:spPr>
          <a:xfrm>
            <a:off x="579300" y="327475"/>
            <a:ext cx="7067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MLAutoTuning</a:t>
            </a:r>
            <a:endParaRPr sz="2600">
              <a:solidFill>
                <a:schemeClr val="accent2"/>
              </a:solidFill>
            </a:endParaRPr>
          </a:p>
        </p:txBody>
      </p:sp>
      <p:grpSp>
        <p:nvGrpSpPr>
          <p:cNvPr id="490" name="Google Shape;490;p27"/>
          <p:cNvGrpSpPr/>
          <p:nvPr/>
        </p:nvGrpSpPr>
        <p:grpSpPr>
          <a:xfrm>
            <a:off x="7674329" y="-570500"/>
            <a:ext cx="2291257" cy="2922300"/>
            <a:chOff x="4882900" y="-64350"/>
            <a:chExt cx="2493750" cy="2922300"/>
          </a:xfrm>
        </p:grpSpPr>
        <p:sp>
          <p:nvSpPr>
            <p:cNvPr id="491" name="Google Shape;491;p27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27"/>
          <p:cNvSpPr txBox="1"/>
          <p:nvPr>
            <p:ph type="ctrTitle"/>
          </p:nvPr>
        </p:nvSpPr>
        <p:spPr>
          <a:xfrm>
            <a:off x="579300" y="2085350"/>
            <a:ext cx="7067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MLafterHPC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497" name="Google Shape;497;p27"/>
          <p:cNvSpPr txBox="1"/>
          <p:nvPr>
            <p:ph idx="1" type="body"/>
          </p:nvPr>
        </p:nvSpPr>
        <p:spPr>
          <a:xfrm>
            <a:off x="579300" y="2663150"/>
            <a:ext cx="75264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>
                <a:latin typeface="Mulish"/>
                <a:ea typeface="Mulish"/>
                <a:cs typeface="Mulish"/>
                <a:sym typeface="Mulish"/>
              </a:rPr>
              <a:t>Performs trajectory analysis and structure identification in biomolecular simulations by using ML to analyze the results</a:t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8"/>
          <p:cNvSpPr txBox="1"/>
          <p:nvPr>
            <p:ph idx="1" type="body"/>
          </p:nvPr>
        </p:nvSpPr>
        <p:spPr>
          <a:xfrm>
            <a:off x="559900" y="577800"/>
            <a:ext cx="7526400" cy="42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Independent Functional Drivers of Integration:</a:t>
            </a:r>
            <a:endParaRPr sz="1900">
              <a:solidFill>
                <a:schemeClr val="accen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ulish"/>
              <a:buAutoNum type="arabicPeriod"/>
            </a:pPr>
            <a:r>
              <a:rPr i="1" lang="en" sz="1700">
                <a:latin typeface="Mulish"/>
                <a:ea typeface="Mulish"/>
                <a:cs typeface="Mulish"/>
                <a:sym typeface="Mulish"/>
              </a:rPr>
              <a:t>Improving Simulations:</a:t>
            </a:r>
            <a:r>
              <a:rPr lang="en" sz="1700">
                <a:latin typeface="Mulish"/>
                <a:ea typeface="Mulish"/>
                <a:cs typeface="Mulish"/>
                <a:sym typeface="Mulish"/>
              </a:rPr>
              <a:t> by learning to configure and select simulations effectively</a:t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ulish"/>
              <a:buAutoNum type="arabicPeriod"/>
            </a:pPr>
            <a:r>
              <a:rPr i="1" lang="en" sz="1700">
                <a:latin typeface="Mulish"/>
                <a:ea typeface="Mulish"/>
                <a:cs typeface="Mulish"/>
                <a:sym typeface="Mulish"/>
              </a:rPr>
              <a:t>Learn Structure, Theory and Model:</a:t>
            </a:r>
            <a:r>
              <a:rPr lang="en" sz="1700">
                <a:latin typeface="Mulish"/>
                <a:ea typeface="Mulish"/>
                <a:cs typeface="Mulish"/>
                <a:sym typeface="Mulish"/>
              </a:rPr>
              <a:t> simulations are used to gradually improve and refine the next stage of simulations</a:t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ulish"/>
              <a:buAutoNum type="arabicPeriod"/>
            </a:pPr>
            <a:r>
              <a:rPr i="1" lang="en" sz="1700">
                <a:latin typeface="Mulish"/>
                <a:ea typeface="Mulish"/>
                <a:cs typeface="Mulish"/>
                <a:sym typeface="Mulish"/>
              </a:rPr>
              <a:t>Learn to make Surrogates:</a:t>
            </a:r>
            <a:r>
              <a:rPr lang="en" sz="1700">
                <a:latin typeface="Mulish"/>
                <a:ea typeface="Mulish"/>
                <a:cs typeface="Mulish"/>
                <a:sym typeface="Mulish"/>
              </a:rPr>
              <a:t> using ML to learn the function representing the output of the simulation</a:t>
            </a:r>
            <a:endParaRPr sz="17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Modes Used to Implement the Drivers: </a:t>
            </a:r>
            <a:endParaRPr sz="1900">
              <a:solidFill>
                <a:schemeClr val="accen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ulish"/>
              <a:buAutoNum type="arabicPeriod"/>
            </a:pPr>
            <a:r>
              <a:rPr i="1" lang="en" sz="1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Substitution: </a:t>
            </a:r>
            <a:r>
              <a:rPr lang="en" sz="1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A Surrogate Model is used to substitute an essential element of the simulation to create multi-scale surrogate functions</a:t>
            </a:r>
            <a:endParaRPr sz="17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ulish"/>
              <a:buAutoNum type="arabicPeriod"/>
            </a:pPr>
            <a:r>
              <a:rPr i="1" lang="en" sz="1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Assimilation: </a:t>
            </a:r>
            <a:r>
              <a:rPr lang="en" sz="1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Simulation data, offline external constraints, or real-time experiments are integrated into physics-based models, which are assimilated into traditional simulations</a:t>
            </a:r>
            <a:endParaRPr sz="17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ulish"/>
              <a:buAutoNum type="arabicPeriod"/>
            </a:pPr>
            <a:r>
              <a:rPr i="1" lang="en" sz="1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Control and Adaptive Execution: </a:t>
            </a:r>
            <a:r>
              <a:rPr lang="en" sz="1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Simulation is controlled towards interesting parts of the simulation phase space.</a:t>
            </a:r>
            <a:endParaRPr sz="17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503" name="Google Shape;503;p28"/>
          <p:cNvSpPr txBox="1"/>
          <p:nvPr>
            <p:ph type="ctrTitle"/>
          </p:nvPr>
        </p:nvSpPr>
        <p:spPr>
          <a:xfrm>
            <a:off x="559900" y="0"/>
            <a:ext cx="6465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2"/>
                </a:solidFill>
              </a:rPr>
              <a:t>MLaroundHPC Classification and Exemplars</a:t>
            </a:r>
            <a:endParaRPr b="1" sz="2600">
              <a:solidFill>
                <a:schemeClr val="lt2"/>
              </a:solidFill>
            </a:endParaRPr>
          </a:p>
        </p:txBody>
      </p:sp>
      <p:grpSp>
        <p:nvGrpSpPr>
          <p:cNvPr id="504" name="Google Shape;504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05" name="Google Shape;505;p28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/>
          <p:nvPr>
            <p:ph idx="7" type="ctrTitle"/>
          </p:nvPr>
        </p:nvSpPr>
        <p:spPr>
          <a:xfrm>
            <a:off x="580975" y="153650"/>
            <a:ext cx="596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</a:rPr>
              <a:t>Limitations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515" name="Google Shape;515;p29"/>
          <p:cNvSpPr txBox="1"/>
          <p:nvPr/>
        </p:nvSpPr>
        <p:spPr>
          <a:xfrm>
            <a:off x="580975" y="731450"/>
            <a:ext cx="7738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MLforHPC</a:t>
            </a:r>
            <a:r>
              <a:rPr lang="en" sz="1700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rPr>
              <a:t>:</a:t>
            </a:r>
            <a:endParaRPr sz="1700">
              <a:solidFill>
                <a:schemeClr val="lt2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ulish"/>
              <a:buAutoNum type="arabicPeriod"/>
            </a:pP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Might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require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implementation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of novel methods, or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redesigning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past models to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increase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the effectiveness of the system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ulish"/>
              <a:buAutoNum type="arabicPeriod"/>
            </a:pP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Needs to support large-scale simulations and learning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ulish"/>
              <a:buAutoNum type="arabicPeriod"/>
            </a:pP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Executions have to be concurrent 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ulish"/>
              <a:buAutoNum type="arabicPeriod"/>
            </a:pP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ML &amp; HPC computations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must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be flexible and coherent 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516" name="Google Shape;516;p29"/>
          <p:cNvSpPr txBox="1"/>
          <p:nvPr>
            <p:ph idx="7" type="ctrTitle"/>
          </p:nvPr>
        </p:nvSpPr>
        <p:spPr>
          <a:xfrm>
            <a:off x="580975" y="2573650"/>
            <a:ext cx="596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Future Works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517" name="Google Shape;517;p29"/>
          <p:cNvSpPr txBox="1"/>
          <p:nvPr/>
        </p:nvSpPr>
        <p:spPr>
          <a:xfrm>
            <a:off x="580975" y="3060475"/>
            <a:ext cx="7738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→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There are many potential improvements to make on the idea of MLforHPC, such as h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eterogeneous ML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Accelerators to use in HPC Simulations, improving the I/O speeds and internode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communication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for hardware, 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nhancing Learning Methods for use in molecular </a:t>
            </a:r>
            <a:r>
              <a:rPr lang="en" sz="1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science, HPC Cloud-Edge systems and much more. Overall, we can expect ML to have an even more drastic impact on science, especially after the inclusion of HPC for efficiency. </a:t>
            </a:r>
            <a:endParaRPr sz="17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"/>
          <p:cNvSpPr txBox="1"/>
          <p:nvPr>
            <p:ph type="ctrTitle"/>
          </p:nvPr>
        </p:nvSpPr>
        <p:spPr>
          <a:xfrm>
            <a:off x="1164450" y="2260868"/>
            <a:ext cx="6815100" cy="8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THANK YOU! 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523" name="Google Shape;523;p30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0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0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6075879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30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530" name="Google Shape;530;p30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0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533" name="Google Shape;533;p3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0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536" name="Google Shape;536;p3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30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30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42" name="Google Shape;542;p3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545" name="Google Shape;545;p30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