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lbert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lbertSans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bertSans-italic.fntdata"/><Relationship Id="rId6" Type="http://schemas.openxmlformats.org/officeDocument/2006/relationships/slide" Target="slides/slide1.xml"/><Relationship Id="rId18" Type="http://schemas.openxmlformats.org/officeDocument/2006/relationships/font" Target="fonts/Albert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c42fc54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c42fc54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2c42fc54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2c42fc54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1ed71f7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1ed71f7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2c42fc54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2c42fc54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2c42fc54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2c42fc54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2ce80bb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2ce80bb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eeexplore.ieee.org/document/9041752/citations#citations" TargetMode="External"/><Relationship Id="rId4" Type="http://schemas.openxmlformats.org/officeDocument/2006/relationships/hyperlink" Target="https://doi.org/10.4018/978-1-6684-9804-0.ch003" TargetMode="External"/><Relationship Id="rId5" Type="http://schemas.openxmlformats.org/officeDocument/2006/relationships/hyperlink" Target="https://doi.org/10.1145/3377454" TargetMode="External"/><Relationship Id="rId6" Type="http://schemas.openxmlformats.org/officeDocument/2006/relationships/hyperlink" Target="https://doi.org/10.3390/app13211201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67250" y="937477"/>
            <a:ext cx="8222100" cy="15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Climate Prediction and Simulation </a:t>
            </a:r>
            <a:endParaRPr sz="3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Using Distributed Learning</a:t>
            </a:r>
            <a:endParaRPr sz="3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80"/>
          </a:p>
        </p:txBody>
      </p:sp>
      <p:sp>
        <p:nvSpPr>
          <p:cNvPr id="86" name="Google Shape;86;p13"/>
          <p:cNvSpPr txBox="1"/>
          <p:nvPr/>
        </p:nvSpPr>
        <p:spPr>
          <a:xfrm>
            <a:off x="2374100" y="2388450"/>
            <a:ext cx="4208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RA: 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Md Sabbir Hossain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ST: Farah Binta Haque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2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20101178	Ayon Ahmmed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20101368	Mahmudul Hassan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20341032	Mir Jadir Siddique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23241032	Shammo Faiyaz Ahmed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cxnSp>
        <p:nvCxnSpPr>
          <p:cNvPr id="87" name="Google Shape;87;p13"/>
          <p:cNvCxnSpPr/>
          <p:nvPr/>
        </p:nvCxnSpPr>
        <p:spPr>
          <a:xfrm flipH="1" rot="10800000">
            <a:off x="935775" y="2259125"/>
            <a:ext cx="7525200" cy="7200"/>
          </a:xfrm>
          <a:prstGeom prst="straightConnector1">
            <a:avLst/>
          </a:prstGeom>
          <a:noFill/>
          <a:ln cap="flat" cmpd="sng" w="19050">
            <a:solidFill>
              <a:srgbClr val="D8CEC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8" name="Google Shape;88;p13"/>
          <p:cNvCxnSpPr/>
          <p:nvPr/>
        </p:nvCxnSpPr>
        <p:spPr>
          <a:xfrm flipH="1" rot="10800000">
            <a:off x="935775" y="3112450"/>
            <a:ext cx="7525200" cy="7200"/>
          </a:xfrm>
          <a:prstGeom prst="straightConnector1">
            <a:avLst/>
          </a:prstGeom>
          <a:noFill/>
          <a:ln cap="flat" cmpd="sng" w="19050">
            <a:solidFill>
              <a:srgbClr val="D8CEC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9" name="Google Shape;89;p13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533000" y="175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Introduction</a:t>
            </a:r>
            <a:endParaRPr b="1" sz="2500"/>
          </a:p>
        </p:txBody>
      </p:sp>
      <p:sp>
        <p:nvSpPr>
          <p:cNvPr id="95" name="Google Shape;95;p14"/>
          <p:cNvSpPr txBox="1"/>
          <p:nvPr/>
        </p:nvSpPr>
        <p:spPr>
          <a:xfrm>
            <a:off x="375625" y="2320750"/>
            <a:ext cx="4099500" cy="1351800"/>
          </a:xfrm>
          <a:prstGeom prst="rect">
            <a:avLst/>
          </a:prstGeom>
          <a:solidFill>
            <a:srgbClr val="F2E5EB">
              <a:alpha val="76730"/>
            </a:srgbClr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Distributed learning trains machine learning models locally on devices, avoiding centralization of raw data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25750" y="2320625"/>
            <a:ext cx="3957300" cy="1351800"/>
          </a:xfrm>
          <a:prstGeom prst="rect">
            <a:avLst/>
          </a:prstGeom>
          <a:solidFill>
            <a:srgbClr val="F2E5EB">
              <a:alpha val="76730"/>
            </a:srgbClr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Climate prediction and simulation use computational models to forecast future conditions and understand Earth's climate dynamics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75825" y="1525475"/>
            <a:ext cx="4099500" cy="795300"/>
          </a:xfrm>
          <a:prstGeom prst="rect">
            <a:avLst/>
          </a:prstGeom>
          <a:solidFill>
            <a:srgbClr val="F2E5EB">
              <a:alpha val="76730"/>
            </a:srgbClr>
          </a:solidFill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Distributed Learning</a:t>
            </a:r>
            <a:endParaRPr b="1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25800" y="1525475"/>
            <a:ext cx="3957300" cy="795300"/>
          </a:xfrm>
          <a:prstGeom prst="rect">
            <a:avLst/>
          </a:prstGeom>
          <a:solidFill>
            <a:srgbClr val="F2E5EB">
              <a:alpha val="76730"/>
            </a:srgbClr>
          </a:solidFill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Climate Prediction &amp; Simulation</a:t>
            </a:r>
            <a:endParaRPr b="1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6508700" y="886028"/>
            <a:ext cx="391405" cy="481390"/>
            <a:chOff x="5782845" y="2906521"/>
            <a:chExt cx="301661" cy="371013"/>
          </a:xfrm>
        </p:grpSpPr>
        <p:sp>
          <p:nvSpPr>
            <p:cNvPr id="100" name="Google Shape;100;p14"/>
            <p:cNvSpPr/>
            <p:nvPr/>
          </p:nvSpPr>
          <p:spPr>
            <a:xfrm>
              <a:off x="5782845" y="3087651"/>
              <a:ext cx="301661" cy="189883"/>
            </a:xfrm>
            <a:custGeom>
              <a:rect b="b" l="l" r="r" t="t"/>
              <a:pathLst>
                <a:path extrusionOk="0" h="5966" w="9478">
                  <a:moveTo>
                    <a:pt x="3215" y="322"/>
                  </a:moveTo>
                  <a:cubicBezTo>
                    <a:pt x="3322" y="322"/>
                    <a:pt x="3418" y="370"/>
                    <a:pt x="3489" y="429"/>
                  </a:cubicBezTo>
                  <a:cubicBezTo>
                    <a:pt x="3561" y="513"/>
                    <a:pt x="3596" y="596"/>
                    <a:pt x="3596" y="703"/>
                  </a:cubicBezTo>
                  <a:lnTo>
                    <a:pt x="3596" y="1156"/>
                  </a:lnTo>
                  <a:cubicBezTo>
                    <a:pt x="3608" y="1358"/>
                    <a:pt x="3501" y="1537"/>
                    <a:pt x="3322" y="1644"/>
                  </a:cubicBezTo>
                  <a:cubicBezTo>
                    <a:pt x="3263" y="1668"/>
                    <a:pt x="3239" y="1727"/>
                    <a:pt x="3239" y="1787"/>
                  </a:cubicBezTo>
                  <a:lnTo>
                    <a:pt x="3239" y="1977"/>
                  </a:lnTo>
                  <a:lnTo>
                    <a:pt x="2846" y="1977"/>
                  </a:lnTo>
                  <a:lnTo>
                    <a:pt x="2846" y="1787"/>
                  </a:lnTo>
                  <a:cubicBezTo>
                    <a:pt x="2846" y="1727"/>
                    <a:pt x="2822" y="1668"/>
                    <a:pt x="2763" y="1644"/>
                  </a:cubicBezTo>
                  <a:cubicBezTo>
                    <a:pt x="2584" y="1537"/>
                    <a:pt x="2477" y="1358"/>
                    <a:pt x="2477" y="1156"/>
                  </a:cubicBezTo>
                  <a:lnTo>
                    <a:pt x="2477" y="703"/>
                  </a:lnTo>
                  <a:cubicBezTo>
                    <a:pt x="2477" y="489"/>
                    <a:pt x="2644" y="322"/>
                    <a:pt x="2846" y="322"/>
                  </a:cubicBezTo>
                  <a:close/>
                  <a:moveTo>
                    <a:pt x="6513" y="322"/>
                  </a:moveTo>
                  <a:cubicBezTo>
                    <a:pt x="6609" y="322"/>
                    <a:pt x="6704" y="370"/>
                    <a:pt x="6775" y="429"/>
                  </a:cubicBezTo>
                  <a:cubicBezTo>
                    <a:pt x="6847" y="513"/>
                    <a:pt x="6882" y="596"/>
                    <a:pt x="6882" y="703"/>
                  </a:cubicBezTo>
                  <a:lnTo>
                    <a:pt x="6882" y="1156"/>
                  </a:lnTo>
                  <a:cubicBezTo>
                    <a:pt x="6894" y="1358"/>
                    <a:pt x="6787" y="1537"/>
                    <a:pt x="6609" y="1644"/>
                  </a:cubicBezTo>
                  <a:cubicBezTo>
                    <a:pt x="6549" y="1668"/>
                    <a:pt x="6525" y="1727"/>
                    <a:pt x="6525" y="1787"/>
                  </a:cubicBezTo>
                  <a:lnTo>
                    <a:pt x="6525" y="1977"/>
                  </a:lnTo>
                  <a:lnTo>
                    <a:pt x="6132" y="1977"/>
                  </a:lnTo>
                  <a:lnTo>
                    <a:pt x="6132" y="1787"/>
                  </a:lnTo>
                  <a:cubicBezTo>
                    <a:pt x="6132" y="1727"/>
                    <a:pt x="6108" y="1668"/>
                    <a:pt x="6049" y="1644"/>
                  </a:cubicBezTo>
                  <a:cubicBezTo>
                    <a:pt x="5870" y="1537"/>
                    <a:pt x="5763" y="1358"/>
                    <a:pt x="5763" y="1156"/>
                  </a:cubicBezTo>
                  <a:lnTo>
                    <a:pt x="5763" y="703"/>
                  </a:lnTo>
                  <a:cubicBezTo>
                    <a:pt x="5763" y="489"/>
                    <a:pt x="5930" y="322"/>
                    <a:pt x="6132" y="322"/>
                  </a:cubicBezTo>
                  <a:close/>
                  <a:moveTo>
                    <a:pt x="1572" y="2144"/>
                  </a:moveTo>
                  <a:cubicBezTo>
                    <a:pt x="1667" y="2144"/>
                    <a:pt x="1763" y="2192"/>
                    <a:pt x="1834" y="2251"/>
                  </a:cubicBezTo>
                  <a:cubicBezTo>
                    <a:pt x="1906" y="2323"/>
                    <a:pt x="1941" y="2418"/>
                    <a:pt x="1941" y="2513"/>
                  </a:cubicBezTo>
                  <a:lnTo>
                    <a:pt x="1941" y="2977"/>
                  </a:lnTo>
                  <a:lnTo>
                    <a:pt x="1953" y="2977"/>
                  </a:lnTo>
                  <a:cubicBezTo>
                    <a:pt x="1953" y="3168"/>
                    <a:pt x="1846" y="3370"/>
                    <a:pt x="1667" y="3454"/>
                  </a:cubicBezTo>
                  <a:cubicBezTo>
                    <a:pt x="1608" y="3489"/>
                    <a:pt x="1584" y="3549"/>
                    <a:pt x="1584" y="3608"/>
                  </a:cubicBezTo>
                  <a:lnTo>
                    <a:pt x="1584" y="3799"/>
                  </a:lnTo>
                  <a:lnTo>
                    <a:pt x="1191" y="3799"/>
                  </a:lnTo>
                  <a:lnTo>
                    <a:pt x="1191" y="3608"/>
                  </a:lnTo>
                  <a:cubicBezTo>
                    <a:pt x="1191" y="3549"/>
                    <a:pt x="1167" y="3489"/>
                    <a:pt x="1108" y="3454"/>
                  </a:cubicBezTo>
                  <a:cubicBezTo>
                    <a:pt x="929" y="3346"/>
                    <a:pt x="822" y="3168"/>
                    <a:pt x="822" y="2977"/>
                  </a:cubicBezTo>
                  <a:lnTo>
                    <a:pt x="822" y="2513"/>
                  </a:lnTo>
                  <a:cubicBezTo>
                    <a:pt x="822" y="2311"/>
                    <a:pt x="989" y="2144"/>
                    <a:pt x="1191" y="2144"/>
                  </a:cubicBezTo>
                  <a:close/>
                  <a:moveTo>
                    <a:pt x="4858" y="2144"/>
                  </a:moveTo>
                  <a:cubicBezTo>
                    <a:pt x="4965" y="2144"/>
                    <a:pt x="5049" y="2192"/>
                    <a:pt x="5120" y="2251"/>
                  </a:cubicBezTo>
                  <a:cubicBezTo>
                    <a:pt x="5204" y="2323"/>
                    <a:pt x="5227" y="2418"/>
                    <a:pt x="5227" y="2513"/>
                  </a:cubicBezTo>
                  <a:lnTo>
                    <a:pt x="5227" y="2977"/>
                  </a:lnTo>
                  <a:cubicBezTo>
                    <a:pt x="5239" y="3168"/>
                    <a:pt x="5144" y="3370"/>
                    <a:pt x="4954" y="3454"/>
                  </a:cubicBezTo>
                  <a:cubicBezTo>
                    <a:pt x="4894" y="3489"/>
                    <a:pt x="4870" y="3549"/>
                    <a:pt x="4870" y="3608"/>
                  </a:cubicBezTo>
                  <a:lnTo>
                    <a:pt x="4870" y="3799"/>
                  </a:lnTo>
                  <a:lnTo>
                    <a:pt x="4489" y="3799"/>
                  </a:lnTo>
                  <a:lnTo>
                    <a:pt x="4489" y="3608"/>
                  </a:lnTo>
                  <a:cubicBezTo>
                    <a:pt x="4489" y="3549"/>
                    <a:pt x="4453" y="3489"/>
                    <a:pt x="4394" y="3454"/>
                  </a:cubicBezTo>
                  <a:cubicBezTo>
                    <a:pt x="4215" y="3346"/>
                    <a:pt x="4108" y="3168"/>
                    <a:pt x="4108" y="2977"/>
                  </a:cubicBezTo>
                  <a:lnTo>
                    <a:pt x="4108" y="2513"/>
                  </a:lnTo>
                  <a:cubicBezTo>
                    <a:pt x="4108" y="2311"/>
                    <a:pt x="4275" y="2144"/>
                    <a:pt x="4489" y="2144"/>
                  </a:cubicBezTo>
                  <a:close/>
                  <a:moveTo>
                    <a:pt x="8144" y="2144"/>
                  </a:moveTo>
                  <a:cubicBezTo>
                    <a:pt x="8252" y="2144"/>
                    <a:pt x="8335" y="2192"/>
                    <a:pt x="8418" y="2251"/>
                  </a:cubicBezTo>
                  <a:cubicBezTo>
                    <a:pt x="8490" y="2323"/>
                    <a:pt x="8514" y="2418"/>
                    <a:pt x="8514" y="2513"/>
                  </a:cubicBezTo>
                  <a:lnTo>
                    <a:pt x="8514" y="2977"/>
                  </a:lnTo>
                  <a:cubicBezTo>
                    <a:pt x="8525" y="3168"/>
                    <a:pt x="8430" y="3370"/>
                    <a:pt x="8252" y="3454"/>
                  </a:cubicBezTo>
                  <a:cubicBezTo>
                    <a:pt x="8192" y="3489"/>
                    <a:pt x="8156" y="3549"/>
                    <a:pt x="8156" y="3608"/>
                  </a:cubicBezTo>
                  <a:lnTo>
                    <a:pt x="8156" y="3799"/>
                  </a:lnTo>
                  <a:lnTo>
                    <a:pt x="7775" y="3799"/>
                  </a:lnTo>
                  <a:lnTo>
                    <a:pt x="7775" y="3608"/>
                  </a:lnTo>
                  <a:cubicBezTo>
                    <a:pt x="7775" y="3549"/>
                    <a:pt x="7740" y="3489"/>
                    <a:pt x="7680" y="3454"/>
                  </a:cubicBezTo>
                  <a:cubicBezTo>
                    <a:pt x="7501" y="3346"/>
                    <a:pt x="7406" y="3168"/>
                    <a:pt x="7406" y="2977"/>
                  </a:cubicBezTo>
                  <a:lnTo>
                    <a:pt x="7406" y="2513"/>
                  </a:lnTo>
                  <a:cubicBezTo>
                    <a:pt x="7406" y="2311"/>
                    <a:pt x="7561" y="2144"/>
                    <a:pt x="7775" y="2144"/>
                  </a:cubicBezTo>
                  <a:close/>
                  <a:moveTo>
                    <a:pt x="2894" y="1"/>
                  </a:moveTo>
                  <a:cubicBezTo>
                    <a:pt x="2489" y="1"/>
                    <a:pt x="2179" y="334"/>
                    <a:pt x="2179" y="715"/>
                  </a:cubicBezTo>
                  <a:lnTo>
                    <a:pt x="2179" y="1180"/>
                  </a:lnTo>
                  <a:cubicBezTo>
                    <a:pt x="2179" y="1465"/>
                    <a:pt x="2310" y="1727"/>
                    <a:pt x="2548" y="1894"/>
                  </a:cubicBezTo>
                  <a:lnTo>
                    <a:pt x="2548" y="2061"/>
                  </a:lnTo>
                  <a:lnTo>
                    <a:pt x="2251" y="2180"/>
                  </a:lnTo>
                  <a:cubicBezTo>
                    <a:pt x="2215" y="2120"/>
                    <a:pt x="2179" y="2072"/>
                    <a:pt x="2132" y="2025"/>
                  </a:cubicBezTo>
                  <a:cubicBezTo>
                    <a:pt x="2001" y="1894"/>
                    <a:pt x="1822" y="1822"/>
                    <a:pt x="1620" y="1822"/>
                  </a:cubicBezTo>
                  <a:lnTo>
                    <a:pt x="1251" y="1822"/>
                  </a:lnTo>
                  <a:cubicBezTo>
                    <a:pt x="846" y="1822"/>
                    <a:pt x="536" y="2144"/>
                    <a:pt x="536" y="2537"/>
                  </a:cubicBezTo>
                  <a:lnTo>
                    <a:pt x="536" y="2989"/>
                  </a:lnTo>
                  <a:cubicBezTo>
                    <a:pt x="536" y="3275"/>
                    <a:pt x="679" y="3549"/>
                    <a:pt x="905" y="3704"/>
                  </a:cubicBezTo>
                  <a:lnTo>
                    <a:pt x="905" y="3870"/>
                  </a:lnTo>
                  <a:lnTo>
                    <a:pt x="453" y="4049"/>
                  </a:lnTo>
                  <a:cubicBezTo>
                    <a:pt x="179" y="4156"/>
                    <a:pt x="1" y="4418"/>
                    <a:pt x="1" y="4716"/>
                  </a:cubicBezTo>
                  <a:lnTo>
                    <a:pt x="1" y="5811"/>
                  </a:lnTo>
                  <a:cubicBezTo>
                    <a:pt x="1" y="5894"/>
                    <a:pt x="84" y="5966"/>
                    <a:pt x="167" y="5966"/>
                  </a:cubicBezTo>
                  <a:cubicBezTo>
                    <a:pt x="251" y="5966"/>
                    <a:pt x="334" y="5894"/>
                    <a:pt x="334" y="5811"/>
                  </a:cubicBezTo>
                  <a:lnTo>
                    <a:pt x="334" y="4716"/>
                  </a:lnTo>
                  <a:cubicBezTo>
                    <a:pt x="334" y="4573"/>
                    <a:pt x="417" y="4418"/>
                    <a:pt x="572" y="4358"/>
                  </a:cubicBezTo>
                  <a:lnTo>
                    <a:pt x="1108" y="4156"/>
                  </a:lnTo>
                  <a:lnTo>
                    <a:pt x="1775" y="4156"/>
                  </a:lnTo>
                  <a:lnTo>
                    <a:pt x="2310" y="4358"/>
                  </a:lnTo>
                  <a:cubicBezTo>
                    <a:pt x="2453" y="4418"/>
                    <a:pt x="2548" y="4561"/>
                    <a:pt x="2548" y="4716"/>
                  </a:cubicBezTo>
                  <a:lnTo>
                    <a:pt x="2548" y="5811"/>
                  </a:lnTo>
                  <a:cubicBezTo>
                    <a:pt x="2548" y="5894"/>
                    <a:pt x="2620" y="5966"/>
                    <a:pt x="2715" y="5966"/>
                  </a:cubicBezTo>
                  <a:cubicBezTo>
                    <a:pt x="2799" y="5966"/>
                    <a:pt x="2870" y="5894"/>
                    <a:pt x="2870" y="5811"/>
                  </a:cubicBezTo>
                  <a:lnTo>
                    <a:pt x="2870" y="4716"/>
                  </a:lnTo>
                  <a:cubicBezTo>
                    <a:pt x="2870" y="4418"/>
                    <a:pt x="2691" y="4168"/>
                    <a:pt x="2429" y="4049"/>
                  </a:cubicBezTo>
                  <a:lnTo>
                    <a:pt x="1965" y="3870"/>
                  </a:lnTo>
                  <a:lnTo>
                    <a:pt x="1965" y="3704"/>
                  </a:lnTo>
                  <a:cubicBezTo>
                    <a:pt x="2191" y="3537"/>
                    <a:pt x="2334" y="3275"/>
                    <a:pt x="2334" y="2989"/>
                  </a:cubicBezTo>
                  <a:lnTo>
                    <a:pt x="2334" y="2537"/>
                  </a:lnTo>
                  <a:lnTo>
                    <a:pt x="2334" y="2501"/>
                  </a:lnTo>
                  <a:lnTo>
                    <a:pt x="2751" y="2334"/>
                  </a:lnTo>
                  <a:lnTo>
                    <a:pt x="3430" y="2334"/>
                  </a:lnTo>
                  <a:lnTo>
                    <a:pt x="3846" y="2501"/>
                  </a:lnTo>
                  <a:lnTo>
                    <a:pt x="3846" y="2537"/>
                  </a:lnTo>
                  <a:lnTo>
                    <a:pt x="3846" y="2989"/>
                  </a:lnTo>
                  <a:cubicBezTo>
                    <a:pt x="3846" y="3275"/>
                    <a:pt x="3977" y="3549"/>
                    <a:pt x="4215" y="3704"/>
                  </a:cubicBezTo>
                  <a:lnTo>
                    <a:pt x="4215" y="3870"/>
                  </a:lnTo>
                  <a:lnTo>
                    <a:pt x="3751" y="4049"/>
                  </a:lnTo>
                  <a:cubicBezTo>
                    <a:pt x="3489" y="4156"/>
                    <a:pt x="3310" y="4418"/>
                    <a:pt x="3310" y="4716"/>
                  </a:cubicBezTo>
                  <a:lnTo>
                    <a:pt x="3310" y="5811"/>
                  </a:lnTo>
                  <a:cubicBezTo>
                    <a:pt x="3310" y="5894"/>
                    <a:pt x="3382" y="5966"/>
                    <a:pt x="3465" y="5966"/>
                  </a:cubicBezTo>
                  <a:cubicBezTo>
                    <a:pt x="3561" y="5966"/>
                    <a:pt x="3632" y="5894"/>
                    <a:pt x="3632" y="5811"/>
                  </a:cubicBezTo>
                  <a:lnTo>
                    <a:pt x="3632" y="4716"/>
                  </a:lnTo>
                  <a:cubicBezTo>
                    <a:pt x="3632" y="4573"/>
                    <a:pt x="3727" y="4418"/>
                    <a:pt x="3870" y="4358"/>
                  </a:cubicBezTo>
                  <a:lnTo>
                    <a:pt x="4406" y="4156"/>
                  </a:lnTo>
                  <a:lnTo>
                    <a:pt x="5073" y="4156"/>
                  </a:lnTo>
                  <a:lnTo>
                    <a:pt x="5608" y="4358"/>
                  </a:lnTo>
                  <a:cubicBezTo>
                    <a:pt x="5763" y="4418"/>
                    <a:pt x="5847" y="4561"/>
                    <a:pt x="5847" y="4716"/>
                  </a:cubicBezTo>
                  <a:lnTo>
                    <a:pt x="5847" y="5811"/>
                  </a:lnTo>
                  <a:cubicBezTo>
                    <a:pt x="5847" y="5894"/>
                    <a:pt x="5930" y="5966"/>
                    <a:pt x="6013" y="5966"/>
                  </a:cubicBezTo>
                  <a:cubicBezTo>
                    <a:pt x="6108" y="5966"/>
                    <a:pt x="6180" y="5894"/>
                    <a:pt x="6180" y="5811"/>
                  </a:cubicBezTo>
                  <a:lnTo>
                    <a:pt x="6180" y="4716"/>
                  </a:lnTo>
                  <a:cubicBezTo>
                    <a:pt x="6180" y="4418"/>
                    <a:pt x="6001" y="4168"/>
                    <a:pt x="5727" y="4049"/>
                  </a:cubicBezTo>
                  <a:lnTo>
                    <a:pt x="5275" y="3870"/>
                  </a:lnTo>
                  <a:lnTo>
                    <a:pt x="5275" y="3704"/>
                  </a:lnTo>
                  <a:cubicBezTo>
                    <a:pt x="5489" y="3537"/>
                    <a:pt x="5644" y="3275"/>
                    <a:pt x="5644" y="2989"/>
                  </a:cubicBezTo>
                  <a:lnTo>
                    <a:pt x="5644" y="2537"/>
                  </a:lnTo>
                  <a:lnTo>
                    <a:pt x="5644" y="2501"/>
                  </a:lnTo>
                  <a:lnTo>
                    <a:pt x="6061" y="2334"/>
                  </a:lnTo>
                  <a:lnTo>
                    <a:pt x="6728" y="2334"/>
                  </a:lnTo>
                  <a:lnTo>
                    <a:pt x="7144" y="2501"/>
                  </a:lnTo>
                  <a:lnTo>
                    <a:pt x="7144" y="2537"/>
                  </a:lnTo>
                  <a:lnTo>
                    <a:pt x="7144" y="2989"/>
                  </a:lnTo>
                  <a:cubicBezTo>
                    <a:pt x="7144" y="3275"/>
                    <a:pt x="7275" y="3549"/>
                    <a:pt x="7513" y="3704"/>
                  </a:cubicBezTo>
                  <a:lnTo>
                    <a:pt x="7513" y="3870"/>
                  </a:lnTo>
                  <a:lnTo>
                    <a:pt x="7061" y="4049"/>
                  </a:lnTo>
                  <a:cubicBezTo>
                    <a:pt x="6787" y="4156"/>
                    <a:pt x="6609" y="4418"/>
                    <a:pt x="6609" y="4716"/>
                  </a:cubicBezTo>
                  <a:lnTo>
                    <a:pt x="6609" y="5811"/>
                  </a:lnTo>
                  <a:cubicBezTo>
                    <a:pt x="6609" y="5894"/>
                    <a:pt x="6680" y="5966"/>
                    <a:pt x="6775" y="5966"/>
                  </a:cubicBezTo>
                  <a:cubicBezTo>
                    <a:pt x="6859" y="5966"/>
                    <a:pt x="6942" y="5894"/>
                    <a:pt x="6942" y="5811"/>
                  </a:cubicBezTo>
                  <a:lnTo>
                    <a:pt x="6942" y="4716"/>
                  </a:lnTo>
                  <a:cubicBezTo>
                    <a:pt x="6942" y="4573"/>
                    <a:pt x="7025" y="4418"/>
                    <a:pt x="7180" y="4358"/>
                  </a:cubicBezTo>
                  <a:lnTo>
                    <a:pt x="7716" y="4156"/>
                  </a:lnTo>
                  <a:lnTo>
                    <a:pt x="8383" y="4156"/>
                  </a:lnTo>
                  <a:lnTo>
                    <a:pt x="8918" y="4358"/>
                  </a:lnTo>
                  <a:cubicBezTo>
                    <a:pt x="9061" y="4418"/>
                    <a:pt x="9156" y="4561"/>
                    <a:pt x="9156" y="4716"/>
                  </a:cubicBezTo>
                  <a:lnTo>
                    <a:pt x="9156" y="5811"/>
                  </a:lnTo>
                  <a:cubicBezTo>
                    <a:pt x="9156" y="5894"/>
                    <a:pt x="9228" y="5966"/>
                    <a:pt x="9323" y="5966"/>
                  </a:cubicBezTo>
                  <a:cubicBezTo>
                    <a:pt x="9406" y="5966"/>
                    <a:pt x="9478" y="5894"/>
                    <a:pt x="9478" y="5811"/>
                  </a:cubicBezTo>
                  <a:lnTo>
                    <a:pt x="9478" y="4716"/>
                  </a:lnTo>
                  <a:cubicBezTo>
                    <a:pt x="9418" y="4418"/>
                    <a:pt x="9252" y="4156"/>
                    <a:pt x="8978" y="4049"/>
                  </a:cubicBezTo>
                  <a:lnTo>
                    <a:pt x="8514" y="3870"/>
                  </a:lnTo>
                  <a:lnTo>
                    <a:pt x="8514" y="3704"/>
                  </a:lnTo>
                  <a:cubicBezTo>
                    <a:pt x="8740" y="3537"/>
                    <a:pt x="8895" y="3275"/>
                    <a:pt x="8895" y="2989"/>
                  </a:cubicBezTo>
                  <a:lnTo>
                    <a:pt x="8895" y="2537"/>
                  </a:lnTo>
                  <a:cubicBezTo>
                    <a:pt x="8895" y="2334"/>
                    <a:pt x="8811" y="2156"/>
                    <a:pt x="8680" y="2025"/>
                  </a:cubicBezTo>
                  <a:cubicBezTo>
                    <a:pt x="8549" y="1894"/>
                    <a:pt x="8371" y="1822"/>
                    <a:pt x="8168" y="1822"/>
                  </a:cubicBezTo>
                  <a:lnTo>
                    <a:pt x="7799" y="1822"/>
                  </a:lnTo>
                  <a:cubicBezTo>
                    <a:pt x="7537" y="1822"/>
                    <a:pt x="7311" y="1965"/>
                    <a:pt x="7192" y="2180"/>
                  </a:cubicBezTo>
                  <a:lnTo>
                    <a:pt x="6882" y="2061"/>
                  </a:lnTo>
                  <a:lnTo>
                    <a:pt x="6882" y="1894"/>
                  </a:lnTo>
                  <a:cubicBezTo>
                    <a:pt x="7109" y="1727"/>
                    <a:pt x="7251" y="1465"/>
                    <a:pt x="7251" y="1180"/>
                  </a:cubicBezTo>
                  <a:lnTo>
                    <a:pt x="7251" y="715"/>
                  </a:lnTo>
                  <a:cubicBezTo>
                    <a:pt x="7251" y="525"/>
                    <a:pt x="7180" y="346"/>
                    <a:pt x="7037" y="215"/>
                  </a:cubicBezTo>
                  <a:cubicBezTo>
                    <a:pt x="6906" y="72"/>
                    <a:pt x="6728" y="1"/>
                    <a:pt x="6537" y="1"/>
                  </a:cubicBezTo>
                  <a:lnTo>
                    <a:pt x="6168" y="1"/>
                  </a:lnTo>
                  <a:cubicBezTo>
                    <a:pt x="5763" y="1"/>
                    <a:pt x="5454" y="334"/>
                    <a:pt x="5454" y="715"/>
                  </a:cubicBezTo>
                  <a:lnTo>
                    <a:pt x="5454" y="1180"/>
                  </a:lnTo>
                  <a:cubicBezTo>
                    <a:pt x="5454" y="1465"/>
                    <a:pt x="5585" y="1727"/>
                    <a:pt x="5823" y="1894"/>
                  </a:cubicBezTo>
                  <a:lnTo>
                    <a:pt x="5823" y="2061"/>
                  </a:lnTo>
                  <a:lnTo>
                    <a:pt x="5525" y="2180"/>
                  </a:lnTo>
                  <a:cubicBezTo>
                    <a:pt x="5489" y="2120"/>
                    <a:pt x="5454" y="2072"/>
                    <a:pt x="5406" y="2025"/>
                  </a:cubicBezTo>
                  <a:cubicBezTo>
                    <a:pt x="5275" y="1894"/>
                    <a:pt x="5096" y="1822"/>
                    <a:pt x="4894" y="1822"/>
                  </a:cubicBezTo>
                  <a:lnTo>
                    <a:pt x="4525" y="1822"/>
                  </a:lnTo>
                  <a:cubicBezTo>
                    <a:pt x="4263" y="1822"/>
                    <a:pt x="4037" y="1965"/>
                    <a:pt x="3918" y="2180"/>
                  </a:cubicBezTo>
                  <a:lnTo>
                    <a:pt x="3608" y="2061"/>
                  </a:lnTo>
                  <a:lnTo>
                    <a:pt x="3608" y="1894"/>
                  </a:lnTo>
                  <a:cubicBezTo>
                    <a:pt x="3834" y="1727"/>
                    <a:pt x="3977" y="1465"/>
                    <a:pt x="3977" y="1180"/>
                  </a:cubicBezTo>
                  <a:lnTo>
                    <a:pt x="3977" y="715"/>
                  </a:lnTo>
                  <a:cubicBezTo>
                    <a:pt x="3977" y="525"/>
                    <a:pt x="3906" y="346"/>
                    <a:pt x="3763" y="215"/>
                  </a:cubicBezTo>
                  <a:cubicBezTo>
                    <a:pt x="3632" y="72"/>
                    <a:pt x="3453" y="1"/>
                    <a:pt x="3263" y="1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868111" y="2906521"/>
              <a:ext cx="127724" cy="172823"/>
            </a:xfrm>
            <a:custGeom>
              <a:rect b="b" l="l" r="r" t="t"/>
              <a:pathLst>
                <a:path extrusionOk="0" h="5430" w="4013">
                  <a:moveTo>
                    <a:pt x="2191" y="334"/>
                  </a:moveTo>
                  <a:cubicBezTo>
                    <a:pt x="2406" y="334"/>
                    <a:pt x="2560" y="501"/>
                    <a:pt x="2560" y="703"/>
                  </a:cubicBezTo>
                  <a:lnTo>
                    <a:pt x="2560" y="1084"/>
                  </a:lnTo>
                  <a:cubicBezTo>
                    <a:pt x="2560" y="1394"/>
                    <a:pt x="2310" y="1644"/>
                    <a:pt x="2001" y="1644"/>
                  </a:cubicBezTo>
                  <a:cubicBezTo>
                    <a:pt x="1691" y="1644"/>
                    <a:pt x="1453" y="1394"/>
                    <a:pt x="1453" y="1084"/>
                  </a:cubicBezTo>
                  <a:lnTo>
                    <a:pt x="1453" y="703"/>
                  </a:lnTo>
                  <a:cubicBezTo>
                    <a:pt x="1453" y="501"/>
                    <a:pt x="1608" y="334"/>
                    <a:pt x="1822" y="334"/>
                  </a:cubicBezTo>
                  <a:close/>
                  <a:moveTo>
                    <a:pt x="2191" y="1953"/>
                  </a:moveTo>
                  <a:lnTo>
                    <a:pt x="2191" y="2060"/>
                  </a:lnTo>
                  <a:cubicBezTo>
                    <a:pt x="2203" y="2120"/>
                    <a:pt x="2227" y="2179"/>
                    <a:pt x="2251" y="2239"/>
                  </a:cubicBezTo>
                  <a:lnTo>
                    <a:pt x="2013" y="2477"/>
                  </a:lnTo>
                  <a:lnTo>
                    <a:pt x="2001" y="2477"/>
                  </a:lnTo>
                  <a:lnTo>
                    <a:pt x="1763" y="2239"/>
                  </a:lnTo>
                  <a:cubicBezTo>
                    <a:pt x="1786" y="2179"/>
                    <a:pt x="1810" y="2120"/>
                    <a:pt x="1810" y="2060"/>
                  </a:cubicBezTo>
                  <a:lnTo>
                    <a:pt x="1810" y="1953"/>
                  </a:lnTo>
                  <a:cubicBezTo>
                    <a:pt x="1870" y="1965"/>
                    <a:pt x="1941" y="1965"/>
                    <a:pt x="2001" y="1965"/>
                  </a:cubicBezTo>
                  <a:cubicBezTo>
                    <a:pt x="2060" y="1965"/>
                    <a:pt x="2132" y="1953"/>
                    <a:pt x="2191" y="1953"/>
                  </a:cubicBezTo>
                  <a:close/>
                  <a:moveTo>
                    <a:pt x="2525" y="2429"/>
                  </a:moveTo>
                  <a:lnTo>
                    <a:pt x="2822" y="2584"/>
                  </a:lnTo>
                  <a:cubicBezTo>
                    <a:pt x="2882" y="2608"/>
                    <a:pt x="2917" y="2680"/>
                    <a:pt x="2917" y="2763"/>
                  </a:cubicBezTo>
                  <a:lnTo>
                    <a:pt x="2917" y="3084"/>
                  </a:lnTo>
                  <a:lnTo>
                    <a:pt x="1072" y="3084"/>
                  </a:lnTo>
                  <a:lnTo>
                    <a:pt x="1072" y="2763"/>
                  </a:lnTo>
                  <a:cubicBezTo>
                    <a:pt x="1072" y="2680"/>
                    <a:pt x="1120" y="2632"/>
                    <a:pt x="1179" y="2584"/>
                  </a:cubicBezTo>
                  <a:lnTo>
                    <a:pt x="1477" y="2429"/>
                  </a:lnTo>
                  <a:lnTo>
                    <a:pt x="1751" y="2703"/>
                  </a:lnTo>
                  <a:cubicBezTo>
                    <a:pt x="1822" y="2775"/>
                    <a:pt x="1905" y="2799"/>
                    <a:pt x="2001" y="2799"/>
                  </a:cubicBezTo>
                  <a:cubicBezTo>
                    <a:pt x="2084" y="2799"/>
                    <a:pt x="2179" y="2775"/>
                    <a:pt x="2251" y="2703"/>
                  </a:cubicBezTo>
                  <a:lnTo>
                    <a:pt x="2525" y="2429"/>
                  </a:lnTo>
                  <a:close/>
                  <a:moveTo>
                    <a:pt x="3560" y="3442"/>
                  </a:moveTo>
                  <a:lnTo>
                    <a:pt x="3370" y="3834"/>
                  </a:lnTo>
                  <a:lnTo>
                    <a:pt x="655" y="3834"/>
                  </a:lnTo>
                  <a:lnTo>
                    <a:pt x="465" y="3442"/>
                  </a:lnTo>
                  <a:close/>
                  <a:moveTo>
                    <a:pt x="1822" y="1"/>
                  </a:moveTo>
                  <a:cubicBezTo>
                    <a:pt x="1417" y="1"/>
                    <a:pt x="1108" y="334"/>
                    <a:pt x="1108" y="715"/>
                  </a:cubicBezTo>
                  <a:lnTo>
                    <a:pt x="1108" y="1096"/>
                  </a:lnTo>
                  <a:cubicBezTo>
                    <a:pt x="1108" y="1394"/>
                    <a:pt x="1251" y="1656"/>
                    <a:pt x="1477" y="1822"/>
                  </a:cubicBezTo>
                  <a:lnTo>
                    <a:pt x="1477" y="2072"/>
                  </a:lnTo>
                  <a:lnTo>
                    <a:pt x="1477" y="2084"/>
                  </a:lnTo>
                  <a:lnTo>
                    <a:pt x="1048" y="2299"/>
                  </a:lnTo>
                  <a:cubicBezTo>
                    <a:pt x="870" y="2382"/>
                    <a:pt x="751" y="2584"/>
                    <a:pt x="751" y="2775"/>
                  </a:cubicBezTo>
                  <a:lnTo>
                    <a:pt x="751" y="3108"/>
                  </a:lnTo>
                  <a:lnTo>
                    <a:pt x="179" y="3108"/>
                  </a:lnTo>
                  <a:cubicBezTo>
                    <a:pt x="120" y="3108"/>
                    <a:pt x="60" y="3132"/>
                    <a:pt x="36" y="3180"/>
                  </a:cubicBezTo>
                  <a:cubicBezTo>
                    <a:pt x="0" y="3227"/>
                    <a:pt x="0" y="3299"/>
                    <a:pt x="24" y="3346"/>
                  </a:cubicBezTo>
                  <a:lnTo>
                    <a:pt x="393" y="4073"/>
                  </a:lnTo>
                  <a:cubicBezTo>
                    <a:pt x="417" y="4132"/>
                    <a:pt x="477" y="4156"/>
                    <a:pt x="536" y="4156"/>
                  </a:cubicBezTo>
                  <a:lnTo>
                    <a:pt x="739" y="4156"/>
                  </a:lnTo>
                  <a:lnTo>
                    <a:pt x="739" y="5263"/>
                  </a:lnTo>
                  <a:cubicBezTo>
                    <a:pt x="739" y="5347"/>
                    <a:pt x="810" y="5430"/>
                    <a:pt x="893" y="5430"/>
                  </a:cubicBezTo>
                  <a:cubicBezTo>
                    <a:pt x="989" y="5430"/>
                    <a:pt x="1060" y="5347"/>
                    <a:pt x="1060" y="5263"/>
                  </a:cubicBezTo>
                  <a:lnTo>
                    <a:pt x="1060" y="4156"/>
                  </a:lnTo>
                  <a:lnTo>
                    <a:pt x="2906" y="4156"/>
                  </a:lnTo>
                  <a:lnTo>
                    <a:pt x="2906" y="5263"/>
                  </a:lnTo>
                  <a:cubicBezTo>
                    <a:pt x="2906" y="5347"/>
                    <a:pt x="2977" y="5430"/>
                    <a:pt x="3072" y="5430"/>
                  </a:cubicBezTo>
                  <a:cubicBezTo>
                    <a:pt x="3156" y="5430"/>
                    <a:pt x="3227" y="5347"/>
                    <a:pt x="3227" y="5263"/>
                  </a:cubicBezTo>
                  <a:lnTo>
                    <a:pt x="3227" y="4156"/>
                  </a:lnTo>
                  <a:lnTo>
                    <a:pt x="3429" y="4156"/>
                  </a:lnTo>
                  <a:cubicBezTo>
                    <a:pt x="3489" y="4156"/>
                    <a:pt x="3549" y="4132"/>
                    <a:pt x="3572" y="4073"/>
                  </a:cubicBezTo>
                  <a:lnTo>
                    <a:pt x="3941" y="3346"/>
                  </a:lnTo>
                  <a:cubicBezTo>
                    <a:pt x="4013" y="3299"/>
                    <a:pt x="4013" y="3227"/>
                    <a:pt x="3977" y="3180"/>
                  </a:cubicBezTo>
                  <a:cubicBezTo>
                    <a:pt x="3953" y="3132"/>
                    <a:pt x="3894" y="3108"/>
                    <a:pt x="3834" y="3108"/>
                  </a:cubicBezTo>
                  <a:lnTo>
                    <a:pt x="3263" y="3108"/>
                  </a:lnTo>
                  <a:lnTo>
                    <a:pt x="3263" y="2775"/>
                  </a:lnTo>
                  <a:cubicBezTo>
                    <a:pt x="3263" y="2572"/>
                    <a:pt x="3144" y="2382"/>
                    <a:pt x="2965" y="2299"/>
                  </a:cubicBezTo>
                  <a:lnTo>
                    <a:pt x="2536" y="2084"/>
                  </a:lnTo>
                  <a:lnTo>
                    <a:pt x="2536" y="2072"/>
                  </a:lnTo>
                  <a:lnTo>
                    <a:pt x="2536" y="1822"/>
                  </a:lnTo>
                  <a:cubicBezTo>
                    <a:pt x="2763" y="1656"/>
                    <a:pt x="2906" y="1394"/>
                    <a:pt x="2906" y="1096"/>
                  </a:cubicBezTo>
                  <a:lnTo>
                    <a:pt x="2906" y="715"/>
                  </a:lnTo>
                  <a:cubicBezTo>
                    <a:pt x="2906" y="322"/>
                    <a:pt x="2572" y="1"/>
                    <a:pt x="2191" y="1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915088" y="3051655"/>
              <a:ext cx="34151" cy="10662"/>
            </a:xfrm>
            <a:custGeom>
              <a:rect b="b" l="l" r="r" t="t"/>
              <a:pathLst>
                <a:path extrusionOk="0" h="335" w="1073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94" y="334"/>
                  </a:lnTo>
                  <a:cubicBezTo>
                    <a:pt x="989" y="334"/>
                    <a:pt x="1060" y="251"/>
                    <a:pt x="1060" y="167"/>
                  </a:cubicBezTo>
                  <a:cubicBezTo>
                    <a:pt x="1072" y="72"/>
                    <a:pt x="989" y="1"/>
                    <a:pt x="894" y="1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2184201" y="913881"/>
            <a:ext cx="482341" cy="481379"/>
            <a:chOff x="975800" y="1925575"/>
            <a:chExt cx="363400" cy="362675"/>
          </a:xfrm>
        </p:grpSpPr>
        <p:sp>
          <p:nvSpPr>
            <p:cNvPr id="104" name="Google Shape;104;p14"/>
            <p:cNvSpPr/>
            <p:nvPr/>
          </p:nvSpPr>
          <p:spPr>
            <a:xfrm>
              <a:off x="975800" y="1925575"/>
              <a:ext cx="363400" cy="362675"/>
            </a:xfrm>
            <a:custGeom>
              <a:rect b="b" l="l" r="r" t="t"/>
              <a:pathLst>
                <a:path extrusionOk="0" h="14507" w="14536">
                  <a:moveTo>
                    <a:pt x="11106" y="480"/>
                  </a:moveTo>
                  <a:cubicBezTo>
                    <a:pt x="11627" y="480"/>
                    <a:pt x="12144" y="835"/>
                    <a:pt x="12098" y="1545"/>
                  </a:cubicBezTo>
                  <a:lnTo>
                    <a:pt x="12098" y="4230"/>
                  </a:lnTo>
                  <a:lnTo>
                    <a:pt x="10092" y="4230"/>
                  </a:lnTo>
                  <a:lnTo>
                    <a:pt x="10092" y="1545"/>
                  </a:lnTo>
                  <a:cubicBezTo>
                    <a:pt x="10061" y="835"/>
                    <a:pt x="10586" y="480"/>
                    <a:pt x="11106" y="480"/>
                  </a:cubicBezTo>
                  <a:close/>
                  <a:moveTo>
                    <a:pt x="9907" y="527"/>
                  </a:moveTo>
                  <a:cubicBezTo>
                    <a:pt x="9660" y="804"/>
                    <a:pt x="9536" y="1175"/>
                    <a:pt x="9536" y="1545"/>
                  </a:cubicBezTo>
                  <a:lnTo>
                    <a:pt x="9536" y="7501"/>
                  </a:lnTo>
                  <a:cubicBezTo>
                    <a:pt x="9490" y="8119"/>
                    <a:pt x="9012" y="8427"/>
                    <a:pt x="8537" y="8427"/>
                  </a:cubicBezTo>
                  <a:cubicBezTo>
                    <a:pt x="8063" y="8427"/>
                    <a:pt x="7592" y="8119"/>
                    <a:pt x="7561" y="7501"/>
                  </a:cubicBezTo>
                  <a:lnTo>
                    <a:pt x="7561" y="7069"/>
                  </a:lnTo>
                  <a:cubicBezTo>
                    <a:pt x="7561" y="6915"/>
                    <a:pt x="7407" y="6791"/>
                    <a:pt x="7253" y="6791"/>
                  </a:cubicBezTo>
                  <a:lnTo>
                    <a:pt x="4135" y="6791"/>
                  </a:lnTo>
                  <a:lnTo>
                    <a:pt x="4135" y="1545"/>
                  </a:lnTo>
                  <a:cubicBezTo>
                    <a:pt x="4135" y="989"/>
                    <a:pt x="4598" y="527"/>
                    <a:pt x="5123" y="527"/>
                  </a:cubicBezTo>
                  <a:close/>
                  <a:moveTo>
                    <a:pt x="6975" y="7347"/>
                  </a:moveTo>
                  <a:lnTo>
                    <a:pt x="6975" y="7501"/>
                  </a:lnTo>
                  <a:cubicBezTo>
                    <a:pt x="6975" y="7841"/>
                    <a:pt x="7098" y="8211"/>
                    <a:pt x="7345" y="8489"/>
                  </a:cubicBezTo>
                  <a:lnTo>
                    <a:pt x="3426" y="8489"/>
                  </a:lnTo>
                  <a:cubicBezTo>
                    <a:pt x="2901" y="8489"/>
                    <a:pt x="2438" y="8026"/>
                    <a:pt x="2438" y="7501"/>
                  </a:cubicBezTo>
                  <a:lnTo>
                    <a:pt x="2438" y="7347"/>
                  </a:lnTo>
                  <a:close/>
                  <a:moveTo>
                    <a:pt x="13672" y="3088"/>
                  </a:moveTo>
                  <a:cubicBezTo>
                    <a:pt x="13826" y="3088"/>
                    <a:pt x="13950" y="3211"/>
                    <a:pt x="13950" y="3366"/>
                  </a:cubicBezTo>
                  <a:lnTo>
                    <a:pt x="13950" y="10186"/>
                  </a:lnTo>
                  <a:lnTo>
                    <a:pt x="8549" y="10186"/>
                  </a:lnTo>
                  <a:cubicBezTo>
                    <a:pt x="8148" y="10186"/>
                    <a:pt x="8148" y="10773"/>
                    <a:pt x="8549" y="10773"/>
                  </a:cubicBezTo>
                  <a:lnTo>
                    <a:pt x="13980" y="10773"/>
                  </a:lnTo>
                  <a:lnTo>
                    <a:pt x="13980" y="11791"/>
                  </a:lnTo>
                  <a:cubicBezTo>
                    <a:pt x="13950" y="11945"/>
                    <a:pt x="13826" y="12069"/>
                    <a:pt x="13672" y="12069"/>
                  </a:cubicBezTo>
                  <a:lnTo>
                    <a:pt x="864" y="12069"/>
                  </a:lnTo>
                  <a:cubicBezTo>
                    <a:pt x="710" y="12069"/>
                    <a:pt x="556" y="11945"/>
                    <a:pt x="556" y="11791"/>
                  </a:cubicBezTo>
                  <a:lnTo>
                    <a:pt x="556" y="10773"/>
                  </a:lnTo>
                  <a:lnTo>
                    <a:pt x="5987" y="10773"/>
                  </a:lnTo>
                  <a:cubicBezTo>
                    <a:pt x="6358" y="10773"/>
                    <a:pt x="6358" y="10217"/>
                    <a:pt x="5987" y="10217"/>
                  </a:cubicBezTo>
                  <a:lnTo>
                    <a:pt x="586" y="10217"/>
                  </a:lnTo>
                  <a:lnTo>
                    <a:pt x="586" y="3366"/>
                  </a:lnTo>
                  <a:cubicBezTo>
                    <a:pt x="586" y="3211"/>
                    <a:pt x="710" y="3088"/>
                    <a:pt x="864" y="3088"/>
                  </a:cubicBezTo>
                  <a:lnTo>
                    <a:pt x="3580" y="3088"/>
                  </a:lnTo>
                  <a:lnTo>
                    <a:pt x="3580" y="6791"/>
                  </a:lnTo>
                  <a:lnTo>
                    <a:pt x="2160" y="6791"/>
                  </a:lnTo>
                  <a:cubicBezTo>
                    <a:pt x="2006" y="6791"/>
                    <a:pt x="1883" y="6915"/>
                    <a:pt x="1883" y="7069"/>
                  </a:cubicBezTo>
                  <a:lnTo>
                    <a:pt x="1883" y="7501"/>
                  </a:lnTo>
                  <a:cubicBezTo>
                    <a:pt x="1883" y="8335"/>
                    <a:pt x="2562" y="9044"/>
                    <a:pt x="3426" y="9044"/>
                  </a:cubicBezTo>
                  <a:lnTo>
                    <a:pt x="8549" y="9044"/>
                  </a:lnTo>
                  <a:cubicBezTo>
                    <a:pt x="9413" y="9044"/>
                    <a:pt x="10092" y="8365"/>
                    <a:pt x="10092" y="7501"/>
                  </a:cubicBezTo>
                  <a:lnTo>
                    <a:pt x="10092" y="4785"/>
                  </a:lnTo>
                  <a:lnTo>
                    <a:pt x="12376" y="4785"/>
                  </a:lnTo>
                  <a:cubicBezTo>
                    <a:pt x="12530" y="4785"/>
                    <a:pt x="12653" y="4662"/>
                    <a:pt x="12653" y="4508"/>
                  </a:cubicBezTo>
                  <a:lnTo>
                    <a:pt x="12653" y="3088"/>
                  </a:lnTo>
                  <a:close/>
                  <a:moveTo>
                    <a:pt x="8672" y="12624"/>
                  </a:moveTo>
                  <a:lnTo>
                    <a:pt x="8672" y="13951"/>
                  </a:lnTo>
                  <a:lnTo>
                    <a:pt x="5833" y="13951"/>
                  </a:lnTo>
                  <a:lnTo>
                    <a:pt x="5833" y="12624"/>
                  </a:lnTo>
                  <a:close/>
                  <a:moveTo>
                    <a:pt x="11163" y="1"/>
                  </a:moveTo>
                  <a:cubicBezTo>
                    <a:pt x="11145" y="1"/>
                    <a:pt x="11128" y="1"/>
                    <a:pt x="11110" y="2"/>
                  </a:cubicBezTo>
                  <a:lnTo>
                    <a:pt x="5154" y="2"/>
                  </a:lnTo>
                  <a:cubicBezTo>
                    <a:pt x="4290" y="2"/>
                    <a:pt x="3580" y="681"/>
                    <a:pt x="3580" y="1545"/>
                  </a:cubicBezTo>
                  <a:lnTo>
                    <a:pt x="3580" y="2533"/>
                  </a:lnTo>
                  <a:lnTo>
                    <a:pt x="864" y="2533"/>
                  </a:lnTo>
                  <a:cubicBezTo>
                    <a:pt x="370" y="2533"/>
                    <a:pt x="0" y="2903"/>
                    <a:pt x="0" y="3366"/>
                  </a:cubicBezTo>
                  <a:lnTo>
                    <a:pt x="0" y="11791"/>
                  </a:lnTo>
                  <a:cubicBezTo>
                    <a:pt x="0" y="12254"/>
                    <a:pt x="370" y="12624"/>
                    <a:pt x="864" y="12624"/>
                  </a:cubicBezTo>
                  <a:lnTo>
                    <a:pt x="5277" y="12624"/>
                  </a:lnTo>
                  <a:lnTo>
                    <a:pt x="5277" y="13951"/>
                  </a:lnTo>
                  <a:lnTo>
                    <a:pt x="3858" y="13951"/>
                  </a:lnTo>
                  <a:cubicBezTo>
                    <a:pt x="3844" y="13949"/>
                    <a:pt x="3831" y="13947"/>
                    <a:pt x="3818" y="13947"/>
                  </a:cubicBezTo>
                  <a:cubicBezTo>
                    <a:pt x="3683" y="13947"/>
                    <a:pt x="3580" y="14088"/>
                    <a:pt x="3580" y="14229"/>
                  </a:cubicBezTo>
                  <a:cubicBezTo>
                    <a:pt x="3580" y="14383"/>
                    <a:pt x="3703" y="14507"/>
                    <a:pt x="3858" y="14507"/>
                  </a:cubicBezTo>
                  <a:lnTo>
                    <a:pt x="10678" y="14507"/>
                  </a:lnTo>
                  <a:cubicBezTo>
                    <a:pt x="10833" y="14507"/>
                    <a:pt x="10956" y="14383"/>
                    <a:pt x="10956" y="14229"/>
                  </a:cubicBezTo>
                  <a:cubicBezTo>
                    <a:pt x="10956" y="14088"/>
                    <a:pt x="10853" y="13947"/>
                    <a:pt x="10718" y="13947"/>
                  </a:cubicBezTo>
                  <a:cubicBezTo>
                    <a:pt x="10705" y="13947"/>
                    <a:pt x="10692" y="13949"/>
                    <a:pt x="10678" y="13951"/>
                  </a:cubicBezTo>
                  <a:lnTo>
                    <a:pt x="9259" y="13951"/>
                  </a:lnTo>
                  <a:lnTo>
                    <a:pt x="9259" y="12624"/>
                  </a:lnTo>
                  <a:lnTo>
                    <a:pt x="13672" y="12624"/>
                  </a:lnTo>
                  <a:cubicBezTo>
                    <a:pt x="14166" y="12624"/>
                    <a:pt x="14536" y="12254"/>
                    <a:pt x="14536" y="11791"/>
                  </a:cubicBezTo>
                  <a:lnTo>
                    <a:pt x="14536" y="3366"/>
                  </a:lnTo>
                  <a:cubicBezTo>
                    <a:pt x="14536" y="2903"/>
                    <a:pt x="14166" y="2533"/>
                    <a:pt x="13672" y="2533"/>
                  </a:cubicBezTo>
                  <a:lnTo>
                    <a:pt x="12653" y="2533"/>
                  </a:lnTo>
                  <a:lnTo>
                    <a:pt x="12653" y="1545"/>
                  </a:lnTo>
                  <a:cubicBezTo>
                    <a:pt x="12653" y="699"/>
                    <a:pt x="11973" y="1"/>
                    <a:pt x="11163" y="1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105400" y="1967275"/>
              <a:ext cx="82600" cy="14675"/>
            </a:xfrm>
            <a:custGeom>
              <a:rect b="b" l="l" r="r" t="t"/>
              <a:pathLst>
                <a:path extrusionOk="0" h="587" w="3304">
                  <a:moveTo>
                    <a:pt x="371" y="0"/>
                  </a:moveTo>
                  <a:cubicBezTo>
                    <a:pt x="1" y="0"/>
                    <a:pt x="1" y="587"/>
                    <a:pt x="371" y="587"/>
                  </a:cubicBezTo>
                  <a:lnTo>
                    <a:pt x="2933" y="587"/>
                  </a:lnTo>
                  <a:cubicBezTo>
                    <a:pt x="3303" y="587"/>
                    <a:pt x="3303" y="0"/>
                    <a:pt x="2933" y="0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104100" y="2009675"/>
              <a:ext cx="84425" cy="14750"/>
            </a:xfrm>
            <a:custGeom>
              <a:rect b="b" l="l" r="r" t="t"/>
              <a:pathLst>
                <a:path extrusionOk="0" h="590" w="3377">
                  <a:moveTo>
                    <a:pt x="394" y="1"/>
                  </a:moveTo>
                  <a:cubicBezTo>
                    <a:pt x="1" y="1"/>
                    <a:pt x="1" y="589"/>
                    <a:pt x="394" y="589"/>
                  </a:cubicBezTo>
                  <a:cubicBezTo>
                    <a:pt x="403" y="589"/>
                    <a:pt x="413" y="589"/>
                    <a:pt x="423" y="588"/>
                  </a:cubicBezTo>
                  <a:lnTo>
                    <a:pt x="2985" y="588"/>
                  </a:lnTo>
                  <a:cubicBezTo>
                    <a:pt x="2994" y="589"/>
                    <a:pt x="3003" y="589"/>
                    <a:pt x="3012" y="589"/>
                  </a:cubicBezTo>
                  <a:cubicBezTo>
                    <a:pt x="3377" y="589"/>
                    <a:pt x="3377" y="1"/>
                    <a:pt x="3012" y="1"/>
                  </a:cubicBezTo>
                  <a:cubicBezTo>
                    <a:pt x="3003" y="1"/>
                    <a:pt x="2994" y="1"/>
                    <a:pt x="2985" y="2"/>
                  </a:cubicBezTo>
                  <a:lnTo>
                    <a:pt x="423" y="2"/>
                  </a:lnTo>
                  <a:cubicBezTo>
                    <a:pt x="413" y="1"/>
                    <a:pt x="403" y="1"/>
                    <a:pt x="394" y="1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104125" y="2052800"/>
              <a:ext cx="84400" cy="14050"/>
            </a:xfrm>
            <a:custGeom>
              <a:rect b="b" l="l" r="r" t="t"/>
              <a:pathLst>
                <a:path extrusionOk="0" h="562" w="3376">
                  <a:moveTo>
                    <a:pt x="366" y="1"/>
                  </a:moveTo>
                  <a:cubicBezTo>
                    <a:pt x="0" y="1"/>
                    <a:pt x="9" y="562"/>
                    <a:pt x="393" y="562"/>
                  </a:cubicBezTo>
                  <a:cubicBezTo>
                    <a:pt x="402" y="562"/>
                    <a:pt x="412" y="561"/>
                    <a:pt x="422" y="561"/>
                  </a:cubicBezTo>
                  <a:lnTo>
                    <a:pt x="2984" y="561"/>
                  </a:lnTo>
                  <a:cubicBezTo>
                    <a:pt x="2993" y="561"/>
                    <a:pt x="3002" y="562"/>
                    <a:pt x="3011" y="562"/>
                  </a:cubicBezTo>
                  <a:cubicBezTo>
                    <a:pt x="3367" y="562"/>
                    <a:pt x="3376" y="1"/>
                    <a:pt x="3036" y="1"/>
                  </a:cubicBezTo>
                  <a:cubicBezTo>
                    <a:pt x="3019" y="1"/>
                    <a:pt x="3002" y="2"/>
                    <a:pt x="2984" y="5"/>
                  </a:cubicBezTo>
                  <a:lnTo>
                    <a:pt x="422" y="5"/>
                  </a:lnTo>
                  <a:cubicBezTo>
                    <a:pt x="402" y="2"/>
                    <a:pt x="384" y="1"/>
                    <a:pt x="366" y="1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147850" y="2180225"/>
              <a:ext cx="17000" cy="14400"/>
            </a:xfrm>
            <a:custGeom>
              <a:rect b="b" l="l" r="r" t="t"/>
              <a:pathLst>
                <a:path extrusionOk="0" h="576" w="680">
                  <a:moveTo>
                    <a:pt x="371" y="0"/>
                  </a:moveTo>
                  <a:cubicBezTo>
                    <a:pt x="124" y="0"/>
                    <a:pt x="0" y="309"/>
                    <a:pt x="185" y="494"/>
                  </a:cubicBezTo>
                  <a:cubicBezTo>
                    <a:pt x="242" y="551"/>
                    <a:pt x="311" y="576"/>
                    <a:pt x="378" y="576"/>
                  </a:cubicBezTo>
                  <a:cubicBezTo>
                    <a:pt x="531" y="576"/>
                    <a:pt x="679" y="449"/>
                    <a:pt x="679" y="278"/>
                  </a:cubicBezTo>
                  <a:cubicBezTo>
                    <a:pt x="679" y="124"/>
                    <a:pt x="525" y="0"/>
                    <a:pt x="371" y="0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</p:grp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40125" y="4142800"/>
            <a:ext cx="6294000" cy="17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/>
              <a:t>Objective:</a:t>
            </a:r>
            <a:r>
              <a:rPr lang="en" sz="1400"/>
              <a:t> Apply Distributed Learning for climate prediction and simulation!</a:t>
            </a:r>
            <a:endParaRPr sz="1400"/>
          </a:p>
        </p:txBody>
      </p:sp>
      <p:sp>
        <p:nvSpPr>
          <p:cNvPr id="110" name="Google Shape;110;p14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2</a:t>
            </a:r>
            <a:endParaRPr b="1"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04300" y="349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Do We Need Distributed Learning?</a:t>
            </a:r>
            <a:endParaRPr b="1"/>
          </a:p>
        </p:txBody>
      </p:sp>
      <p:sp>
        <p:nvSpPr>
          <p:cNvPr id="116" name="Google Shape;116;p15"/>
          <p:cNvSpPr txBox="1"/>
          <p:nvPr/>
        </p:nvSpPr>
        <p:spPr>
          <a:xfrm>
            <a:off x="404300" y="1093525"/>
            <a:ext cx="84516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Privacy and Security: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Protects sensitive data by enabling local model training.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Reduced Communication Costs: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Minimizes data transmission, saving bandwidth and time.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Edge Computing: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Fits well with local processing on devices, crucial for IoT.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Scalability: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Easily scales with the addition of new devices.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Diversity: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Aggregates models trained on different datasets without sharing raw data.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Regulatory Compliance: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Helps organizations comply with data storage and transfer regulations.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Real-time Learning: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Enables real-time model updates based on dynamic data.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Energy Efficiency: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More energy-efficient training compared to centralized approaches.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3</a:t>
            </a:r>
            <a:endParaRPr b="1"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311700" y="416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Works </a:t>
            </a:r>
            <a:endParaRPr b="1"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211375" y="1149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S. Jha and G. Fox (2019). Understanding ML Driven HPC: Applications and Infrastructure. 15th International Conference on eScience, 421-427.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https://ieeexplore.ieee.org/document/9041752/citations#citations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Balaji, V., &amp; Sivagami, M. (2023). A Study on Distributed Machine Learning Techniques for Large-Scale Weather Forecasting. Advances in Computational Intelligence and Robotics Book Series, 44–64.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https://doi.org/10.4018/978-1-6684-9804-0.ch003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Joost Verbraeken et al. (2020). A Survey on Distributed Machine Learning. ACM Comput, 1-33,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https://doi.org/10.1145/3377454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Chen, L., Han, B., Wang, X., Zhao, J., Yang, W., &amp; Yang, Z. (2023). Machine Learning Methods in Weather and Climate Applications: a survey. Applied Sciences, 13(21), 12019.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https://doi.org/10.3390/app132112019</a:t>
            </a:r>
            <a:endParaRPr sz="1200"/>
          </a:p>
        </p:txBody>
      </p:sp>
      <p:sp>
        <p:nvSpPr>
          <p:cNvPr id="124" name="Google Shape;124;p16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4</a:t>
            </a:r>
            <a:endParaRPr b="1"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85625" y="259650"/>
            <a:ext cx="85206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600"/>
              <a:buNone/>
            </a:pPr>
            <a:r>
              <a:rPr b="1" lang="en" sz="2500"/>
              <a:t>Proposed Work Plan</a:t>
            </a:r>
            <a:endParaRPr b="1" sz="2500"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242400" y="898550"/>
            <a:ext cx="54408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Select a dataset and conduct </a:t>
            </a:r>
            <a:r>
              <a:rPr b="1" i="1" lang="en" sz="1200"/>
              <a:t>E</a:t>
            </a:r>
            <a:r>
              <a:rPr b="1" i="1" lang="en" sz="1200"/>
              <a:t>xploratory Data Analysis </a:t>
            </a:r>
            <a:r>
              <a:rPr lang="en" sz="1200"/>
              <a:t>(EDA): </a:t>
            </a:r>
            <a:r>
              <a:rPr b="1" i="1" lang="en" sz="1200"/>
              <a:t>Data Preprocessing </a:t>
            </a:r>
            <a:r>
              <a:rPr lang="en" sz="1200"/>
              <a:t>and </a:t>
            </a:r>
            <a:r>
              <a:rPr b="1" i="1" lang="en" sz="1200"/>
              <a:t>Representation</a:t>
            </a:r>
            <a:r>
              <a:rPr lang="en" sz="1200"/>
              <a:t> to allow further analysis and figure out trends and features with a </a:t>
            </a:r>
            <a:r>
              <a:rPr lang="en" sz="1200"/>
              <a:t>higher</a:t>
            </a:r>
            <a:r>
              <a:rPr lang="en" sz="1200"/>
              <a:t> level of significance.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i="1" lang="en" sz="1200"/>
              <a:t>Splitting </a:t>
            </a:r>
            <a:r>
              <a:rPr lang="en" sz="1200"/>
              <a:t>the dataset into train and test data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Perform </a:t>
            </a:r>
            <a:r>
              <a:rPr b="1" i="1" lang="en" sz="1200"/>
              <a:t>Feature Engineering</a:t>
            </a:r>
            <a:r>
              <a:rPr lang="en" sz="1200"/>
              <a:t> and </a:t>
            </a:r>
            <a:r>
              <a:rPr b="1" i="1" lang="en" sz="1200"/>
              <a:t>Feature Scaling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Apply </a:t>
            </a:r>
            <a:r>
              <a:rPr b="1" i="1" lang="en" sz="1200"/>
              <a:t>Machine Learning Classifiers</a:t>
            </a:r>
            <a:r>
              <a:rPr lang="en" sz="1200"/>
              <a:t> on training data to compare with test data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Utilizing </a:t>
            </a:r>
            <a:r>
              <a:rPr b="1" i="1" lang="en" sz="1200"/>
              <a:t>Distributed Machine Learning</a:t>
            </a:r>
            <a:r>
              <a:rPr lang="en" sz="1200"/>
              <a:t> Models for accurate predictions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i="1" lang="en" sz="1200"/>
              <a:t>Visualize </a:t>
            </a:r>
            <a:r>
              <a:rPr lang="en" sz="1200"/>
              <a:t>the Input/Output data using libraries for adequate representation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Integrate this Distributed </a:t>
            </a:r>
            <a:r>
              <a:rPr lang="en" sz="1200"/>
              <a:t>Machine</a:t>
            </a:r>
            <a:r>
              <a:rPr lang="en" sz="1200"/>
              <a:t> Learning approach with </a:t>
            </a:r>
            <a:r>
              <a:rPr b="1" i="1" lang="en" sz="1200"/>
              <a:t>HPC Clusters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i="1" lang="en" sz="1200"/>
              <a:t>Simulate </a:t>
            </a:r>
            <a:r>
              <a:rPr lang="en" sz="1200"/>
              <a:t>the predictions after improving computational performance</a:t>
            </a:r>
            <a:endParaRPr sz="1200"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100" y="898550"/>
            <a:ext cx="3248400" cy="2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5</a:t>
            </a:r>
            <a:endParaRPr b="1"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11700" y="1158875"/>
            <a:ext cx="8520600" cy="3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solidFill>
                  <a:srgbClr val="000000"/>
                </a:solidFill>
              </a:rPr>
              <a:t>Data Volume and Distribution</a:t>
            </a:r>
            <a:endParaRPr sz="12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solidFill>
                  <a:srgbClr val="000000"/>
                </a:solidFill>
              </a:rPr>
              <a:t>Combining multiple Machine Learning Algorithm</a:t>
            </a:r>
            <a:endParaRPr sz="12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solidFill>
                  <a:srgbClr val="000000"/>
                </a:solidFill>
              </a:rPr>
              <a:t>Communication Overhead and Synchronization</a:t>
            </a:r>
            <a:endParaRPr sz="12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solidFill>
                  <a:srgbClr val="000000"/>
                </a:solidFill>
              </a:rPr>
              <a:t>Integrating extreme event prediction</a:t>
            </a:r>
            <a:endParaRPr sz="12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solidFill>
                  <a:srgbClr val="000000"/>
                </a:solidFill>
              </a:rPr>
              <a:t>Data Privacy and Security</a:t>
            </a:r>
            <a:endParaRPr sz="1600"/>
          </a:p>
        </p:txBody>
      </p:sp>
      <p:sp>
        <p:nvSpPr>
          <p:cNvPr id="139" name="Google Shape;139;p18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6</a:t>
            </a:r>
            <a:endParaRPr b="1"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Machine learning integration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Increased model resolution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Data assimilation techniques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High-performance computing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Extreme events focused computing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7</a:t>
            </a:r>
            <a:endParaRPr b="1"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