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73" r:id="rId4"/>
    <p:sldId id="267" r:id="rId5"/>
    <p:sldId id="263" r:id="rId6"/>
    <p:sldId id="258" r:id="rId7"/>
    <p:sldId id="268" r:id="rId8"/>
    <p:sldId id="269" r:id="rId9"/>
    <p:sldId id="271" r:id="rId10"/>
    <p:sldId id="265" r:id="rId11"/>
    <p:sldId id="259" r:id="rId12"/>
    <p:sldId id="261" r:id="rId13"/>
    <p:sldId id="272" r:id="rId14"/>
    <p:sldId id="266" r:id="rId15"/>
    <p:sldId id="270" r:id="rId16"/>
    <p:sldId id="26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EB89"/>
    <a:srgbClr val="29A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61" d="100"/>
          <a:sy n="161" d="100"/>
        </p:scale>
        <p:origin x="2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9DC03-24BD-374A-A5E6-587F9DBFCF05}"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1BB24BD0-C081-E845-8994-1BF85CABE001}">
      <dgm:prSet phldrT="[Text]"/>
      <dgm:spPr/>
      <dgm:t>
        <a:bodyPr/>
        <a:lstStyle/>
        <a:p>
          <a:r>
            <a:rPr lang="en-US" dirty="0"/>
            <a:t>Budget</a:t>
          </a:r>
        </a:p>
      </dgm:t>
    </dgm:pt>
    <dgm:pt modelId="{1CDEF6A5-34A5-1841-B98E-A106BE68C368}" type="parTrans" cxnId="{949F04A6-C408-8847-B7DC-F39617951797}">
      <dgm:prSet/>
      <dgm:spPr/>
      <dgm:t>
        <a:bodyPr/>
        <a:lstStyle/>
        <a:p>
          <a:endParaRPr lang="en-US"/>
        </a:p>
      </dgm:t>
    </dgm:pt>
    <dgm:pt modelId="{94F5B63B-39FE-D64B-80E1-397415863FE9}" type="sibTrans" cxnId="{949F04A6-C408-8847-B7DC-F39617951797}">
      <dgm:prSet/>
      <dgm:spPr/>
      <dgm:t>
        <a:bodyPr/>
        <a:lstStyle/>
        <a:p>
          <a:endParaRPr lang="en-US"/>
        </a:p>
      </dgm:t>
    </dgm:pt>
    <dgm:pt modelId="{4E0BFF66-008D-4844-AD27-639CDF8A2184}">
      <dgm:prSet phldrT="[Text]"/>
      <dgm:spPr/>
      <dgm:t>
        <a:bodyPr/>
        <a:lstStyle/>
        <a:p>
          <a:r>
            <a:rPr lang="en-US" dirty="0"/>
            <a:t>Is an EV affordable for a median income earning family household in the US?</a:t>
          </a:r>
        </a:p>
      </dgm:t>
    </dgm:pt>
    <dgm:pt modelId="{6D3C2F90-BB5B-6D41-9E22-395AEE4D24EA}" type="parTrans" cxnId="{78531D60-494C-9B46-87D2-759429551C6C}">
      <dgm:prSet/>
      <dgm:spPr/>
      <dgm:t>
        <a:bodyPr/>
        <a:lstStyle/>
        <a:p>
          <a:endParaRPr lang="en-US"/>
        </a:p>
      </dgm:t>
    </dgm:pt>
    <dgm:pt modelId="{4E760B11-FAAF-8641-BF3C-7D17F5FDDF60}" type="sibTrans" cxnId="{78531D60-494C-9B46-87D2-759429551C6C}">
      <dgm:prSet/>
      <dgm:spPr/>
      <dgm:t>
        <a:bodyPr/>
        <a:lstStyle/>
        <a:p>
          <a:endParaRPr lang="en-US"/>
        </a:p>
      </dgm:t>
    </dgm:pt>
    <dgm:pt modelId="{2F284DFB-D9EA-2F43-9E22-2E8B27DBC44E}">
      <dgm:prSet phldrT="[Text]"/>
      <dgm:spPr/>
      <dgm:t>
        <a:bodyPr/>
        <a:lstStyle/>
        <a:p>
          <a:r>
            <a:rPr lang="en-US" dirty="0"/>
            <a:t>EV as Commercial Vehicle</a:t>
          </a:r>
        </a:p>
      </dgm:t>
    </dgm:pt>
    <dgm:pt modelId="{FF462496-9450-4848-95CE-12CF04925F6C}" type="parTrans" cxnId="{CE693ED9-4761-3646-A54C-30267C6DEA6B}">
      <dgm:prSet/>
      <dgm:spPr/>
      <dgm:t>
        <a:bodyPr/>
        <a:lstStyle/>
        <a:p>
          <a:endParaRPr lang="en-US"/>
        </a:p>
      </dgm:t>
    </dgm:pt>
    <dgm:pt modelId="{873841E5-3523-104D-BB1C-EE5905477959}" type="sibTrans" cxnId="{CE693ED9-4761-3646-A54C-30267C6DEA6B}">
      <dgm:prSet/>
      <dgm:spPr/>
      <dgm:t>
        <a:bodyPr/>
        <a:lstStyle/>
        <a:p>
          <a:endParaRPr lang="en-US"/>
        </a:p>
      </dgm:t>
    </dgm:pt>
    <dgm:pt modelId="{1B51D465-9D6E-DF48-B1AD-F54F96E2D2E0}">
      <dgm:prSet phldrT="[Text]"/>
      <dgm:spPr/>
      <dgm:t>
        <a:bodyPr/>
        <a:lstStyle/>
        <a:p>
          <a:r>
            <a:rPr lang="en-US" dirty="0"/>
            <a:t>Is an EV appropriate for commercial applications including cross country transport?</a:t>
          </a:r>
        </a:p>
      </dgm:t>
    </dgm:pt>
    <dgm:pt modelId="{8763C9D0-D31C-6740-93A4-FF1EEDCFDF8C}" type="parTrans" cxnId="{F011AAEE-1779-6A46-958B-30AC9DD444F3}">
      <dgm:prSet/>
      <dgm:spPr/>
      <dgm:t>
        <a:bodyPr/>
        <a:lstStyle/>
        <a:p>
          <a:endParaRPr lang="en-US"/>
        </a:p>
      </dgm:t>
    </dgm:pt>
    <dgm:pt modelId="{F2BACEC4-19D1-E549-B542-89A8148A635D}" type="sibTrans" cxnId="{F011AAEE-1779-6A46-958B-30AC9DD444F3}">
      <dgm:prSet/>
      <dgm:spPr/>
      <dgm:t>
        <a:bodyPr/>
        <a:lstStyle/>
        <a:p>
          <a:endParaRPr lang="en-US"/>
        </a:p>
      </dgm:t>
    </dgm:pt>
    <dgm:pt modelId="{65037B9C-D991-F941-B0B9-103297C28941}">
      <dgm:prSet phldrT="[Text]"/>
      <dgm:spPr/>
      <dgm:t>
        <a:bodyPr/>
        <a:lstStyle/>
        <a:p>
          <a:r>
            <a:rPr lang="en-US" dirty="0"/>
            <a:t>Affordability</a:t>
          </a:r>
        </a:p>
      </dgm:t>
    </dgm:pt>
    <dgm:pt modelId="{E2976E0A-D74C-744C-AA52-919A23213982}" type="parTrans" cxnId="{DDAEE884-30A4-0641-B304-7EB11BB90D77}">
      <dgm:prSet/>
      <dgm:spPr/>
      <dgm:t>
        <a:bodyPr/>
        <a:lstStyle/>
        <a:p>
          <a:endParaRPr lang="en-US"/>
        </a:p>
      </dgm:t>
    </dgm:pt>
    <dgm:pt modelId="{16886780-DDE2-AC43-B439-9A15F69520FC}" type="sibTrans" cxnId="{DDAEE884-30A4-0641-B304-7EB11BB90D77}">
      <dgm:prSet/>
      <dgm:spPr/>
      <dgm:t>
        <a:bodyPr/>
        <a:lstStyle/>
        <a:p>
          <a:endParaRPr lang="en-US"/>
        </a:p>
      </dgm:t>
    </dgm:pt>
    <dgm:pt modelId="{3CAD64A2-BB38-B841-A583-ADBC3FEE98DA}">
      <dgm:prSet phldrT="[Text]"/>
      <dgm:spPr/>
      <dgm:t>
        <a:bodyPr/>
        <a:lstStyle/>
        <a:p>
          <a:r>
            <a:rPr lang="en-US" dirty="0"/>
            <a:t>Cost comparison over a 5-year span for Tesla Model 3 and Toyota Corolla.</a:t>
          </a:r>
        </a:p>
      </dgm:t>
    </dgm:pt>
    <dgm:pt modelId="{BDEC9AC1-F761-EF4D-9318-29A50BF65B82}" type="parTrans" cxnId="{FD1A95AD-AE71-E84B-822B-EF68A9347098}">
      <dgm:prSet/>
      <dgm:spPr/>
      <dgm:t>
        <a:bodyPr/>
        <a:lstStyle/>
        <a:p>
          <a:endParaRPr lang="en-US"/>
        </a:p>
      </dgm:t>
    </dgm:pt>
    <dgm:pt modelId="{ED66CCCC-681A-7D4D-B3D7-F0F798DF3A1E}" type="sibTrans" cxnId="{FD1A95AD-AE71-E84B-822B-EF68A9347098}">
      <dgm:prSet/>
      <dgm:spPr/>
      <dgm:t>
        <a:bodyPr/>
        <a:lstStyle/>
        <a:p>
          <a:endParaRPr lang="en-US"/>
        </a:p>
      </dgm:t>
    </dgm:pt>
    <dgm:pt modelId="{90CCEDCB-FC21-A145-826F-EE09D0DD375B}" type="pres">
      <dgm:prSet presAssocID="{EAE9DC03-24BD-374A-A5E6-587F9DBFCF05}" presName="linearFlow" presStyleCnt="0">
        <dgm:presLayoutVars>
          <dgm:dir/>
          <dgm:animLvl val="lvl"/>
          <dgm:resizeHandles val="exact"/>
        </dgm:presLayoutVars>
      </dgm:prSet>
      <dgm:spPr/>
    </dgm:pt>
    <dgm:pt modelId="{2C040AB9-22F4-E74D-9688-34808981FA32}" type="pres">
      <dgm:prSet presAssocID="{1BB24BD0-C081-E845-8994-1BF85CABE001}" presName="composite" presStyleCnt="0"/>
      <dgm:spPr/>
    </dgm:pt>
    <dgm:pt modelId="{217D9AAA-FDCC-3342-9A34-4DB82EABA3CC}" type="pres">
      <dgm:prSet presAssocID="{1BB24BD0-C081-E845-8994-1BF85CABE001}" presName="parTx" presStyleLbl="node1" presStyleIdx="0" presStyleCnt="3">
        <dgm:presLayoutVars>
          <dgm:chMax val="0"/>
          <dgm:chPref val="0"/>
          <dgm:bulletEnabled val="1"/>
        </dgm:presLayoutVars>
      </dgm:prSet>
      <dgm:spPr/>
    </dgm:pt>
    <dgm:pt modelId="{2C98871E-5999-6F4A-8011-45E3A1131C89}" type="pres">
      <dgm:prSet presAssocID="{1BB24BD0-C081-E845-8994-1BF85CABE001}" presName="parSh" presStyleLbl="node1" presStyleIdx="0" presStyleCnt="3"/>
      <dgm:spPr/>
    </dgm:pt>
    <dgm:pt modelId="{1668C147-0359-204C-86D1-B9A706B331FE}" type="pres">
      <dgm:prSet presAssocID="{1BB24BD0-C081-E845-8994-1BF85CABE001}" presName="desTx" presStyleLbl="fgAcc1" presStyleIdx="0" presStyleCnt="3">
        <dgm:presLayoutVars>
          <dgm:bulletEnabled val="1"/>
        </dgm:presLayoutVars>
      </dgm:prSet>
      <dgm:spPr/>
    </dgm:pt>
    <dgm:pt modelId="{F27CAFA8-1806-1440-BFB9-89A65F835338}" type="pres">
      <dgm:prSet presAssocID="{94F5B63B-39FE-D64B-80E1-397415863FE9}" presName="sibTrans" presStyleLbl="sibTrans2D1" presStyleIdx="0" presStyleCnt="2"/>
      <dgm:spPr/>
    </dgm:pt>
    <dgm:pt modelId="{944E7189-D18C-7D43-9A09-C06D4D822C71}" type="pres">
      <dgm:prSet presAssocID="{94F5B63B-39FE-D64B-80E1-397415863FE9}" presName="connTx" presStyleLbl="sibTrans2D1" presStyleIdx="0" presStyleCnt="2"/>
      <dgm:spPr/>
    </dgm:pt>
    <dgm:pt modelId="{2547A5B9-97D2-8240-95A9-183EBB33ED3B}" type="pres">
      <dgm:prSet presAssocID="{2F284DFB-D9EA-2F43-9E22-2E8B27DBC44E}" presName="composite" presStyleCnt="0"/>
      <dgm:spPr/>
    </dgm:pt>
    <dgm:pt modelId="{1F66319D-92AB-3E44-B271-D5B37F0BEC95}" type="pres">
      <dgm:prSet presAssocID="{2F284DFB-D9EA-2F43-9E22-2E8B27DBC44E}" presName="parTx" presStyleLbl="node1" presStyleIdx="0" presStyleCnt="3">
        <dgm:presLayoutVars>
          <dgm:chMax val="0"/>
          <dgm:chPref val="0"/>
          <dgm:bulletEnabled val="1"/>
        </dgm:presLayoutVars>
      </dgm:prSet>
      <dgm:spPr/>
    </dgm:pt>
    <dgm:pt modelId="{DBBB80DF-DB4A-BF4C-ADE1-3AEE113C2D6C}" type="pres">
      <dgm:prSet presAssocID="{2F284DFB-D9EA-2F43-9E22-2E8B27DBC44E}" presName="parSh" presStyleLbl="node1" presStyleIdx="1" presStyleCnt="3"/>
      <dgm:spPr/>
    </dgm:pt>
    <dgm:pt modelId="{2A947653-0E42-8949-9E55-CF9D2EC0ADE9}" type="pres">
      <dgm:prSet presAssocID="{2F284DFB-D9EA-2F43-9E22-2E8B27DBC44E}" presName="desTx" presStyleLbl="fgAcc1" presStyleIdx="1" presStyleCnt="3">
        <dgm:presLayoutVars>
          <dgm:bulletEnabled val="1"/>
        </dgm:presLayoutVars>
      </dgm:prSet>
      <dgm:spPr/>
    </dgm:pt>
    <dgm:pt modelId="{81D22CA9-03BF-FD4A-BB00-8C8E1B148DA0}" type="pres">
      <dgm:prSet presAssocID="{873841E5-3523-104D-BB1C-EE5905477959}" presName="sibTrans" presStyleLbl="sibTrans2D1" presStyleIdx="1" presStyleCnt="2"/>
      <dgm:spPr/>
    </dgm:pt>
    <dgm:pt modelId="{ED44C337-401F-AB44-828A-7C91BEEA2B52}" type="pres">
      <dgm:prSet presAssocID="{873841E5-3523-104D-BB1C-EE5905477959}" presName="connTx" presStyleLbl="sibTrans2D1" presStyleIdx="1" presStyleCnt="2"/>
      <dgm:spPr/>
    </dgm:pt>
    <dgm:pt modelId="{88CA603C-3C51-4640-9DA7-EB0141BCF54D}" type="pres">
      <dgm:prSet presAssocID="{65037B9C-D991-F941-B0B9-103297C28941}" presName="composite" presStyleCnt="0"/>
      <dgm:spPr/>
    </dgm:pt>
    <dgm:pt modelId="{75AAA5F5-2A13-6D4D-B140-BD14AAABFFF3}" type="pres">
      <dgm:prSet presAssocID="{65037B9C-D991-F941-B0B9-103297C28941}" presName="parTx" presStyleLbl="node1" presStyleIdx="1" presStyleCnt="3">
        <dgm:presLayoutVars>
          <dgm:chMax val="0"/>
          <dgm:chPref val="0"/>
          <dgm:bulletEnabled val="1"/>
        </dgm:presLayoutVars>
      </dgm:prSet>
      <dgm:spPr/>
    </dgm:pt>
    <dgm:pt modelId="{36053B2F-D647-6D42-B6AF-647CBD63F95B}" type="pres">
      <dgm:prSet presAssocID="{65037B9C-D991-F941-B0B9-103297C28941}" presName="parSh" presStyleLbl="node1" presStyleIdx="2" presStyleCnt="3"/>
      <dgm:spPr/>
    </dgm:pt>
    <dgm:pt modelId="{6E0284D0-1522-E44C-9B3F-3D773F0F2940}" type="pres">
      <dgm:prSet presAssocID="{65037B9C-D991-F941-B0B9-103297C28941}" presName="desTx" presStyleLbl="fgAcc1" presStyleIdx="2" presStyleCnt="3">
        <dgm:presLayoutVars>
          <dgm:bulletEnabled val="1"/>
        </dgm:presLayoutVars>
      </dgm:prSet>
      <dgm:spPr/>
    </dgm:pt>
  </dgm:ptLst>
  <dgm:cxnLst>
    <dgm:cxn modelId="{3AD1BD30-5FF0-7D42-A3A5-83904A04BD17}" type="presOf" srcId="{65037B9C-D991-F941-B0B9-103297C28941}" destId="{75AAA5F5-2A13-6D4D-B140-BD14AAABFFF3}" srcOrd="0" destOrd="0" presId="urn:microsoft.com/office/officeart/2005/8/layout/process3"/>
    <dgm:cxn modelId="{9D45863D-471C-E943-B23F-F4EB7FA45401}" type="presOf" srcId="{873841E5-3523-104D-BB1C-EE5905477959}" destId="{ED44C337-401F-AB44-828A-7C91BEEA2B52}" srcOrd="1" destOrd="0" presId="urn:microsoft.com/office/officeart/2005/8/layout/process3"/>
    <dgm:cxn modelId="{FE088340-406E-0948-A5D7-954AB6665D36}" type="presOf" srcId="{1BB24BD0-C081-E845-8994-1BF85CABE001}" destId="{217D9AAA-FDCC-3342-9A34-4DB82EABA3CC}" srcOrd="0" destOrd="0" presId="urn:microsoft.com/office/officeart/2005/8/layout/process3"/>
    <dgm:cxn modelId="{78531D60-494C-9B46-87D2-759429551C6C}" srcId="{1BB24BD0-C081-E845-8994-1BF85CABE001}" destId="{4E0BFF66-008D-4844-AD27-639CDF8A2184}" srcOrd="0" destOrd="0" parTransId="{6D3C2F90-BB5B-6D41-9E22-395AEE4D24EA}" sibTransId="{4E760B11-FAAF-8641-BF3C-7D17F5FDDF60}"/>
    <dgm:cxn modelId="{663ADB64-40E5-1A4C-BCE6-4F4910E8CA95}" type="presOf" srcId="{94F5B63B-39FE-D64B-80E1-397415863FE9}" destId="{F27CAFA8-1806-1440-BFB9-89A65F835338}" srcOrd="0" destOrd="0" presId="urn:microsoft.com/office/officeart/2005/8/layout/process3"/>
    <dgm:cxn modelId="{679C4967-C576-0D41-A968-92941CD33C98}" type="presOf" srcId="{94F5B63B-39FE-D64B-80E1-397415863FE9}" destId="{944E7189-D18C-7D43-9A09-C06D4D822C71}" srcOrd="1" destOrd="0" presId="urn:microsoft.com/office/officeart/2005/8/layout/process3"/>
    <dgm:cxn modelId="{0EBE927F-0EC0-9A49-AF5B-DA0D0D02E2F2}" type="presOf" srcId="{3CAD64A2-BB38-B841-A583-ADBC3FEE98DA}" destId="{6E0284D0-1522-E44C-9B3F-3D773F0F2940}" srcOrd="0" destOrd="0" presId="urn:microsoft.com/office/officeart/2005/8/layout/process3"/>
    <dgm:cxn modelId="{DDAEE884-30A4-0641-B304-7EB11BB90D77}" srcId="{EAE9DC03-24BD-374A-A5E6-587F9DBFCF05}" destId="{65037B9C-D991-F941-B0B9-103297C28941}" srcOrd="2" destOrd="0" parTransId="{E2976E0A-D74C-744C-AA52-919A23213982}" sibTransId="{16886780-DDE2-AC43-B439-9A15F69520FC}"/>
    <dgm:cxn modelId="{BCD80485-D6F4-D941-B3EE-7FE6C4755109}" type="presOf" srcId="{873841E5-3523-104D-BB1C-EE5905477959}" destId="{81D22CA9-03BF-FD4A-BB00-8C8E1B148DA0}" srcOrd="0" destOrd="0" presId="urn:microsoft.com/office/officeart/2005/8/layout/process3"/>
    <dgm:cxn modelId="{F9F182A5-681E-794F-892F-9540425D8F57}" type="presOf" srcId="{EAE9DC03-24BD-374A-A5E6-587F9DBFCF05}" destId="{90CCEDCB-FC21-A145-826F-EE09D0DD375B}" srcOrd="0" destOrd="0" presId="urn:microsoft.com/office/officeart/2005/8/layout/process3"/>
    <dgm:cxn modelId="{949F04A6-C408-8847-B7DC-F39617951797}" srcId="{EAE9DC03-24BD-374A-A5E6-587F9DBFCF05}" destId="{1BB24BD0-C081-E845-8994-1BF85CABE001}" srcOrd="0" destOrd="0" parTransId="{1CDEF6A5-34A5-1841-B98E-A106BE68C368}" sibTransId="{94F5B63B-39FE-D64B-80E1-397415863FE9}"/>
    <dgm:cxn modelId="{FD1A95AD-AE71-E84B-822B-EF68A9347098}" srcId="{65037B9C-D991-F941-B0B9-103297C28941}" destId="{3CAD64A2-BB38-B841-A583-ADBC3FEE98DA}" srcOrd="0" destOrd="0" parTransId="{BDEC9AC1-F761-EF4D-9318-29A50BF65B82}" sibTransId="{ED66CCCC-681A-7D4D-B3D7-F0F798DF3A1E}"/>
    <dgm:cxn modelId="{007B6EB7-3F1D-9645-8416-B481E1503A2F}" type="presOf" srcId="{65037B9C-D991-F941-B0B9-103297C28941}" destId="{36053B2F-D647-6D42-B6AF-647CBD63F95B}" srcOrd="1" destOrd="0" presId="urn:microsoft.com/office/officeart/2005/8/layout/process3"/>
    <dgm:cxn modelId="{6D1FF7C6-314E-8B41-9007-2E7D5EF23E99}" type="presOf" srcId="{4E0BFF66-008D-4844-AD27-639CDF8A2184}" destId="{1668C147-0359-204C-86D1-B9A706B331FE}" srcOrd="0" destOrd="0" presId="urn:microsoft.com/office/officeart/2005/8/layout/process3"/>
    <dgm:cxn modelId="{C8D38BCC-AC6E-1045-9CA7-BB92DE5E5B7B}" type="presOf" srcId="{1B51D465-9D6E-DF48-B1AD-F54F96E2D2E0}" destId="{2A947653-0E42-8949-9E55-CF9D2EC0ADE9}" srcOrd="0" destOrd="0" presId="urn:microsoft.com/office/officeart/2005/8/layout/process3"/>
    <dgm:cxn modelId="{CE693ED9-4761-3646-A54C-30267C6DEA6B}" srcId="{EAE9DC03-24BD-374A-A5E6-587F9DBFCF05}" destId="{2F284DFB-D9EA-2F43-9E22-2E8B27DBC44E}" srcOrd="1" destOrd="0" parTransId="{FF462496-9450-4848-95CE-12CF04925F6C}" sibTransId="{873841E5-3523-104D-BB1C-EE5905477959}"/>
    <dgm:cxn modelId="{63DB31E8-5384-9D40-AFE8-1943A9F511BD}" type="presOf" srcId="{2F284DFB-D9EA-2F43-9E22-2E8B27DBC44E}" destId="{DBBB80DF-DB4A-BF4C-ADE1-3AEE113C2D6C}" srcOrd="1" destOrd="0" presId="urn:microsoft.com/office/officeart/2005/8/layout/process3"/>
    <dgm:cxn modelId="{F011AAEE-1779-6A46-958B-30AC9DD444F3}" srcId="{2F284DFB-D9EA-2F43-9E22-2E8B27DBC44E}" destId="{1B51D465-9D6E-DF48-B1AD-F54F96E2D2E0}" srcOrd="0" destOrd="0" parTransId="{8763C9D0-D31C-6740-93A4-FF1EEDCFDF8C}" sibTransId="{F2BACEC4-19D1-E549-B542-89A8148A635D}"/>
    <dgm:cxn modelId="{BBE62EF9-5B2F-E64C-A70C-4BC1FA2FDBEE}" type="presOf" srcId="{2F284DFB-D9EA-2F43-9E22-2E8B27DBC44E}" destId="{1F66319D-92AB-3E44-B271-D5B37F0BEC95}" srcOrd="0" destOrd="0" presId="urn:microsoft.com/office/officeart/2005/8/layout/process3"/>
    <dgm:cxn modelId="{3F08CEFD-ECF0-7E4D-B9B3-9068A556BA3D}" type="presOf" srcId="{1BB24BD0-C081-E845-8994-1BF85CABE001}" destId="{2C98871E-5999-6F4A-8011-45E3A1131C89}" srcOrd="1" destOrd="0" presId="urn:microsoft.com/office/officeart/2005/8/layout/process3"/>
    <dgm:cxn modelId="{CBF4DC32-652E-1645-8B68-2183E25D06E0}" type="presParOf" srcId="{90CCEDCB-FC21-A145-826F-EE09D0DD375B}" destId="{2C040AB9-22F4-E74D-9688-34808981FA32}" srcOrd="0" destOrd="0" presId="urn:microsoft.com/office/officeart/2005/8/layout/process3"/>
    <dgm:cxn modelId="{E55BDEAE-9954-0C4A-9317-993CECBE3F4F}" type="presParOf" srcId="{2C040AB9-22F4-E74D-9688-34808981FA32}" destId="{217D9AAA-FDCC-3342-9A34-4DB82EABA3CC}" srcOrd="0" destOrd="0" presId="urn:microsoft.com/office/officeart/2005/8/layout/process3"/>
    <dgm:cxn modelId="{E8ECDE31-9C31-6C45-8B8A-D398C77FFE87}" type="presParOf" srcId="{2C040AB9-22F4-E74D-9688-34808981FA32}" destId="{2C98871E-5999-6F4A-8011-45E3A1131C89}" srcOrd="1" destOrd="0" presId="urn:microsoft.com/office/officeart/2005/8/layout/process3"/>
    <dgm:cxn modelId="{B4EAC33B-5BAA-524E-ACFE-54801C7E57AD}" type="presParOf" srcId="{2C040AB9-22F4-E74D-9688-34808981FA32}" destId="{1668C147-0359-204C-86D1-B9A706B331FE}" srcOrd="2" destOrd="0" presId="urn:microsoft.com/office/officeart/2005/8/layout/process3"/>
    <dgm:cxn modelId="{7C9C1260-D7E4-684D-88BD-7DA4F31C5810}" type="presParOf" srcId="{90CCEDCB-FC21-A145-826F-EE09D0DD375B}" destId="{F27CAFA8-1806-1440-BFB9-89A65F835338}" srcOrd="1" destOrd="0" presId="urn:microsoft.com/office/officeart/2005/8/layout/process3"/>
    <dgm:cxn modelId="{5727D031-C60C-1346-914C-172B003678B2}" type="presParOf" srcId="{F27CAFA8-1806-1440-BFB9-89A65F835338}" destId="{944E7189-D18C-7D43-9A09-C06D4D822C71}" srcOrd="0" destOrd="0" presId="urn:microsoft.com/office/officeart/2005/8/layout/process3"/>
    <dgm:cxn modelId="{F4AD4913-3F18-0A40-A9B8-F123E2258D41}" type="presParOf" srcId="{90CCEDCB-FC21-A145-826F-EE09D0DD375B}" destId="{2547A5B9-97D2-8240-95A9-183EBB33ED3B}" srcOrd="2" destOrd="0" presId="urn:microsoft.com/office/officeart/2005/8/layout/process3"/>
    <dgm:cxn modelId="{BAF0CA4C-F172-2F45-A65D-A474B3661AF6}" type="presParOf" srcId="{2547A5B9-97D2-8240-95A9-183EBB33ED3B}" destId="{1F66319D-92AB-3E44-B271-D5B37F0BEC95}" srcOrd="0" destOrd="0" presId="urn:microsoft.com/office/officeart/2005/8/layout/process3"/>
    <dgm:cxn modelId="{E100904F-DC31-D341-8A8E-F1FEFB6597C8}" type="presParOf" srcId="{2547A5B9-97D2-8240-95A9-183EBB33ED3B}" destId="{DBBB80DF-DB4A-BF4C-ADE1-3AEE113C2D6C}" srcOrd="1" destOrd="0" presId="urn:microsoft.com/office/officeart/2005/8/layout/process3"/>
    <dgm:cxn modelId="{7189D325-0125-5544-BB59-E88C0E0C3653}" type="presParOf" srcId="{2547A5B9-97D2-8240-95A9-183EBB33ED3B}" destId="{2A947653-0E42-8949-9E55-CF9D2EC0ADE9}" srcOrd="2" destOrd="0" presId="urn:microsoft.com/office/officeart/2005/8/layout/process3"/>
    <dgm:cxn modelId="{D6E76705-4624-C048-A081-A72301C804DB}" type="presParOf" srcId="{90CCEDCB-FC21-A145-826F-EE09D0DD375B}" destId="{81D22CA9-03BF-FD4A-BB00-8C8E1B148DA0}" srcOrd="3" destOrd="0" presId="urn:microsoft.com/office/officeart/2005/8/layout/process3"/>
    <dgm:cxn modelId="{2F1024F4-5A4B-AA4D-9D3F-06938A11CACC}" type="presParOf" srcId="{81D22CA9-03BF-FD4A-BB00-8C8E1B148DA0}" destId="{ED44C337-401F-AB44-828A-7C91BEEA2B52}" srcOrd="0" destOrd="0" presId="urn:microsoft.com/office/officeart/2005/8/layout/process3"/>
    <dgm:cxn modelId="{3F2F39F2-94D0-D543-84C5-069BC35E0C82}" type="presParOf" srcId="{90CCEDCB-FC21-A145-826F-EE09D0DD375B}" destId="{88CA603C-3C51-4640-9DA7-EB0141BCF54D}" srcOrd="4" destOrd="0" presId="urn:microsoft.com/office/officeart/2005/8/layout/process3"/>
    <dgm:cxn modelId="{FB8441B4-F7E2-9642-939A-55C6791D1158}" type="presParOf" srcId="{88CA603C-3C51-4640-9DA7-EB0141BCF54D}" destId="{75AAA5F5-2A13-6D4D-B140-BD14AAABFFF3}" srcOrd="0" destOrd="0" presId="urn:microsoft.com/office/officeart/2005/8/layout/process3"/>
    <dgm:cxn modelId="{04F5F549-3FA4-FF49-862E-F85959CD7428}" type="presParOf" srcId="{88CA603C-3C51-4640-9DA7-EB0141BCF54D}" destId="{36053B2F-D647-6D42-B6AF-647CBD63F95B}" srcOrd="1" destOrd="0" presId="urn:microsoft.com/office/officeart/2005/8/layout/process3"/>
    <dgm:cxn modelId="{75B97540-836D-CF4F-BB28-2F3D58E49614}" type="presParOf" srcId="{88CA603C-3C51-4640-9DA7-EB0141BCF54D}" destId="{6E0284D0-1522-E44C-9B3F-3D773F0F294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8871E-5999-6F4A-8011-45E3A1131C89}">
      <dsp:nvSpPr>
        <dsp:cNvPr id="0" name=""/>
        <dsp:cNvSpPr/>
      </dsp:nvSpPr>
      <dsp:spPr>
        <a:xfrm>
          <a:off x="5541"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Budget</a:t>
          </a:r>
        </a:p>
      </dsp:txBody>
      <dsp:txXfrm>
        <a:off x="5541" y="1606537"/>
        <a:ext cx="2519627" cy="748734"/>
      </dsp:txXfrm>
    </dsp:sp>
    <dsp:sp modelId="{1668C147-0359-204C-86D1-B9A706B331FE}">
      <dsp:nvSpPr>
        <dsp:cNvPr id="0" name=""/>
        <dsp:cNvSpPr/>
      </dsp:nvSpPr>
      <dsp:spPr>
        <a:xfrm>
          <a:off x="521609"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Is an EV affordable for a median income earning family household in the US?</a:t>
          </a:r>
        </a:p>
      </dsp:txBody>
      <dsp:txXfrm>
        <a:off x="588096" y="2421759"/>
        <a:ext cx="2386653" cy="2137051"/>
      </dsp:txXfrm>
    </dsp:sp>
    <dsp:sp modelId="{F27CAFA8-1806-1440-BFB9-89A65F835338}">
      <dsp:nvSpPr>
        <dsp:cNvPr id="0" name=""/>
        <dsp:cNvSpPr/>
      </dsp:nvSpPr>
      <dsp:spPr>
        <a:xfrm>
          <a:off x="2907135" y="1667247"/>
          <a:ext cx="809768" cy="627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07135" y="1792710"/>
        <a:ext cx="621574" cy="376388"/>
      </dsp:txXfrm>
    </dsp:sp>
    <dsp:sp modelId="{DBBB80DF-DB4A-BF4C-ADE1-3AEE113C2D6C}">
      <dsp:nvSpPr>
        <dsp:cNvPr id="0" name=""/>
        <dsp:cNvSpPr/>
      </dsp:nvSpPr>
      <dsp:spPr>
        <a:xfrm>
          <a:off x="4053034"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EV as Commercial Vehicle</a:t>
          </a:r>
        </a:p>
      </dsp:txBody>
      <dsp:txXfrm>
        <a:off x="4053034" y="1606537"/>
        <a:ext cx="2519627" cy="748734"/>
      </dsp:txXfrm>
    </dsp:sp>
    <dsp:sp modelId="{2A947653-0E42-8949-9E55-CF9D2EC0ADE9}">
      <dsp:nvSpPr>
        <dsp:cNvPr id="0" name=""/>
        <dsp:cNvSpPr/>
      </dsp:nvSpPr>
      <dsp:spPr>
        <a:xfrm>
          <a:off x="4569102"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Is an EV appropriate for commercial applications including cross country transport?</a:t>
          </a:r>
        </a:p>
      </dsp:txBody>
      <dsp:txXfrm>
        <a:off x="4635589" y="2421759"/>
        <a:ext cx="2386653" cy="2137051"/>
      </dsp:txXfrm>
    </dsp:sp>
    <dsp:sp modelId="{81D22CA9-03BF-FD4A-BB00-8C8E1B148DA0}">
      <dsp:nvSpPr>
        <dsp:cNvPr id="0" name=""/>
        <dsp:cNvSpPr/>
      </dsp:nvSpPr>
      <dsp:spPr>
        <a:xfrm>
          <a:off x="6954628" y="1667247"/>
          <a:ext cx="809768" cy="627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54628" y="1792710"/>
        <a:ext cx="621574" cy="376388"/>
      </dsp:txXfrm>
    </dsp:sp>
    <dsp:sp modelId="{36053B2F-D647-6D42-B6AF-647CBD63F95B}">
      <dsp:nvSpPr>
        <dsp:cNvPr id="0" name=""/>
        <dsp:cNvSpPr/>
      </dsp:nvSpPr>
      <dsp:spPr>
        <a:xfrm>
          <a:off x="8100527" y="1606537"/>
          <a:ext cx="2519627" cy="1123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Affordability</a:t>
          </a:r>
        </a:p>
      </dsp:txBody>
      <dsp:txXfrm>
        <a:off x="8100527" y="1606537"/>
        <a:ext cx="2519627" cy="748734"/>
      </dsp:txXfrm>
    </dsp:sp>
    <dsp:sp modelId="{6E0284D0-1522-E44C-9B3F-3D773F0F2940}">
      <dsp:nvSpPr>
        <dsp:cNvPr id="0" name=""/>
        <dsp:cNvSpPr/>
      </dsp:nvSpPr>
      <dsp:spPr>
        <a:xfrm>
          <a:off x="8616596" y="2355272"/>
          <a:ext cx="2519627" cy="2270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Cost comparison over a 5-year span for Tesla Model 3 and Toyota Corolla.</a:t>
          </a:r>
        </a:p>
      </dsp:txBody>
      <dsp:txXfrm>
        <a:off x="8683083" y="2421759"/>
        <a:ext cx="2386653" cy="21370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2D322-ED3E-483B-8B2D-5E2D56D4E17D}"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ED956-78FB-43F6-BDEB-219ECD4D96BF}" type="slidenum">
              <a:rPr lang="en-US" smtClean="0"/>
              <a:t>‹#›</a:t>
            </a:fld>
            <a:endParaRPr lang="en-US"/>
          </a:p>
        </p:txBody>
      </p:sp>
    </p:spTree>
    <p:extLst>
      <p:ext uri="{BB962C8B-B14F-4D97-AF65-F5344CB8AC3E}">
        <p14:creationId xmlns:p14="http://schemas.microsoft.com/office/powerpoint/2010/main" val="109901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FBA-57C2-81EE-85C8-21F160805F70}"/>
              </a:ext>
            </a:extLst>
          </p:cNvPr>
          <p:cNvSpPr>
            <a:spLocks noGrp="1"/>
          </p:cNvSpPr>
          <p:nvPr>
            <p:ph type="ctrTitle"/>
          </p:nvPr>
        </p:nvSpPr>
        <p:spPr/>
        <p:txBody>
          <a:bodyPr/>
          <a:lstStyle/>
          <a:p>
            <a:r>
              <a:rPr lang="en-US" dirty="0"/>
              <a:t>Is future transport here?</a:t>
            </a:r>
          </a:p>
        </p:txBody>
      </p:sp>
      <p:sp>
        <p:nvSpPr>
          <p:cNvPr id="3" name="Subtitle 2">
            <a:extLst>
              <a:ext uri="{FF2B5EF4-FFF2-40B4-BE49-F238E27FC236}">
                <a16:creationId xmlns:a16="http://schemas.microsoft.com/office/drawing/2014/main" id="{88971752-3072-BC96-0F46-AA79A8D566B0}"/>
              </a:ext>
            </a:extLst>
          </p:cNvPr>
          <p:cNvSpPr>
            <a:spLocks noGrp="1"/>
          </p:cNvSpPr>
          <p:nvPr>
            <p:ph type="subTitle" idx="1"/>
          </p:nvPr>
        </p:nvSpPr>
        <p:spPr/>
        <p:txBody>
          <a:bodyPr/>
          <a:lstStyle/>
          <a:p>
            <a:r>
              <a:rPr lang="en-US" dirty="0"/>
              <a:t>Comparing EV efficiency to ICE vehicles</a:t>
            </a:r>
          </a:p>
          <a:p>
            <a:endParaRPr lang="en-US" dirty="0"/>
          </a:p>
          <a:p>
            <a:endParaRPr lang="en-US" dirty="0"/>
          </a:p>
          <a:p>
            <a:endParaRPr lang="en-US" dirty="0"/>
          </a:p>
          <a:p>
            <a:endParaRPr lang="en-US" dirty="0"/>
          </a:p>
          <a:p>
            <a:endParaRPr lang="en-US" dirty="0"/>
          </a:p>
        </p:txBody>
      </p:sp>
      <p:sp>
        <p:nvSpPr>
          <p:cNvPr id="4" name="Subtitle 2">
            <a:extLst>
              <a:ext uri="{FF2B5EF4-FFF2-40B4-BE49-F238E27FC236}">
                <a16:creationId xmlns:a16="http://schemas.microsoft.com/office/drawing/2014/main" id="{0E0195D1-D29B-76EF-B867-C205E57A1DFA}"/>
              </a:ext>
            </a:extLst>
          </p:cNvPr>
          <p:cNvSpPr txBox="1">
            <a:spLocks/>
          </p:cNvSpPr>
          <p:nvPr/>
        </p:nvSpPr>
        <p:spPr>
          <a:xfrm>
            <a:off x="6907696" y="5976180"/>
            <a:ext cx="5138529" cy="685800"/>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Group 6: Julian </a:t>
            </a:r>
            <a:r>
              <a:rPr lang="en-US" dirty="0" err="1"/>
              <a:t>Pecino</a:t>
            </a:r>
            <a:r>
              <a:rPr lang="en-US" dirty="0"/>
              <a:t>, Jeremy Del Moral, Elijah Montgomery, </a:t>
            </a:r>
            <a:r>
              <a:rPr lang="en-US" dirty="0" err="1"/>
              <a:t>Joshna</a:t>
            </a:r>
            <a:r>
              <a:rPr lang="en-US" dirty="0"/>
              <a:t> </a:t>
            </a:r>
            <a:r>
              <a:rPr lang="en-US" dirty="0" err="1"/>
              <a:t>Rence</a:t>
            </a:r>
            <a:r>
              <a:rPr lang="en-US" dirty="0"/>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278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4" name="Rectangle 1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extBox 3">
            <a:extLst>
              <a:ext uri="{FF2B5EF4-FFF2-40B4-BE49-F238E27FC236}">
                <a16:creationId xmlns:a16="http://schemas.microsoft.com/office/drawing/2014/main" id="{041AB2AA-5CEF-3AE5-CD2D-C7427EEA64D2}"/>
              </a:ext>
            </a:extLst>
          </p:cNvPr>
          <p:cNvSpPr txBox="1"/>
          <p:nvPr/>
        </p:nvSpPr>
        <p:spPr>
          <a:xfrm>
            <a:off x="200297" y="1570927"/>
            <a:ext cx="3976295" cy="3273061"/>
          </a:xfrm>
          <a:prstGeom prst="rect">
            <a:avLst/>
          </a:prstGeom>
          <a:noFill/>
          <a:ln w="19050">
            <a:noFill/>
            <a:prstDash val="dash"/>
          </a:ln>
        </p:spPr>
        <p:txBody>
          <a:bodyPr vert="horz" lIns="91440" tIns="45720" rIns="91440" bIns="45720" rtlCol="0" anchor="b">
            <a:normAutofit/>
          </a:bodyPr>
          <a:lstStyle/>
          <a:p>
            <a:pPr algn="r" defTabSz="914400">
              <a:lnSpc>
                <a:spcPct val="90000"/>
              </a:lnSpc>
              <a:spcBef>
                <a:spcPct val="0"/>
              </a:spcBef>
              <a:spcAft>
                <a:spcPts val="600"/>
              </a:spcAft>
            </a:pPr>
            <a:r>
              <a:rPr lang="en-US" sz="4800" b="1" cap="all" dirty="0">
                <a:latin typeface="+mj-lt"/>
                <a:ea typeface="+mj-ea"/>
                <a:cs typeface="+mj-cs"/>
              </a:rPr>
              <a:t>Fuel type &amp;charging station dataset</a:t>
            </a:r>
          </a:p>
        </p:txBody>
      </p:sp>
      <p:pic>
        <p:nvPicPr>
          <p:cNvPr id="5" name="Picture 4" descr="A screenshot of a black screen&#10;&#10;Description automatically generated with low confidence">
            <a:extLst>
              <a:ext uri="{FF2B5EF4-FFF2-40B4-BE49-F238E27FC236}">
                <a16:creationId xmlns:a16="http://schemas.microsoft.com/office/drawing/2014/main" id="{6E846792-BDA3-5EC0-AA20-5A587329E4D8}"/>
              </a:ext>
            </a:extLst>
          </p:cNvPr>
          <p:cNvPicPr>
            <a:picLocks noChangeAspect="1"/>
          </p:cNvPicPr>
          <p:nvPr/>
        </p:nvPicPr>
        <p:blipFill>
          <a:blip r:embed="rId4"/>
          <a:stretch>
            <a:fillRect/>
          </a:stretch>
        </p:blipFill>
        <p:spPr>
          <a:xfrm>
            <a:off x="5046653" y="2309394"/>
            <a:ext cx="6177937" cy="2378504"/>
          </a:xfrm>
          <a:prstGeom prst="rect">
            <a:avLst/>
          </a:prstGeom>
        </p:spPr>
      </p:pic>
    </p:spTree>
    <p:extLst>
      <p:ext uri="{BB962C8B-B14F-4D97-AF65-F5344CB8AC3E}">
        <p14:creationId xmlns:p14="http://schemas.microsoft.com/office/powerpoint/2010/main" val="362798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Commercial Applications:</a:t>
            </a:r>
          </a:p>
        </p:txBody>
      </p:sp>
      <p:pic>
        <p:nvPicPr>
          <p:cNvPr id="5" name="Picture 4" descr="A map of the united states&#10;&#10;Description automatically generated with medium confidence">
            <a:extLst>
              <a:ext uri="{FF2B5EF4-FFF2-40B4-BE49-F238E27FC236}">
                <a16:creationId xmlns:a16="http://schemas.microsoft.com/office/drawing/2014/main" id="{799C6D38-FBBD-804C-254A-E1D8304AB9C3}"/>
              </a:ext>
            </a:extLst>
          </p:cNvPr>
          <p:cNvPicPr>
            <a:picLocks noChangeAspect="1"/>
          </p:cNvPicPr>
          <p:nvPr/>
        </p:nvPicPr>
        <p:blipFill>
          <a:blip r:embed="rId2"/>
          <a:stretch>
            <a:fillRect/>
          </a:stretch>
        </p:blipFill>
        <p:spPr>
          <a:xfrm>
            <a:off x="323040" y="824948"/>
            <a:ext cx="10872182" cy="4596963"/>
          </a:xfrm>
          <a:prstGeom prst="rect">
            <a:avLst/>
          </a:prstGeom>
        </p:spPr>
      </p:pic>
      <p:sp>
        <p:nvSpPr>
          <p:cNvPr id="6" name="TextBox 5">
            <a:extLst>
              <a:ext uri="{FF2B5EF4-FFF2-40B4-BE49-F238E27FC236}">
                <a16:creationId xmlns:a16="http://schemas.microsoft.com/office/drawing/2014/main" id="{269DD956-5F43-3FD4-D260-E8E3C6440DF8}"/>
              </a:ext>
            </a:extLst>
          </p:cNvPr>
          <p:cNvSpPr txBox="1"/>
          <p:nvPr/>
        </p:nvSpPr>
        <p:spPr>
          <a:xfrm>
            <a:off x="662911" y="5729181"/>
            <a:ext cx="911928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Charging stations well established in major cities and coastal cities.</a:t>
            </a:r>
          </a:p>
          <a:p>
            <a:pPr marL="285750" indent="-285750">
              <a:buFont typeface="Arial" panose="020B0604020202020204" pitchFamily="34" charset="0"/>
              <a:buChar char="•"/>
            </a:pPr>
            <a:r>
              <a:rPr lang="en-US" dirty="0"/>
              <a:t>Charging limited in the Midwest and Southern States.</a:t>
            </a:r>
          </a:p>
        </p:txBody>
      </p:sp>
    </p:spTree>
    <p:extLst>
      <p:ext uri="{BB962C8B-B14F-4D97-AF65-F5344CB8AC3E}">
        <p14:creationId xmlns:p14="http://schemas.microsoft.com/office/powerpoint/2010/main" val="401109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Commercial Applications:</a:t>
            </a:r>
          </a:p>
        </p:txBody>
      </p:sp>
      <p:sp>
        <p:nvSpPr>
          <p:cNvPr id="3" name="TextBox 2">
            <a:extLst>
              <a:ext uri="{FF2B5EF4-FFF2-40B4-BE49-F238E27FC236}">
                <a16:creationId xmlns:a16="http://schemas.microsoft.com/office/drawing/2014/main" id="{D7898D99-7901-00C2-9419-5FFEACB4C774}"/>
              </a:ext>
            </a:extLst>
          </p:cNvPr>
          <p:cNvSpPr txBox="1"/>
          <p:nvPr/>
        </p:nvSpPr>
        <p:spPr>
          <a:xfrm>
            <a:off x="819397" y="1947553"/>
            <a:ext cx="10620499" cy="2862322"/>
          </a:xfrm>
          <a:prstGeom prst="rect">
            <a:avLst/>
          </a:prstGeom>
          <a:noFill/>
        </p:spPr>
        <p:txBody>
          <a:bodyPr wrap="square" rtlCol="0">
            <a:spAutoFit/>
          </a:bodyPr>
          <a:lstStyle/>
          <a:p>
            <a:r>
              <a:rPr lang="en-US" b="0" i="0" dirty="0">
                <a:solidFill>
                  <a:srgbClr val="D1D2D3"/>
                </a:solidFill>
                <a:effectLst/>
                <a:latin typeface="Slack-Lato"/>
              </a:rPr>
              <a:t>The answer is No based on our findings. According to the dataset that we used for this check, within the 50 states, the saturation of EV charging stations tend to stay near the major cities off of the coast with a topographic location that isn't completely affected by a mountain range or flat land fields. There is also a lack of adoption in about 11 states where public charging station are less that 160 total with the worst instance being 40 chargers in Arkansas.</a:t>
            </a:r>
            <a:br>
              <a:rPr lang="en-US" b="0" i="0" dirty="0">
                <a:solidFill>
                  <a:srgbClr val="D1D2D3"/>
                </a:solidFill>
                <a:effectLst/>
                <a:latin typeface="Slack-Lato"/>
              </a:rPr>
            </a:br>
            <a:br>
              <a:rPr lang="en-US" b="0" i="0" dirty="0">
                <a:solidFill>
                  <a:srgbClr val="D1D2D3"/>
                </a:solidFill>
                <a:effectLst/>
                <a:latin typeface="Slack-Lato"/>
              </a:rPr>
            </a:br>
            <a:r>
              <a:rPr lang="en-US" b="0" i="0" dirty="0">
                <a:solidFill>
                  <a:srgbClr val="D1D2D3"/>
                </a:solidFill>
                <a:effectLst/>
                <a:latin typeface="Slack-Lato"/>
              </a:rPr>
              <a:t>The answer would be a “Yes" if the occupation had a route that could be used that also had multiple charging station laid out among the states that would be travelled through, but if the routes required travel into the Midwest or Mountainous areas, the amount of charging stations are not dispersed evenly among states with differing sizes and area to cover.</a:t>
            </a:r>
            <a:endParaRPr lang="en-US" dirty="0"/>
          </a:p>
        </p:txBody>
      </p:sp>
    </p:spTree>
    <p:extLst>
      <p:ext uri="{BB962C8B-B14F-4D97-AF65-F5344CB8AC3E}">
        <p14:creationId xmlns:p14="http://schemas.microsoft.com/office/powerpoint/2010/main" val="396785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2800767"/>
          </a:xfrm>
          <a:prstGeom prst="rect">
            <a:avLst/>
          </a:prstGeom>
          <a:noFill/>
        </p:spPr>
        <p:txBody>
          <a:bodyPr wrap="square" rtlCol="0">
            <a:spAutoFit/>
          </a:bodyPr>
          <a:lstStyle/>
          <a:p>
            <a:r>
              <a:rPr lang="en-US" sz="4400" b="1" dirty="0"/>
              <a:t>Question 3: </a:t>
            </a:r>
            <a:r>
              <a:rPr lang="en-US" sz="4400" dirty="0"/>
              <a:t>Cost comparison over a 5-year span for Tesla Model 3 and Toyota Corolla?</a:t>
            </a:r>
          </a:p>
        </p:txBody>
      </p:sp>
      <p:sp>
        <p:nvSpPr>
          <p:cNvPr id="3" name="TextBox 2">
            <a:extLst>
              <a:ext uri="{FF2B5EF4-FFF2-40B4-BE49-F238E27FC236}">
                <a16:creationId xmlns:a16="http://schemas.microsoft.com/office/drawing/2014/main" id="{8C357BF2-29C6-9A62-BB98-8DD2FB4C5796}"/>
              </a:ext>
            </a:extLst>
          </p:cNvPr>
          <p:cNvSpPr txBox="1"/>
          <p:nvPr/>
        </p:nvSpPr>
        <p:spPr>
          <a:xfrm>
            <a:off x="118752" y="364177"/>
            <a:ext cx="4176156" cy="769441"/>
          </a:xfrm>
          <a:prstGeom prst="rect">
            <a:avLst/>
          </a:prstGeom>
          <a:noFill/>
        </p:spPr>
        <p:txBody>
          <a:bodyPr wrap="square" rtlCol="0">
            <a:spAutoFit/>
          </a:bodyPr>
          <a:lstStyle/>
          <a:p>
            <a:r>
              <a:rPr lang="en-US" sz="4400" b="1" dirty="0"/>
              <a:t>Affordability</a:t>
            </a:r>
          </a:p>
        </p:txBody>
      </p:sp>
    </p:spTree>
    <p:extLst>
      <p:ext uri="{BB962C8B-B14F-4D97-AF65-F5344CB8AC3E}">
        <p14:creationId xmlns:p14="http://schemas.microsoft.com/office/powerpoint/2010/main" val="277904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AB2AA-5CEF-3AE5-CD2D-C7427EEA64D2}"/>
              </a:ext>
            </a:extLst>
          </p:cNvPr>
          <p:cNvSpPr txBox="1"/>
          <p:nvPr/>
        </p:nvSpPr>
        <p:spPr>
          <a:xfrm>
            <a:off x="605029" y="1055141"/>
            <a:ext cx="3761964" cy="3273061"/>
          </a:xfrm>
          <a:prstGeom prst="rect">
            <a:avLst/>
          </a:prstGeom>
          <a:noFill/>
          <a:ln w="19050">
            <a:noFill/>
            <a:prstDash val="dash"/>
          </a:ln>
        </p:spPr>
        <p:txBody>
          <a:bodyPr vert="horz" lIns="91440" tIns="45720" rIns="91440" bIns="45720" rtlCol="0" anchor="b">
            <a:normAutofit/>
          </a:bodyPr>
          <a:lstStyle/>
          <a:p>
            <a:pPr algn="r" defTabSz="914400">
              <a:lnSpc>
                <a:spcPct val="90000"/>
              </a:lnSpc>
              <a:spcBef>
                <a:spcPct val="0"/>
              </a:spcBef>
              <a:spcAft>
                <a:spcPts val="600"/>
              </a:spcAft>
            </a:pPr>
            <a:r>
              <a:rPr lang="en-US" sz="4800" b="1" cap="all" dirty="0">
                <a:latin typeface="+mj-lt"/>
                <a:ea typeface="+mj-ea"/>
                <a:cs typeface="+mj-cs"/>
              </a:rPr>
              <a:t>SEC Edgar API Dataset:  </a:t>
            </a:r>
          </a:p>
        </p:txBody>
      </p:sp>
      <p:pic>
        <p:nvPicPr>
          <p:cNvPr id="5" name="Picture 4" descr="A screen shot of a computer&#10;&#10;Description automatically generated with medium confidence">
            <a:extLst>
              <a:ext uri="{FF2B5EF4-FFF2-40B4-BE49-F238E27FC236}">
                <a16:creationId xmlns:a16="http://schemas.microsoft.com/office/drawing/2014/main" id="{20DAEB49-809F-33C0-36DE-DBEB24442E73}"/>
              </a:ext>
            </a:extLst>
          </p:cNvPr>
          <p:cNvPicPr>
            <a:picLocks noChangeAspect="1"/>
          </p:cNvPicPr>
          <p:nvPr/>
        </p:nvPicPr>
        <p:blipFill>
          <a:blip r:embed="rId2"/>
          <a:stretch>
            <a:fillRect/>
          </a:stretch>
        </p:blipFill>
        <p:spPr>
          <a:xfrm>
            <a:off x="5550977" y="1025632"/>
            <a:ext cx="2416957" cy="4472643"/>
          </a:xfrm>
          <a:prstGeom prst="rect">
            <a:avLst/>
          </a:prstGeom>
        </p:spPr>
      </p:pic>
    </p:spTree>
    <p:extLst>
      <p:ext uri="{BB962C8B-B14F-4D97-AF65-F5344CB8AC3E}">
        <p14:creationId xmlns:p14="http://schemas.microsoft.com/office/powerpoint/2010/main" val="70317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EE8A-CAA8-C3DB-9EB0-9E31E37702EA}"/>
              </a:ext>
            </a:extLst>
          </p:cNvPr>
          <p:cNvSpPr>
            <a:spLocks noGrp="1"/>
          </p:cNvSpPr>
          <p:nvPr>
            <p:ph type="title"/>
          </p:nvPr>
        </p:nvSpPr>
        <p:spPr>
          <a:xfrm>
            <a:off x="1177463" y="479365"/>
            <a:ext cx="8610600" cy="1293028"/>
          </a:xfrm>
        </p:spPr>
        <p:txBody>
          <a:bodyPr/>
          <a:lstStyle/>
          <a:p>
            <a:r>
              <a:rPr lang="en-US" b="1" dirty="0"/>
              <a:t>Affordability – tesla’s financial position over time </a:t>
            </a:r>
          </a:p>
        </p:txBody>
      </p:sp>
      <p:pic>
        <p:nvPicPr>
          <p:cNvPr id="4" name="Picture 3" descr="A picture containing text, diagram, line, plot&#10;&#10;Description automatically generated">
            <a:extLst>
              <a:ext uri="{FF2B5EF4-FFF2-40B4-BE49-F238E27FC236}">
                <a16:creationId xmlns:a16="http://schemas.microsoft.com/office/drawing/2014/main" id="{FE907620-26CF-E451-B7B6-1E933B0D1E25}"/>
              </a:ext>
            </a:extLst>
          </p:cNvPr>
          <p:cNvPicPr>
            <a:picLocks noChangeAspect="1"/>
          </p:cNvPicPr>
          <p:nvPr/>
        </p:nvPicPr>
        <p:blipFill>
          <a:blip r:embed="rId2"/>
          <a:stretch>
            <a:fillRect/>
          </a:stretch>
        </p:blipFill>
        <p:spPr>
          <a:xfrm>
            <a:off x="6096000" y="2196948"/>
            <a:ext cx="5879904" cy="4069351"/>
          </a:xfrm>
          <a:prstGeom prst="rect">
            <a:avLst/>
          </a:prstGeom>
        </p:spPr>
      </p:pic>
      <p:pic>
        <p:nvPicPr>
          <p:cNvPr id="6" name="Picture 5" descr="A picture containing text, screenshot, plot, line&#10;&#10;Description automatically generated">
            <a:extLst>
              <a:ext uri="{FF2B5EF4-FFF2-40B4-BE49-F238E27FC236}">
                <a16:creationId xmlns:a16="http://schemas.microsoft.com/office/drawing/2014/main" id="{272FDC51-CEEF-DDFF-A5A8-6C07D57B6325}"/>
              </a:ext>
            </a:extLst>
          </p:cNvPr>
          <p:cNvPicPr>
            <a:picLocks noChangeAspect="1"/>
          </p:cNvPicPr>
          <p:nvPr/>
        </p:nvPicPr>
        <p:blipFill>
          <a:blip r:embed="rId3"/>
          <a:stretch>
            <a:fillRect/>
          </a:stretch>
        </p:blipFill>
        <p:spPr>
          <a:xfrm>
            <a:off x="308437" y="2196949"/>
            <a:ext cx="5174326" cy="4069352"/>
          </a:xfrm>
          <a:prstGeom prst="rect">
            <a:avLst/>
          </a:prstGeom>
        </p:spPr>
      </p:pic>
    </p:spTree>
    <p:extLst>
      <p:ext uri="{BB962C8B-B14F-4D97-AF65-F5344CB8AC3E}">
        <p14:creationId xmlns:p14="http://schemas.microsoft.com/office/powerpoint/2010/main" val="205793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3" y="227660"/>
            <a:ext cx="8610600" cy="597288"/>
          </a:xfrm>
        </p:spPr>
        <p:txBody>
          <a:bodyPr>
            <a:normAutofit fontScale="90000"/>
          </a:bodyPr>
          <a:lstStyle/>
          <a:p>
            <a:pPr algn="l"/>
            <a:r>
              <a:rPr lang="en-US" b="1" dirty="0"/>
              <a:t>Affordability – cost of ownership</a:t>
            </a:r>
          </a:p>
        </p:txBody>
      </p:sp>
      <p:pic>
        <p:nvPicPr>
          <p:cNvPr id="4" name="Picture 3" descr="A picture containing text, line, screenshot, diagram&#10;&#10;Description automatically generated">
            <a:extLst>
              <a:ext uri="{FF2B5EF4-FFF2-40B4-BE49-F238E27FC236}">
                <a16:creationId xmlns:a16="http://schemas.microsoft.com/office/drawing/2014/main" id="{84BFFE43-2A30-7209-5CF3-8CEE3F2D8BFE}"/>
              </a:ext>
            </a:extLst>
          </p:cNvPr>
          <p:cNvPicPr>
            <a:picLocks noChangeAspect="1"/>
          </p:cNvPicPr>
          <p:nvPr/>
        </p:nvPicPr>
        <p:blipFill>
          <a:blip r:embed="rId2"/>
          <a:stretch>
            <a:fillRect/>
          </a:stretch>
        </p:blipFill>
        <p:spPr>
          <a:xfrm>
            <a:off x="5870369" y="1575412"/>
            <a:ext cx="6002753" cy="3889264"/>
          </a:xfrm>
          <a:prstGeom prst="rect">
            <a:avLst/>
          </a:prstGeom>
        </p:spPr>
      </p:pic>
      <p:pic>
        <p:nvPicPr>
          <p:cNvPr id="8" name="Picture 7" descr="A picture containing text, line, screenshot, diagram&#10;&#10;Description automatically generated">
            <a:extLst>
              <a:ext uri="{FF2B5EF4-FFF2-40B4-BE49-F238E27FC236}">
                <a16:creationId xmlns:a16="http://schemas.microsoft.com/office/drawing/2014/main" id="{35419422-9C26-AEB6-19A7-270D19304D5D}"/>
              </a:ext>
            </a:extLst>
          </p:cNvPr>
          <p:cNvPicPr>
            <a:picLocks noChangeAspect="1"/>
          </p:cNvPicPr>
          <p:nvPr/>
        </p:nvPicPr>
        <p:blipFill>
          <a:blip r:embed="rId3"/>
          <a:stretch>
            <a:fillRect/>
          </a:stretch>
        </p:blipFill>
        <p:spPr>
          <a:xfrm>
            <a:off x="201881" y="886256"/>
            <a:ext cx="5378701" cy="3481440"/>
          </a:xfrm>
          <a:prstGeom prst="rect">
            <a:avLst/>
          </a:prstGeom>
        </p:spPr>
      </p:pic>
      <p:sp>
        <p:nvSpPr>
          <p:cNvPr id="13" name="TextBox 12">
            <a:extLst>
              <a:ext uri="{FF2B5EF4-FFF2-40B4-BE49-F238E27FC236}">
                <a16:creationId xmlns:a16="http://schemas.microsoft.com/office/drawing/2014/main" id="{87CA5968-83C5-1A79-3A9F-6468421927E1}"/>
              </a:ext>
            </a:extLst>
          </p:cNvPr>
          <p:cNvSpPr txBox="1"/>
          <p:nvPr/>
        </p:nvSpPr>
        <p:spPr>
          <a:xfrm>
            <a:off x="201881" y="5399314"/>
            <a:ext cx="9394965" cy="1200329"/>
          </a:xfrm>
          <a:prstGeom prst="rect">
            <a:avLst/>
          </a:prstGeom>
          <a:noFill/>
        </p:spPr>
        <p:txBody>
          <a:bodyPr wrap="square" rtlCol="0">
            <a:spAutoFit/>
          </a:bodyPr>
          <a:lstStyle/>
          <a:p>
            <a:r>
              <a:rPr lang="en-US" b="0" i="0" dirty="0">
                <a:solidFill>
                  <a:srgbClr val="D1D2D3"/>
                </a:solidFill>
                <a:effectLst/>
                <a:latin typeface="Slack-Lato"/>
              </a:rPr>
              <a:t>Cost of Ownership:     </a:t>
            </a:r>
          </a:p>
          <a:p>
            <a:r>
              <a:rPr lang="en-US" b="0" i="0" dirty="0">
                <a:solidFill>
                  <a:srgbClr val="D1D2D3"/>
                </a:solidFill>
                <a:effectLst/>
                <a:latin typeface="Slack-Lato"/>
              </a:rPr>
              <a:t>-Model 3 Total Cost of Ownership: 47,841, per month: 797.35                                                                   </a:t>
            </a:r>
            <a:br>
              <a:rPr lang="en-US" b="0" i="0" dirty="0">
                <a:solidFill>
                  <a:srgbClr val="D1D2D3"/>
                </a:solidFill>
                <a:effectLst/>
                <a:latin typeface="Slack-Lato"/>
              </a:rPr>
            </a:br>
            <a:r>
              <a:rPr lang="en-US" b="0" i="0" dirty="0">
                <a:solidFill>
                  <a:srgbClr val="D1D2D3"/>
                </a:solidFill>
                <a:effectLst/>
                <a:latin typeface="Slack-Lato"/>
              </a:rPr>
              <a:t>-Toyota Corolla Total Cost of Ownership: 32,770, per month: 546.17</a:t>
            </a:r>
          </a:p>
          <a:p>
            <a:r>
              <a:rPr lang="en-US" dirty="0">
                <a:solidFill>
                  <a:srgbClr val="D1D2D3"/>
                </a:solidFill>
                <a:latin typeface="Slack-Lato"/>
              </a:rPr>
              <a:t>-The Toyota Corolla is cheaper by 251.18 given the </a:t>
            </a:r>
            <a:r>
              <a:rPr lang="en-US" dirty="0" err="1">
                <a:solidFill>
                  <a:srgbClr val="D1D2D3"/>
                </a:solidFill>
                <a:latin typeface="Slack-Lato"/>
              </a:rPr>
              <a:t>Vinaudit</a:t>
            </a:r>
            <a:r>
              <a:rPr lang="en-US" dirty="0">
                <a:solidFill>
                  <a:srgbClr val="D1D2D3"/>
                </a:solidFill>
                <a:latin typeface="Slack-Lato"/>
              </a:rPr>
              <a:t> API data.</a:t>
            </a:r>
            <a:endParaRPr lang="en-US" dirty="0"/>
          </a:p>
        </p:txBody>
      </p:sp>
    </p:spTree>
    <p:extLst>
      <p:ext uri="{BB962C8B-B14F-4D97-AF65-F5344CB8AC3E}">
        <p14:creationId xmlns:p14="http://schemas.microsoft.com/office/powerpoint/2010/main" val="196257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b="1" dirty="0"/>
              <a:t>Questions:</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57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440941E-465B-6B69-03EC-582F797A6D8A}"/>
              </a:ext>
            </a:extLst>
          </p:cNvPr>
          <p:cNvGraphicFramePr/>
          <p:nvPr>
            <p:extLst>
              <p:ext uri="{D42A27DB-BD31-4B8C-83A1-F6EECF244321}">
                <p14:modId xmlns:p14="http://schemas.microsoft.com/office/powerpoint/2010/main" val="2051565560"/>
              </p:ext>
            </p:extLst>
          </p:nvPr>
        </p:nvGraphicFramePr>
        <p:xfrm>
          <a:off x="536713" y="238539"/>
          <a:ext cx="11141765" cy="623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41AB2AA-5CEF-3AE5-CD2D-C7427EEA64D2}"/>
              </a:ext>
            </a:extLst>
          </p:cNvPr>
          <p:cNvSpPr txBox="1"/>
          <p:nvPr/>
        </p:nvSpPr>
        <p:spPr>
          <a:xfrm>
            <a:off x="536714" y="238538"/>
            <a:ext cx="5277678" cy="523220"/>
          </a:xfrm>
          <a:prstGeom prst="rect">
            <a:avLst/>
          </a:prstGeom>
          <a:noFill/>
        </p:spPr>
        <p:txBody>
          <a:bodyPr wrap="square" rtlCol="0">
            <a:spAutoFit/>
          </a:bodyPr>
          <a:lstStyle/>
          <a:p>
            <a:r>
              <a:rPr lang="en-US" sz="2800" b="1" dirty="0"/>
              <a:t>Questions to be Answered:</a:t>
            </a:r>
          </a:p>
        </p:txBody>
      </p:sp>
    </p:spTree>
    <p:extLst>
      <p:ext uri="{BB962C8B-B14F-4D97-AF65-F5344CB8AC3E}">
        <p14:creationId xmlns:p14="http://schemas.microsoft.com/office/powerpoint/2010/main" val="116437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2800767"/>
          </a:xfrm>
          <a:prstGeom prst="rect">
            <a:avLst/>
          </a:prstGeom>
          <a:noFill/>
        </p:spPr>
        <p:txBody>
          <a:bodyPr wrap="square" rtlCol="0">
            <a:spAutoFit/>
          </a:bodyPr>
          <a:lstStyle/>
          <a:p>
            <a:r>
              <a:rPr lang="en-US" sz="4400" b="1" dirty="0"/>
              <a:t>Question 1: </a:t>
            </a:r>
            <a:r>
              <a:rPr lang="en-US" sz="4400" dirty="0"/>
              <a:t>Is an EV affordable for a median income earning family household in the US?</a:t>
            </a:r>
          </a:p>
        </p:txBody>
      </p:sp>
      <p:sp>
        <p:nvSpPr>
          <p:cNvPr id="3" name="TextBox 2">
            <a:extLst>
              <a:ext uri="{FF2B5EF4-FFF2-40B4-BE49-F238E27FC236}">
                <a16:creationId xmlns:a16="http://schemas.microsoft.com/office/drawing/2014/main" id="{62E20AC1-F810-EEA2-2EAC-64E4DBD6534E}"/>
              </a:ext>
            </a:extLst>
          </p:cNvPr>
          <p:cNvSpPr txBox="1"/>
          <p:nvPr/>
        </p:nvSpPr>
        <p:spPr>
          <a:xfrm>
            <a:off x="205839" y="288966"/>
            <a:ext cx="4306784" cy="769441"/>
          </a:xfrm>
          <a:prstGeom prst="rect">
            <a:avLst/>
          </a:prstGeom>
          <a:noFill/>
        </p:spPr>
        <p:txBody>
          <a:bodyPr wrap="square" rtlCol="0">
            <a:spAutoFit/>
          </a:bodyPr>
          <a:lstStyle/>
          <a:p>
            <a:r>
              <a:rPr lang="en-US" sz="4400" b="1" dirty="0"/>
              <a:t>Budget</a:t>
            </a:r>
          </a:p>
        </p:txBody>
      </p:sp>
    </p:spTree>
    <p:extLst>
      <p:ext uri="{BB962C8B-B14F-4D97-AF65-F5344CB8AC3E}">
        <p14:creationId xmlns:p14="http://schemas.microsoft.com/office/powerpoint/2010/main" val="301120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AB2AA-5CEF-3AE5-CD2D-C7427EEA64D2}"/>
              </a:ext>
            </a:extLst>
          </p:cNvPr>
          <p:cNvSpPr txBox="1"/>
          <p:nvPr/>
        </p:nvSpPr>
        <p:spPr>
          <a:xfrm>
            <a:off x="636696" y="643464"/>
            <a:ext cx="3761964" cy="3273061"/>
          </a:xfrm>
          <a:prstGeom prst="rect">
            <a:avLst/>
          </a:prstGeom>
          <a:noFill/>
          <a:ln w="19050">
            <a:noFill/>
            <a:prstDash val="dash"/>
          </a:ln>
        </p:spPr>
        <p:txBody>
          <a:bodyPr vert="horz" lIns="91440" tIns="45720" rIns="91440" bIns="45720" rtlCol="0" anchor="b">
            <a:normAutofit/>
          </a:bodyPr>
          <a:lstStyle/>
          <a:p>
            <a:pPr algn="r" defTabSz="914400">
              <a:lnSpc>
                <a:spcPct val="90000"/>
              </a:lnSpc>
              <a:spcBef>
                <a:spcPct val="0"/>
              </a:spcBef>
              <a:spcAft>
                <a:spcPts val="600"/>
              </a:spcAft>
            </a:pPr>
            <a:r>
              <a:rPr lang="en-US" sz="4800" b="1" cap="all" dirty="0">
                <a:latin typeface="+mj-lt"/>
                <a:ea typeface="+mj-ea"/>
                <a:cs typeface="+mj-cs"/>
              </a:rPr>
              <a:t>EV cost Dataset</a:t>
            </a:r>
          </a:p>
        </p:txBody>
      </p:sp>
      <p:pic>
        <p:nvPicPr>
          <p:cNvPr id="2" name="Picture 1" descr="A picture containing text, screenshot, font, number&#10;&#10;Description automatically generated">
            <a:extLst>
              <a:ext uri="{FF2B5EF4-FFF2-40B4-BE49-F238E27FC236}">
                <a16:creationId xmlns:a16="http://schemas.microsoft.com/office/drawing/2014/main" id="{CC9AD9B2-9A6B-C7E6-5F11-A7A0DE26AB36}"/>
              </a:ext>
            </a:extLst>
          </p:cNvPr>
          <p:cNvPicPr>
            <a:picLocks noChangeAspect="1"/>
          </p:cNvPicPr>
          <p:nvPr/>
        </p:nvPicPr>
        <p:blipFill>
          <a:blip r:embed="rId2"/>
          <a:stretch>
            <a:fillRect/>
          </a:stretch>
        </p:blipFill>
        <p:spPr>
          <a:xfrm>
            <a:off x="5012136" y="1615645"/>
            <a:ext cx="6699129" cy="3907825"/>
          </a:xfrm>
          <a:prstGeom prst="rect">
            <a:avLst/>
          </a:prstGeom>
        </p:spPr>
      </p:pic>
    </p:spTree>
    <p:extLst>
      <p:ext uri="{BB962C8B-B14F-4D97-AF65-F5344CB8AC3E}">
        <p14:creationId xmlns:p14="http://schemas.microsoft.com/office/powerpoint/2010/main" val="154366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86667" y="49702"/>
            <a:ext cx="11775747" cy="597288"/>
          </a:xfrm>
        </p:spPr>
        <p:txBody>
          <a:bodyPr>
            <a:normAutofit fontScale="90000"/>
          </a:bodyPr>
          <a:lstStyle/>
          <a:p>
            <a:pPr algn="ctr"/>
            <a:r>
              <a:rPr lang="en-US" b="1" dirty="0"/>
              <a:t>Electric vehicle dataset</a:t>
            </a:r>
          </a:p>
        </p:txBody>
      </p:sp>
      <p:pic>
        <p:nvPicPr>
          <p:cNvPr id="7" name="Picture 6">
            <a:extLst>
              <a:ext uri="{FF2B5EF4-FFF2-40B4-BE49-F238E27FC236}">
                <a16:creationId xmlns:a16="http://schemas.microsoft.com/office/drawing/2014/main" id="{EB46E096-86E9-551D-1ABA-E2EED7368F39}"/>
              </a:ext>
            </a:extLst>
          </p:cNvPr>
          <p:cNvPicPr>
            <a:picLocks noChangeAspect="1"/>
          </p:cNvPicPr>
          <p:nvPr/>
        </p:nvPicPr>
        <p:blipFill>
          <a:blip r:embed="rId2"/>
          <a:stretch>
            <a:fillRect/>
          </a:stretch>
        </p:blipFill>
        <p:spPr>
          <a:xfrm>
            <a:off x="110348" y="824948"/>
            <a:ext cx="6977264" cy="3007866"/>
          </a:xfrm>
          <a:prstGeom prst="rect">
            <a:avLst/>
          </a:prstGeom>
        </p:spPr>
      </p:pic>
      <p:pic>
        <p:nvPicPr>
          <p:cNvPr id="20" name="Picture 19">
            <a:extLst>
              <a:ext uri="{FF2B5EF4-FFF2-40B4-BE49-F238E27FC236}">
                <a16:creationId xmlns:a16="http://schemas.microsoft.com/office/drawing/2014/main" id="{123BB9D2-154D-DE25-BE87-1D40121BD20D}"/>
              </a:ext>
            </a:extLst>
          </p:cNvPr>
          <p:cNvPicPr>
            <a:picLocks noChangeAspect="1"/>
          </p:cNvPicPr>
          <p:nvPr/>
        </p:nvPicPr>
        <p:blipFill>
          <a:blip r:embed="rId3"/>
          <a:stretch>
            <a:fillRect/>
          </a:stretch>
        </p:blipFill>
        <p:spPr>
          <a:xfrm>
            <a:off x="2967693" y="3932178"/>
            <a:ext cx="7998760" cy="2876120"/>
          </a:xfrm>
          <a:prstGeom prst="rect">
            <a:avLst/>
          </a:prstGeom>
        </p:spPr>
      </p:pic>
      <p:sp>
        <p:nvSpPr>
          <p:cNvPr id="28" name="Arrow: Bent 27">
            <a:extLst>
              <a:ext uri="{FF2B5EF4-FFF2-40B4-BE49-F238E27FC236}">
                <a16:creationId xmlns:a16="http://schemas.microsoft.com/office/drawing/2014/main" id="{7ED72CBD-6B0B-A4FD-AC3E-884564D90742}"/>
              </a:ext>
            </a:extLst>
          </p:cNvPr>
          <p:cNvSpPr/>
          <p:nvPr/>
        </p:nvSpPr>
        <p:spPr>
          <a:xfrm rot="5400000">
            <a:off x="7129035" y="2443866"/>
            <a:ext cx="1160796" cy="93082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68ABC5AF-BB6E-1C06-6947-012C0ACC351A}"/>
              </a:ext>
            </a:extLst>
          </p:cNvPr>
          <p:cNvSpPr txBox="1"/>
          <p:nvPr/>
        </p:nvSpPr>
        <p:spPr>
          <a:xfrm>
            <a:off x="7994156" y="824948"/>
            <a:ext cx="3635697" cy="923330"/>
          </a:xfrm>
          <a:prstGeom prst="rect">
            <a:avLst/>
          </a:prstGeom>
          <a:noFill/>
        </p:spPr>
        <p:txBody>
          <a:bodyPr wrap="square" rtlCol="0">
            <a:spAutoFit/>
          </a:bodyPr>
          <a:lstStyle/>
          <a:p>
            <a:r>
              <a:rPr lang="en-US" b="1" dirty="0"/>
              <a:t>Data Cleaned up:</a:t>
            </a:r>
          </a:p>
          <a:p>
            <a:pPr marL="285750" indent="-285750">
              <a:buFont typeface="Arial" panose="020B0604020202020204" pitchFamily="34" charset="0"/>
              <a:buChar char="•"/>
            </a:pPr>
            <a:r>
              <a:rPr lang="en-US" dirty="0"/>
              <a:t>Conversion of cost from Euro to US Dollars.</a:t>
            </a:r>
          </a:p>
        </p:txBody>
      </p:sp>
    </p:spTree>
    <p:extLst>
      <p:ext uri="{BB962C8B-B14F-4D97-AF65-F5344CB8AC3E}">
        <p14:creationId xmlns:p14="http://schemas.microsoft.com/office/powerpoint/2010/main" val="231442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231912" y="85309"/>
            <a:ext cx="11960088" cy="597288"/>
          </a:xfrm>
        </p:spPr>
        <p:txBody>
          <a:bodyPr>
            <a:normAutofit fontScale="90000"/>
          </a:bodyPr>
          <a:lstStyle/>
          <a:p>
            <a:pPr algn="ctr"/>
            <a:r>
              <a:rPr lang="en-US" b="1" dirty="0"/>
              <a:t>Electric vehicle Models</a:t>
            </a:r>
          </a:p>
        </p:txBody>
      </p:sp>
      <p:pic>
        <p:nvPicPr>
          <p:cNvPr id="4" name="Picture 3" descr="A picture containing screenshot, plot, line, diagram&#10;&#10;Description automatically generated">
            <a:extLst>
              <a:ext uri="{FF2B5EF4-FFF2-40B4-BE49-F238E27FC236}">
                <a16:creationId xmlns:a16="http://schemas.microsoft.com/office/drawing/2014/main" id="{C590FFF7-9983-C679-3CA5-000CB62646D1}"/>
              </a:ext>
            </a:extLst>
          </p:cNvPr>
          <p:cNvPicPr>
            <a:picLocks noChangeAspect="1"/>
          </p:cNvPicPr>
          <p:nvPr/>
        </p:nvPicPr>
        <p:blipFill>
          <a:blip r:embed="rId2"/>
          <a:stretch>
            <a:fillRect/>
          </a:stretch>
        </p:blipFill>
        <p:spPr>
          <a:xfrm>
            <a:off x="66159" y="824948"/>
            <a:ext cx="5852801" cy="2527814"/>
          </a:xfrm>
          <a:prstGeom prst="rect">
            <a:avLst/>
          </a:prstGeom>
        </p:spPr>
      </p:pic>
      <p:sp>
        <p:nvSpPr>
          <p:cNvPr id="3" name="TextBox 2">
            <a:extLst>
              <a:ext uri="{FF2B5EF4-FFF2-40B4-BE49-F238E27FC236}">
                <a16:creationId xmlns:a16="http://schemas.microsoft.com/office/drawing/2014/main" id="{6AA55FC7-F51E-EDDD-39D1-FACFD7D32DB0}"/>
              </a:ext>
            </a:extLst>
          </p:cNvPr>
          <p:cNvSpPr txBox="1"/>
          <p:nvPr/>
        </p:nvSpPr>
        <p:spPr>
          <a:xfrm>
            <a:off x="6096000" y="1057667"/>
            <a:ext cx="4567914" cy="738664"/>
          </a:xfrm>
          <a:prstGeom prst="rect">
            <a:avLst/>
          </a:prstGeom>
          <a:noFill/>
        </p:spPr>
        <p:txBody>
          <a:bodyPr wrap="square" rtlCol="0">
            <a:spAutoFit/>
          </a:bodyPr>
          <a:lstStyle/>
          <a:p>
            <a:pPr marL="342900" indent="-342900">
              <a:buFont typeface="Wingdings" panose="05000000000000000000" pitchFamily="2" charset="2"/>
              <a:buChar char="v"/>
            </a:pPr>
            <a:r>
              <a:rPr lang="en-US" sz="1400" dirty="0"/>
              <a:t>From a first order analysis, it is evident that there are around ~30 EV options less than $50k price range.</a:t>
            </a:r>
          </a:p>
        </p:txBody>
      </p:sp>
      <p:sp>
        <p:nvSpPr>
          <p:cNvPr id="6" name="Oval 5">
            <a:extLst>
              <a:ext uri="{FF2B5EF4-FFF2-40B4-BE49-F238E27FC236}">
                <a16:creationId xmlns:a16="http://schemas.microsoft.com/office/drawing/2014/main" id="{C4D99924-1EE3-2B90-D802-06B66BA266E4}"/>
              </a:ext>
            </a:extLst>
          </p:cNvPr>
          <p:cNvSpPr/>
          <p:nvPr/>
        </p:nvSpPr>
        <p:spPr>
          <a:xfrm>
            <a:off x="566232" y="925046"/>
            <a:ext cx="725974" cy="2411043"/>
          </a:xfrm>
          <a:prstGeom prst="ellipse">
            <a:avLst/>
          </a:prstGeom>
          <a:noFill/>
          <a:ln w="28575">
            <a:solidFill>
              <a:srgbClr val="7030A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CECBAA9-EA0A-BC3B-5B92-5C011C12771A}"/>
              </a:ext>
            </a:extLst>
          </p:cNvPr>
          <p:cNvPicPr>
            <a:picLocks noChangeAspect="1"/>
          </p:cNvPicPr>
          <p:nvPr/>
        </p:nvPicPr>
        <p:blipFill>
          <a:blip r:embed="rId3"/>
          <a:stretch>
            <a:fillRect/>
          </a:stretch>
        </p:blipFill>
        <p:spPr>
          <a:xfrm>
            <a:off x="5462424" y="3429000"/>
            <a:ext cx="6477251" cy="3270191"/>
          </a:xfrm>
          <a:prstGeom prst="rect">
            <a:avLst/>
          </a:prstGeom>
        </p:spPr>
      </p:pic>
      <p:sp>
        <p:nvSpPr>
          <p:cNvPr id="8" name="TextBox 7">
            <a:extLst>
              <a:ext uri="{FF2B5EF4-FFF2-40B4-BE49-F238E27FC236}">
                <a16:creationId xmlns:a16="http://schemas.microsoft.com/office/drawing/2014/main" id="{E4BBBE64-02E2-A698-2D34-B87FA95E417B}"/>
              </a:ext>
            </a:extLst>
          </p:cNvPr>
          <p:cNvSpPr txBox="1"/>
          <p:nvPr/>
        </p:nvSpPr>
        <p:spPr>
          <a:xfrm>
            <a:off x="894510" y="4535861"/>
            <a:ext cx="4567914" cy="738664"/>
          </a:xfrm>
          <a:prstGeom prst="rect">
            <a:avLst/>
          </a:prstGeom>
          <a:noFill/>
        </p:spPr>
        <p:txBody>
          <a:bodyPr wrap="square" rtlCol="0">
            <a:spAutoFit/>
          </a:bodyPr>
          <a:lstStyle/>
          <a:p>
            <a:pPr marL="342900" indent="-342900">
              <a:buFont typeface="Wingdings" panose="05000000000000000000" pitchFamily="2" charset="2"/>
              <a:buChar char="v"/>
            </a:pPr>
            <a:r>
              <a:rPr lang="en-US" sz="1400" dirty="0"/>
              <a:t>The graph shows the number of Electric Vehicle models per car manufacturing companies with Tesla leading the chart.</a:t>
            </a:r>
          </a:p>
        </p:txBody>
      </p:sp>
    </p:spTree>
    <p:extLst>
      <p:ext uri="{BB962C8B-B14F-4D97-AF65-F5344CB8AC3E}">
        <p14:creationId xmlns:p14="http://schemas.microsoft.com/office/powerpoint/2010/main" val="345149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102091" y="107201"/>
            <a:ext cx="12054995" cy="597288"/>
          </a:xfrm>
        </p:spPr>
        <p:txBody>
          <a:bodyPr>
            <a:normAutofit fontScale="90000"/>
          </a:bodyPr>
          <a:lstStyle/>
          <a:p>
            <a:pPr algn="ctr"/>
            <a:r>
              <a:rPr lang="en-US" b="1" dirty="0"/>
              <a:t>US </a:t>
            </a:r>
            <a:r>
              <a:rPr lang="en-US" b="1" dirty="0" err="1"/>
              <a:t>MEDIAn</a:t>
            </a:r>
            <a:r>
              <a:rPr lang="en-US" b="1" dirty="0"/>
              <a:t> income details</a:t>
            </a:r>
          </a:p>
        </p:txBody>
      </p:sp>
      <p:pic>
        <p:nvPicPr>
          <p:cNvPr id="9" name="Picture 8">
            <a:extLst>
              <a:ext uri="{FF2B5EF4-FFF2-40B4-BE49-F238E27FC236}">
                <a16:creationId xmlns:a16="http://schemas.microsoft.com/office/drawing/2014/main" id="{749679A5-7508-9E5F-8840-1C821EFC39A1}"/>
              </a:ext>
            </a:extLst>
          </p:cNvPr>
          <p:cNvPicPr>
            <a:picLocks noChangeAspect="1"/>
          </p:cNvPicPr>
          <p:nvPr/>
        </p:nvPicPr>
        <p:blipFill>
          <a:blip r:embed="rId2"/>
          <a:stretch>
            <a:fillRect/>
          </a:stretch>
        </p:blipFill>
        <p:spPr>
          <a:xfrm>
            <a:off x="97679" y="2161035"/>
            <a:ext cx="4297001" cy="2931133"/>
          </a:xfrm>
          <a:prstGeom prst="rect">
            <a:avLst/>
          </a:prstGeom>
        </p:spPr>
      </p:pic>
      <p:pic>
        <p:nvPicPr>
          <p:cNvPr id="11" name="Picture 10">
            <a:extLst>
              <a:ext uri="{FF2B5EF4-FFF2-40B4-BE49-F238E27FC236}">
                <a16:creationId xmlns:a16="http://schemas.microsoft.com/office/drawing/2014/main" id="{89AEFA53-FC1A-1B1E-B9C4-02981AC47816}"/>
              </a:ext>
            </a:extLst>
          </p:cNvPr>
          <p:cNvPicPr>
            <a:picLocks noChangeAspect="1"/>
          </p:cNvPicPr>
          <p:nvPr/>
        </p:nvPicPr>
        <p:blipFill>
          <a:blip r:embed="rId3"/>
          <a:stretch>
            <a:fillRect/>
          </a:stretch>
        </p:blipFill>
        <p:spPr>
          <a:xfrm>
            <a:off x="5453547" y="1159217"/>
            <a:ext cx="5823512" cy="5246139"/>
          </a:xfrm>
          <a:prstGeom prst="rect">
            <a:avLst/>
          </a:prstGeom>
        </p:spPr>
      </p:pic>
      <p:sp>
        <p:nvSpPr>
          <p:cNvPr id="12" name="Rectangle: Rounded Corners 11">
            <a:extLst>
              <a:ext uri="{FF2B5EF4-FFF2-40B4-BE49-F238E27FC236}">
                <a16:creationId xmlns:a16="http://schemas.microsoft.com/office/drawing/2014/main" id="{3CEA5A31-6FA1-C61A-8934-A9EFB7F60100}"/>
              </a:ext>
            </a:extLst>
          </p:cNvPr>
          <p:cNvSpPr/>
          <p:nvPr/>
        </p:nvSpPr>
        <p:spPr>
          <a:xfrm>
            <a:off x="5453547" y="2053294"/>
            <a:ext cx="1598832" cy="317575"/>
          </a:xfrm>
          <a:prstGeom prst="roundRect">
            <a:avLst/>
          </a:prstGeom>
          <a:noFill/>
          <a:ln w="28575">
            <a:solidFill>
              <a:srgbClr val="9EEB8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F45582C-84D9-C43C-FD3E-A66E2333F1DC}"/>
              </a:ext>
            </a:extLst>
          </p:cNvPr>
          <p:cNvSpPr/>
          <p:nvPr/>
        </p:nvSpPr>
        <p:spPr>
          <a:xfrm>
            <a:off x="5453547" y="5852344"/>
            <a:ext cx="3307172" cy="553012"/>
          </a:xfrm>
          <a:prstGeom prst="roundRect">
            <a:avLst/>
          </a:prstGeom>
          <a:noFill/>
          <a:ln w="28575">
            <a:solidFill>
              <a:srgbClr val="9EEB8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F14DF2-128B-3CC6-6C6F-28356AC63E59}"/>
              </a:ext>
            </a:extLst>
          </p:cNvPr>
          <p:cNvCxnSpPr>
            <a:cxnSpLocks/>
            <a:stCxn id="9" idx="3"/>
          </p:cNvCxnSpPr>
          <p:nvPr/>
        </p:nvCxnSpPr>
        <p:spPr>
          <a:xfrm flipV="1">
            <a:off x="4394680" y="2370869"/>
            <a:ext cx="943883" cy="125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4C95F7-12AA-9AFF-289B-3A7874FFB40B}"/>
              </a:ext>
            </a:extLst>
          </p:cNvPr>
          <p:cNvCxnSpPr>
            <a:cxnSpLocks/>
            <a:stCxn id="9" idx="3"/>
          </p:cNvCxnSpPr>
          <p:nvPr/>
        </p:nvCxnSpPr>
        <p:spPr>
          <a:xfrm>
            <a:off x="4394680" y="3626602"/>
            <a:ext cx="1058867" cy="222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2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410A-7D2F-6E66-75E5-A7446123ECD0}"/>
              </a:ext>
            </a:extLst>
          </p:cNvPr>
          <p:cNvSpPr>
            <a:spLocks noGrp="1"/>
          </p:cNvSpPr>
          <p:nvPr>
            <p:ph type="title"/>
          </p:nvPr>
        </p:nvSpPr>
        <p:spPr>
          <a:xfrm>
            <a:off x="-102091" y="107201"/>
            <a:ext cx="12054995" cy="597288"/>
          </a:xfrm>
        </p:spPr>
        <p:txBody>
          <a:bodyPr>
            <a:normAutofit fontScale="90000"/>
          </a:bodyPr>
          <a:lstStyle/>
          <a:p>
            <a:pPr algn="ctr"/>
            <a:r>
              <a:rPr lang="en-US" b="1" dirty="0"/>
              <a:t>Ranking electric vehicles</a:t>
            </a:r>
          </a:p>
        </p:txBody>
      </p:sp>
      <p:pic>
        <p:nvPicPr>
          <p:cNvPr id="4" name="Picture 3">
            <a:extLst>
              <a:ext uri="{FF2B5EF4-FFF2-40B4-BE49-F238E27FC236}">
                <a16:creationId xmlns:a16="http://schemas.microsoft.com/office/drawing/2014/main" id="{4BC86C3F-E925-C8DB-1D52-B2DC717AACBB}"/>
              </a:ext>
            </a:extLst>
          </p:cNvPr>
          <p:cNvPicPr>
            <a:picLocks noChangeAspect="1"/>
          </p:cNvPicPr>
          <p:nvPr/>
        </p:nvPicPr>
        <p:blipFill>
          <a:blip r:embed="rId2"/>
          <a:stretch>
            <a:fillRect/>
          </a:stretch>
        </p:blipFill>
        <p:spPr>
          <a:xfrm>
            <a:off x="4377543" y="704490"/>
            <a:ext cx="7575361" cy="3643018"/>
          </a:xfrm>
          <a:prstGeom prst="rect">
            <a:avLst/>
          </a:prstGeom>
        </p:spPr>
      </p:pic>
      <p:pic>
        <p:nvPicPr>
          <p:cNvPr id="10" name="Picture 9">
            <a:extLst>
              <a:ext uri="{FF2B5EF4-FFF2-40B4-BE49-F238E27FC236}">
                <a16:creationId xmlns:a16="http://schemas.microsoft.com/office/drawing/2014/main" id="{7377D7C9-8AE6-314B-6DBD-3DEBA139514E}"/>
              </a:ext>
            </a:extLst>
          </p:cNvPr>
          <p:cNvPicPr>
            <a:picLocks noChangeAspect="1"/>
          </p:cNvPicPr>
          <p:nvPr/>
        </p:nvPicPr>
        <p:blipFill>
          <a:blip r:embed="rId3"/>
          <a:stretch>
            <a:fillRect/>
          </a:stretch>
        </p:blipFill>
        <p:spPr>
          <a:xfrm>
            <a:off x="65762" y="704489"/>
            <a:ext cx="4150334" cy="3604689"/>
          </a:xfrm>
          <a:prstGeom prst="rect">
            <a:avLst/>
          </a:prstGeom>
        </p:spPr>
      </p:pic>
      <p:sp>
        <p:nvSpPr>
          <p:cNvPr id="13" name="TextBox 12">
            <a:extLst>
              <a:ext uri="{FF2B5EF4-FFF2-40B4-BE49-F238E27FC236}">
                <a16:creationId xmlns:a16="http://schemas.microsoft.com/office/drawing/2014/main" id="{A5A22D34-7EB4-92DF-F6C8-A88799B23E9C}"/>
              </a:ext>
            </a:extLst>
          </p:cNvPr>
          <p:cNvSpPr txBox="1"/>
          <p:nvPr/>
        </p:nvSpPr>
        <p:spPr>
          <a:xfrm>
            <a:off x="344952" y="4495344"/>
            <a:ext cx="10146008" cy="2031325"/>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D1D5DB"/>
                </a:solidFill>
                <a:effectLst/>
                <a:latin typeface="+mj-lt"/>
              </a:rPr>
              <a:t>According to a survey on median income across US cities, it is evident that electric vehicles (EVs) could be reasonably affordable for most households.</a:t>
            </a:r>
          </a:p>
          <a:p>
            <a:pPr marL="285750" indent="-285750">
              <a:buFont typeface="Wingdings" panose="05000000000000000000" pitchFamily="2" charset="2"/>
              <a:buChar char="v"/>
            </a:pPr>
            <a:r>
              <a:rPr lang="en-US" b="0" i="0" dirty="0">
                <a:solidFill>
                  <a:srgbClr val="D1D5DB"/>
                </a:solidFill>
                <a:effectLst/>
                <a:latin typeface="+mj-lt"/>
              </a:rPr>
              <a:t>The top 10 cars are ranked based on their range and efficiency, making them potential options to consider for this budget.</a:t>
            </a:r>
          </a:p>
          <a:p>
            <a:pPr marL="285750" indent="-285750">
              <a:buFont typeface="Wingdings" panose="05000000000000000000" pitchFamily="2" charset="2"/>
              <a:buChar char="v"/>
            </a:pPr>
            <a:endParaRPr lang="en-US" dirty="0">
              <a:solidFill>
                <a:srgbClr val="D1D5DB"/>
              </a:solidFill>
              <a:latin typeface="+mj-lt"/>
            </a:endParaRPr>
          </a:p>
          <a:p>
            <a:pPr marL="285750" indent="-285750">
              <a:buFont typeface="Wingdings" panose="05000000000000000000" pitchFamily="2" charset="2"/>
              <a:buChar char="v"/>
            </a:pPr>
            <a:r>
              <a:rPr lang="en-US" b="0" i="0" dirty="0">
                <a:solidFill>
                  <a:srgbClr val="D1D5DB"/>
                </a:solidFill>
                <a:effectLst/>
                <a:latin typeface="+mj-lt"/>
              </a:rPr>
              <a:t>The answer is Yes! It’s very possible to afford an EV on the median income of the U.S. and there are plenty of options to select from!</a:t>
            </a:r>
          </a:p>
        </p:txBody>
      </p:sp>
    </p:spTree>
    <p:extLst>
      <p:ext uri="{BB962C8B-B14F-4D97-AF65-F5344CB8AC3E}">
        <p14:creationId xmlns:p14="http://schemas.microsoft.com/office/powerpoint/2010/main" val="29154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60729-6601-1A70-53BC-D2E24B2F3379}"/>
              </a:ext>
            </a:extLst>
          </p:cNvPr>
          <p:cNvSpPr txBox="1"/>
          <p:nvPr/>
        </p:nvSpPr>
        <p:spPr>
          <a:xfrm>
            <a:off x="2458190" y="1919843"/>
            <a:ext cx="7433955" cy="3463637"/>
          </a:xfrm>
          <a:prstGeom prst="rect">
            <a:avLst/>
          </a:prstGeom>
          <a:noFill/>
        </p:spPr>
        <p:txBody>
          <a:bodyPr wrap="square" rtlCol="0">
            <a:spAutoFit/>
          </a:bodyPr>
          <a:lstStyle/>
          <a:p>
            <a:r>
              <a:rPr lang="en-US" sz="4400" b="1" dirty="0"/>
              <a:t>Question 2: </a:t>
            </a:r>
            <a:r>
              <a:rPr lang="en-US" sz="4400" dirty="0"/>
              <a:t>Is an EV appropriate for commercial applications including cross country transport?</a:t>
            </a:r>
          </a:p>
        </p:txBody>
      </p:sp>
      <p:sp>
        <p:nvSpPr>
          <p:cNvPr id="3" name="TextBox 2">
            <a:extLst>
              <a:ext uri="{FF2B5EF4-FFF2-40B4-BE49-F238E27FC236}">
                <a16:creationId xmlns:a16="http://schemas.microsoft.com/office/drawing/2014/main" id="{0F8B3A5E-77E2-2811-4F55-D4C92119F411}"/>
              </a:ext>
            </a:extLst>
          </p:cNvPr>
          <p:cNvSpPr txBox="1"/>
          <p:nvPr/>
        </p:nvSpPr>
        <p:spPr>
          <a:xfrm>
            <a:off x="146462" y="443345"/>
            <a:ext cx="6111834" cy="646331"/>
          </a:xfrm>
          <a:prstGeom prst="rect">
            <a:avLst/>
          </a:prstGeom>
          <a:noFill/>
        </p:spPr>
        <p:txBody>
          <a:bodyPr wrap="square" rtlCol="0">
            <a:spAutoFit/>
          </a:bodyPr>
          <a:lstStyle/>
          <a:p>
            <a:r>
              <a:rPr lang="en-US" sz="3600" b="1" dirty="0"/>
              <a:t>EV as Commercial Vehicle</a:t>
            </a:r>
          </a:p>
        </p:txBody>
      </p:sp>
    </p:spTree>
    <p:extLst>
      <p:ext uri="{BB962C8B-B14F-4D97-AF65-F5344CB8AC3E}">
        <p14:creationId xmlns:p14="http://schemas.microsoft.com/office/powerpoint/2010/main" val="23875249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2016</TotalTime>
  <Words>545</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Slack-Lato</vt:lpstr>
      <vt:lpstr>Wingdings</vt:lpstr>
      <vt:lpstr>Vapor Trail</vt:lpstr>
      <vt:lpstr>Is future transport here?</vt:lpstr>
      <vt:lpstr>PowerPoint Presentation</vt:lpstr>
      <vt:lpstr>PowerPoint Presentation</vt:lpstr>
      <vt:lpstr>PowerPoint Presentation</vt:lpstr>
      <vt:lpstr>Electric vehicle dataset</vt:lpstr>
      <vt:lpstr>Electric vehicle Models</vt:lpstr>
      <vt:lpstr>US MEDIAn income details</vt:lpstr>
      <vt:lpstr>Ranking electric vehicles</vt:lpstr>
      <vt:lpstr>PowerPoint Presentation</vt:lpstr>
      <vt:lpstr>PowerPoint Presentation</vt:lpstr>
      <vt:lpstr>Commercial Applications:</vt:lpstr>
      <vt:lpstr>Commercial Applications:</vt:lpstr>
      <vt:lpstr>PowerPoint Presentation</vt:lpstr>
      <vt:lpstr>PowerPoint Presentation</vt:lpstr>
      <vt:lpstr>Affordability – tesla’s financial position over time </vt:lpstr>
      <vt:lpstr>Affordability – cost of ownership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future transport here?</dc:title>
  <dc:creator>Del Moral, Jeremy L. (SMD 3A04)</dc:creator>
  <cp:lastModifiedBy>Julian P</cp:lastModifiedBy>
  <cp:revision>10</cp:revision>
  <dcterms:created xsi:type="dcterms:W3CDTF">2023-06-16T00:23:22Z</dcterms:created>
  <dcterms:modified xsi:type="dcterms:W3CDTF">2023-06-20T23:25:40Z</dcterms:modified>
</cp:coreProperties>
</file>