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91" r:id="rId3"/>
    <p:sldId id="293" r:id="rId4"/>
    <p:sldId id="294" r:id="rId5"/>
    <p:sldId id="296" r:id="rId6"/>
    <p:sldId id="295" r:id="rId7"/>
    <p:sldId id="297" r:id="rId8"/>
    <p:sldId id="298" r:id="rId9"/>
    <p:sldId id="301" r:id="rId10"/>
    <p:sldId id="300" r:id="rId11"/>
    <p:sldId id="299" r:id="rId12"/>
    <p:sldId id="302" r:id="rId13"/>
    <p:sldId id="303" r:id="rId14"/>
    <p:sldId id="304" r:id="rId15"/>
    <p:sldId id="305" r:id="rId16"/>
    <p:sldId id="306" r:id="rId17"/>
    <p:sldId id="307" r:id="rId18"/>
    <p:sldId id="310" r:id="rId19"/>
    <p:sldId id="309" r:id="rId20"/>
  </p:sldIdLst>
  <p:sldSz cx="12192000" cy="6858000"/>
  <p:notesSz cx="6858000" cy="9144000"/>
  <p:defaultTextStyle>
    <a:defPPr>
      <a:defRPr lang="fr-T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G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14206-B108-42C9-BD20-A73DB4759AB8}" type="datetimeFigureOut">
              <a:rPr lang="fr-TG" smtClean="0"/>
              <a:t>07/07/2024</a:t>
            </a:fld>
            <a:endParaRPr lang="fr-TG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G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G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2DE77-D854-4F21-B7CB-489E4D6D4B30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17875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19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05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814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297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052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08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13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570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40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2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93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97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10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05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11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86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88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0E4F0-3FFC-52E9-8BFB-0B2BDD7B6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4E51FD-9AF1-2DF3-17C6-7096CE69E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B9AE92-03CE-AD35-B13A-A479A56D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95459-1AD5-2EAE-DC90-447CDEE1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B6CD4-365F-F55B-04D8-F974D1FF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3335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C03DF-2E96-F18B-0BA0-8E26D821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52E0B2-63D1-8051-5C8B-D1A834BE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E0A31-8FAA-F079-9AFF-23AABAA8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5372F-2AA8-8258-F3F1-BBD69696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565204-9B19-02BF-F376-31977979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429302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4337F8-08F3-7BD5-0327-27B2F76E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961703-5CF7-24D4-1BBB-919583DF3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1B0DB8-89EB-06E1-0366-BF45DE06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485CAE-8199-40D9-E5BE-7CD61F1C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1DDD1C-F554-8C0A-0C9D-D3B3F2BB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85908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68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1C174-99C0-7766-3446-E5CB7C9B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4E78EA-CCB7-22CC-6515-F131F6C0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309DB-7289-635F-EE8E-BE7040A7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19C4A-55C3-41AF-CD28-7942B545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2BC64-8741-D64B-1352-69A2A778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63232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9FF28-B3B6-7872-9D19-98B118B0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6F0AAD-515C-850D-EFF4-AA95D4BC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85A992-CD7A-738D-A020-E333DA80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EA3952-1EFC-6405-4E37-7C452C13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598EA-3FD4-0D0E-BF5E-64F3B36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411445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061FD-71E7-FF26-F582-F18D1FC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7069B-0509-767C-6D72-902D8CD1D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64A88-E9EF-5D97-B018-671A28ED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1A08F7-8A7D-22AD-6E58-FDD06340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D13E22-7E39-4A97-07A8-57059A8D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B810E9-4DCB-D76D-B00D-E6370631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74947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AEE71-F051-A061-285F-8A9670EC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267CAA-AA7A-49DF-3442-09FEE01F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5F3F99-0C36-8763-687B-996ACDC20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4797F7-9C0B-7F50-C032-80AF77D92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CE1AC2-815C-8EE6-2362-8BC44A49C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4A1B98-9114-FD9D-BBB6-E5BB919E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E13C13-F4EC-AFEF-9FDA-5C03BB5D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10E117-A5D9-3D67-CAFD-B2BD86F5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22425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B8663-8363-2205-082C-E0A0EBD1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699DAB-F21F-A239-99E7-0CD41D16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4AC2BF-1490-5C19-CA76-9BBF4BF4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E233B5-00C4-6C02-C014-3DA8C6A3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7321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A5293E-7935-E4D4-50F8-DA67684D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CAE44C-81E4-8656-6F87-5F6D6130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E89BED-7C75-93DE-C2EF-8A1F4EA4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18305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47200-0EA1-5930-0A9F-E833969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9DE50-62DD-C1DD-C99E-AFF39BDE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30D08E-EFAE-1C69-BA7C-51A55DAC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0BB41-3BD7-C794-07D2-A86B3E1F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F67AC-665E-E017-21A8-D509F6DD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94A30D-EBA4-2D59-DBCC-B47E7CCC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121063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5FD5A-2643-6730-B7C9-E232DC72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7E7067-E4B1-F2B0-1E54-FA183EC12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0E566D-8C7B-F578-694C-C5887C57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103B2C-1F38-6880-2DC9-4A963855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252C5F-4896-B51C-7AB8-0BB469BE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4A1572-0C7F-6EB9-056D-2CED0A9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4074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29133C-35AB-59A4-BE7C-A6834919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37055B-DCD3-E9AE-4F8B-AE5F45B53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8A992-7438-3F99-04E2-E86F60FCE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T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56450-A75C-2452-55D5-53FDB34C2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T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0ABC49-D27D-55DA-9EA2-52EB0727F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40529-84F2-4326-AF7B-243DBDFC98F2}" type="slidenum">
              <a:rPr lang="fr-TG" smtClean="0"/>
              <a:t>‹N°›</a:t>
            </a:fld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71131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680600" y="761667"/>
            <a:ext cx="10830800" cy="27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8000" b="1" dirty="0">
                <a:solidFill>
                  <a:schemeClr val="bg1"/>
                </a:solidFill>
              </a:rPr>
              <a:t>INITIATION AU </a:t>
            </a:r>
            <a:endParaRPr sz="8000" b="1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" sz="8000" b="1" dirty="0">
                <a:solidFill>
                  <a:srgbClr val="FF0000"/>
                </a:solidFill>
              </a:rPr>
              <a:t>HTML</a:t>
            </a:r>
            <a:r>
              <a:rPr lang="en" sz="8000" b="1" dirty="0"/>
              <a:t> </a:t>
            </a:r>
            <a:r>
              <a:rPr lang="en" sz="8000" b="1" dirty="0">
                <a:solidFill>
                  <a:schemeClr val="bg1"/>
                </a:solidFill>
              </a:rPr>
              <a:t>&amp;</a:t>
            </a:r>
            <a:r>
              <a:rPr lang="en" sz="8000" b="1" dirty="0"/>
              <a:t> </a:t>
            </a:r>
            <a:r>
              <a:rPr lang="en" sz="8000" b="1" dirty="0">
                <a:solidFill>
                  <a:srgbClr val="3C78D8"/>
                </a:solidFill>
              </a:rPr>
              <a:t>CSS</a:t>
            </a:r>
            <a:endParaRPr sz="8000" b="1" dirty="0">
              <a:solidFill>
                <a:srgbClr val="3C78D8"/>
              </a:solidFill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680600" y="3944263"/>
            <a:ext cx="10830800" cy="98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667" dirty="0">
                <a:solidFill>
                  <a:schemeClr val="bg1"/>
                </a:solidFill>
              </a:rPr>
              <a:t>Avec la participation de </a:t>
            </a:r>
            <a:r>
              <a:rPr lang="en" sz="2667" u="sng" dirty="0">
                <a:solidFill>
                  <a:schemeClr val="bg1"/>
                </a:solidFill>
              </a:rPr>
              <a:t>ADJANKE Jo</a:t>
            </a:r>
            <a:r>
              <a:rPr lang="en" sz="28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ë</a:t>
            </a:r>
            <a:r>
              <a:rPr lang="en" sz="2667" u="sng" dirty="0">
                <a:solidFill>
                  <a:schemeClr val="bg1"/>
                </a:solidFill>
              </a:rPr>
              <a:t>l</a:t>
            </a:r>
            <a:r>
              <a:rPr lang="en" sz="2667" dirty="0">
                <a:solidFill>
                  <a:schemeClr val="bg1"/>
                </a:solidFill>
              </a:rPr>
              <a:t>, </a:t>
            </a:r>
            <a:r>
              <a:rPr lang="en" sz="2667" u="sng" dirty="0">
                <a:solidFill>
                  <a:schemeClr val="bg1"/>
                </a:solidFill>
              </a:rPr>
              <a:t>HOUANGASSI  Yvette</a:t>
            </a:r>
            <a:r>
              <a:rPr lang="en" sz="2667" dirty="0">
                <a:solidFill>
                  <a:schemeClr val="bg1"/>
                </a:solidFill>
              </a:rPr>
              <a:t> et </a:t>
            </a:r>
            <a:r>
              <a:rPr lang="en" sz="2667" u="sng" dirty="0">
                <a:solidFill>
                  <a:schemeClr val="bg1"/>
                </a:solidFill>
              </a:rPr>
              <a:t>KUAKUVI Jérémie</a:t>
            </a:r>
            <a:r>
              <a:rPr lang="en" sz="2667" dirty="0">
                <a:solidFill>
                  <a:schemeClr val="bg1"/>
                </a:solidFill>
              </a:rPr>
              <a:t> . </a:t>
            </a:r>
            <a:endParaRPr sz="2667" dirty="0">
              <a:solidFill>
                <a:schemeClr val="bg1"/>
              </a:solidFill>
            </a:endParaRPr>
          </a:p>
          <a:p>
            <a:pPr algn="l">
              <a:lnSpc>
                <a:spcPct val="107916"/>
              </a:lnSpc>
              <a:spcBef>
                <a:spcPts val="0"/>
              </a:spcBef>
            </a:pPr>
            <a:endParaRPr b="1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8464723" y="6140849"/>
            <a:ext cx="3727277" cy="5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Communauté OOZONS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08" name="Google Shape;108;p25"/>
          <p:cNvCxnSpPr/>
          <p:nvPr/>
        </p:nvCxnSpPr>
        <p:spPr>
          <a:xfrm>
            <a:off x="820200" y="3692567"/>
            <a:ext cx="66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07;p25">
            <a:extLst>
              <a:ext uri="{FF2B5EF4-FFF2-40B4-BE49-F238E27FC236}">
                <a16:creationId xmlns:a16="http://schemas.microsoft.com/office/drawing/2014/main" id="{683E076E-8C83-21F0-82B6-2D811FF1B1B6}"/>
              </a:ext>
            </a:extLst>
          </p:cNvPr>
          <p:cNvSpPr txBox="1">
            <a:spLocks/>
          </p:cNvSpPr>
          <p:nvPr/>
        </p:nvSpPr>
        <p:spPr>
          <a:xfrm>
            <a:off x="680600" y="5249585"/>
            <a:ext cx="10536049" cy="70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/>
            <a:r>
              <a:rPr lang="fr-FR" sz="1867" dirty="0"/>
              <a:t>Apprenez les bases de </a:t>
            </a:r>
          </a:p>
          <a:p>
            <a:pPr marL="0" indent="0"/>
            <a:r>
              <a:rPr lang="fr-FR" sz="1867" dirty="0"/>
              <a:t>la création de sites web en HTML et CSS avec nous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87BBA7-9710-139F-71AB-2AE409CB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0529-84F2-4326-AF7B-243DBDFC98F2}" type="slidenum">
              <a:rPr lang="fr-TG" smtClean="0"/>
              <a:t>1</a:t>
            </a:fld>
            <a:endParaRPr lang="fr-T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2800952"/>
            <a:ext cx="11360800" cy="10098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6000" b="1" dirty="0"/>
              <a:t>Les bases de HTML</a:t>
            </a:r>
            <a:endParaRPr lang="fr-FR" sz="60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32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BDBFCDC-4F2F-90C5-DD6A-A1BA14D0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290" y="6044591"/>
            <a:ext cx="8141259" cy="524801"/>
          </a:xfrm>
        </p:spPr>
        <p:txBody>
          <a:bodyPr/>
          <a:lstStyle/>
          <a:p>
            <a:pPr marL="152396" indent="0" algn="ctr">
              <a:buNone/>
            </a:pPr>
            <a:r>
              <a:rPr lang="fr-FR" dirty="0"/>
              <a:t>HTML et CSS</a:t>
            </a:r>
            <a:endParaRPr lang="fr-TG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447B4D-4303-9A72-E415-E0D6F47DF917}"/>
              </a:ext>
            </a:extLst>
          </p:cNvPr>
          <p:cNvSpPr/>
          <p:nvPr/>
        </p:nvSpPr>
        <p:spPr>
          <a:xfrm>
            <a:off x="163629" y="288758"/>
            <a:ext cx="11864582" cy="5505650"/>
          </a:xfrm>
          <a:prstGeom prst="roundRect">
            <a:avLst>
              <a:gd name="adj" fmla="val 198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331528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BDBFCDC-4F2F-90C5-DD6A-A1BA14D0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5290" y="6044591"/>
            <a:ext cx="8141259" cy="524801"/>
          </a:xfrm>
        </p:spPr>
        <p:txBody>
          <a:bodyPr/>
          <a:lstStyle/>
          <a:p>
            <a:pPr marL="152396" indent="0" algn="ctr">
              <a:buNone/>
            </a:pPr>
            <a:r>
              <a:rPr lang="fr-FR" dirty="0"/>
              <a:t>Résultat visible a l’écran</a:t>
            </a:r>
            <a:endParaRPr lang="fr-TG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447B4D-4303-9A72-E415-E0D6F47DF917}"/>
              </a:ext>
            </a:extLst>
          </p:cNvPr>
          <p:cNvSpPr/>
          <p:nvPr/>
        </p:nvSpPr>
        <p:spPr>
          <a:xfrm>
            <a:off x="163629" y="288758"/>
            <a:ext cx="11864582" cy="5505650"/>
          </a:xfrm>
          <a:prstGeom prst="roundRect">
            <a:avLst>
              <a:gd name="adj" fmla="val 198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47822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2800952"/>
            <a:ext cx="11360800" cy="10098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6000" b="1" dirty="0"/>
              <a:t>Les balises</a:t>
            </a:r>
            <a:endParaRPr lang="fr-FR" sz="60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34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192506"/>
            <a:ext cx="11360800" cy="7315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 b="1" dirty="0"/>
              <a:t>Tableau récapitulatif des balises de base en HTML</a:t>
            </a:r>
            <a:endParaRPr lang="fr-FR" sz="40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14</a:t>
            </a:fld>
            <a:endParaRPr lang="fr-FR"/>
          </a:p>
        </p:txBody>
      </p:sp>
      <p:graphicFrame>
        <p:nvGraphicFramePr>
          <p:cNvPr id="4" name="Google Shape;237;p44">
            <a:extLst>
              <a:ext uri="{FF2B5EF4-FFF2-40B4-BE49-F238E27FC236}">
                <a16:creationId xmlns:a16="http://schemas.microsoft.com/office/drawing/2014/main" id="{E019D72A-1009-0FC3-1706-8DC4197F2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036901"/>
              </p:ext>
            </p:extLst>
          </p:nvPr>
        </p:nvGraphicFramePr>
        <p:xfrm>
          <a:off x="1270000" y="1803064"/>
          <a:ext cx="9651999" cy="3535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Balises</a:t>
                      </a:r>
                      <a:endParaRPr sz="2400" b="1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Description</a:t>
                      </a:r>
                      <a:endParaRPr sz="24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Fonction principale</a:t>
                      </a:r>
                      <a:endParaRPr sz="24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&lt;h1&gt;</a:t>
                      </a:r>
                      <a:r>
                        <a:rPr lang="en" sz="2400" dirty="0"/>
                        <a:t> à </a:t>
                      </a:r>
                      <a:r>
                        <a:rPr lang="en" sz="2400" dirty="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&lt;h6&gt;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Définit les titres de différents niveaux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880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&lt;h1&gt;</a:t>
                      </a:r>
                      <a:r>
                        <a:rPr lang="en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le titre principal, </a:t>
                      </a:r>
                      <a:r>
                        <a:rPr lang="en" sz="2000" dirty="0">
                          <a:solidFill>
                            <a:srgbClr val="1880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&lt;h6&gt;</a:t>
                      </a:r>
                      <a:r>
                        <a:rPr lang="en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les sous-titres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565366908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&lt;p&gt;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Définit un paragraphe de texte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Utilisé pour le texte des paragraphes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&lt;a&gt;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Définit un lien hypertexte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rgbClr val="1880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href</a:t>
                      </a:r>
                      <a:r>
                        <a:rPr lang="en" sz="2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attribue l'URL de destination</a:t>
                      </a:r>
                      <a:endParaRPr sz="2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192506"/>
            <a:ext cx="11360800" cy="7315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 b="1" dirty="0"/>
              <a:t>Tableau récapitulatif des balises de base en HTML</a:t>
            </a:r>
            <a:endParaRPr lang="fr-FR" sz="40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15</a:t>
            </a:fld>
            <a:endParaRPr lang="fr-FR"/>
          </a:p>
        </p:txBody>
      </p:sp>
      <p:graphicFrame>
        <p:nvGraphicFramePr>
          <p:cNvPr id="2" name="Google Shape;258;p47">
            <a:extLst>
              <a:ext uri="{FF2B5EF4-FFF2-40B4-BE49-F238E27FC236}">
                <a16:creationId xmlns:a16="http://schemas.microsoft.com/office/drawing/2014/main" id="{81CDE0F5-E544-6701-6875-A975B9D4B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38626"/>
              </p:ext>
            </p:extLst>
          </p:nvPr>
        </p:nvGraphicFramePr>
        <p:xfrm>
          <a:off x="1336306" y="1474429"/>
          <a:ext cx="9288381" cy="4328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&lt;ul&gt;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Définit une liste non ordonnée (à puces)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Contient des éléments de liste </a:t>
                      </a:r>
                      <a:r>
                        <a:rPr lang="en" sz="2000" dirty="0">
                          <a:solidFill>
                            <a:srgbClr val="1880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&lt;li&gt;</a:t>
                      </a:r>
                      <a:r>
                        <a:rPr lang="en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&lt;ol&gt;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Définit une liste ordonnée (numérotée)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Contient des éléments de liste </a:t>
                      </a:r>
                      <a:r>
                        <a:rPr lang="en" sz="2000" dirty="0">
                          <a:solidFill>
                            <a:srgbClr val="1880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&lt;li&gt;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&lt;li&gt;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Définit un élément de liste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Contient des cellules de tableau </a:t>
                      </a:r>
                      <a:r>
                        <a:rPr lang="en" sz="2000" dirty="0">
                          <a:solidFill>
                            <a:srgbClr val="1880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&lt;th&gt;</a:t>
                      </a:r>
                      <a:r>
                        <a:rPr lang="en" sz="2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et </a:t>
                      </a:r>
                      <a:r>
                        <a:rPr lang="en" sz="2000" dirty="0">
                          <a:solidFill>
                            <a:srgbClr val="1880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&lt;td&gt;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&lt;tr&gt;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Définit une ligne dans un tableau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Contient des cellules de tableau </a:t>
                      </a:r>
                      <a:r>
                        <a:rPr lang="en" sz="2000" dirty="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&lt;th&gt;</a:t>
                      </a:r>
                      <a:r>
                        <a:rPr lang="en" sz="2000" dirty="0"/>
                        <a:t> et </a:t>
                      </a:r>
                      <a:r>
                        <a:rPr lang="en" sz="2000" dirty="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&lt;td&gt;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&lt;div&gt;</a:t>
                      </a:r>
                      <a:endParaRPr sz="20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Définit une division ou une section dans un document</a:t>
                      </a:r>
                      <a:endParaRPr sz="20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/>
                        <a:t>Utilisé pour regrouper des blocs de contenu</a:t>
                      </a:r>
                      <a:endParaRPr sz="2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7625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540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192506"/>
            <a:ext cx="11360800" cy="7315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 b="1" dirty="0"/>
              <a:t>Tableau récapitulatif des balises de base en HTML</a:t>
            </a:r>
            <a:endParaRPr lang="fr-FR" sz="40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16</a:t>
            </a:fld>
            <a:endParaRPr lang="fr-FR"/>
          </a:p>
        </p:txBody>
      </p:sp>
      <p:graphicFrame>
        <p:nvGraphicFramePr>
          <p:cNvPr id="4" name="Google Shape;272;p49">
            <a:extLst>
              <a:ext uri="{FF2B5EF4-FFF2-40B4-BE49-F238E27FC236}">
                <a16:creationId xmlns:a16="http://schemas.microsoft.com/office/drawing/2014/main" id="{42FF0F21-807D-4275-4433-127201BC9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873143"/>
              </p:ext>
            </p:extLst>
          </p:nvPr>
        </p:nvGraphicFramePr>
        <p:xfrm>
          <a:off x="1164122" y="1564988"/>
          <a:ext cx="9651999" cy="4267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&lt;span&gt;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Définit une section en ligne dans un document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Utilisé pour aller à la ligne suivante</a:t>
                      </a:r>
                      <a:endParaRPr sz="24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&lt;hr&gt;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Insère une ligne horizontale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Utilisé pour séparer le contenu visuellement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&lt;strong&gt;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Définit un texte fortement accentué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Généralement affiché en gras</a:t>
                      </a:r>
                      <a:endParaRPr sz="25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202729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&lt;em&gt;</a:t>
                      </a:r>
                      <a:endParaRPr sz="2400">
                        <a:solidFill>
                          <a:srgbClr val="202729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Définit un texte emphatique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Généralement affiché en italique</a:t>
                      </a:r>
                      <a:endParaRPr sz="3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5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288758"/>
            <a:ext cx="11360800" cy="63045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11183" algn="ctr">
              <a:buSzPts val="2400"/>
            </a:pPr>
            <a:r>
              <a:rPr lang="fr-FR" sz="4000" b="1" dirty="0"/>
              <a:t>Structure générale d’un fichier HTML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E618797-39EC-E7A3-D698-7C4F24FAF2A0}"/>
              </a:ext>
            </a:extLst>
          </p:cNvPr>
          <p:cNvSpPr/>
          <p:nvPr/>
        </p:nvSpPr>
        <p:spPr>
          <a:xfrm>
            <a:off x="2529840" y="1414913"/>
            <a:ext cx="7844590" cy="4523874"/>
          </a:xfrm>
          <a:prstGeom prst="roundRect">
            <a:avLst>
              <a:gd name="adj" fmla="val 2412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188730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194218" y="2624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11183">
              <a:buSzPts val="2400"/>
            </a:pPr>
            <a:r>
              <a:rPr lang="en" sz="4800" b="1" dirty="0"/>
              <a:t>Exercices pratiques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415600" y="1322748"/>
            <a:ext cx="11360800" cy="51572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32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41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194218" y="2624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11183">
              <a:buSzPts val="2400"/>
            </a:pPr>
            <a:r>
              <a:rPr lang="en" sz="4800" b="1" dirty="0"/>
              <a:t>Fin du jour 1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415600" y="1322748"/>
            <a:ext cx="11360800" cy="51572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Si certaines parties du cours vous ont paru floues ou incomprises, n'hésitez pas à poser des questions.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3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2624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sz="4667" b="1" dirty="0"/>
              <a:t>Introduction au HTML et CSS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415600" y="1530907"/>
            <a:ext cx="11360800" cy="51572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3200" dirty="0"/>
              <a:t>Objectifs :</a:t>
            </a:r>
          </a:p>
          <a:p>
            <a:pPr marL="101598" indent="0">
              <a:buSzPts val="2400"/>
              <a:buNone/>
            </a:pPr>
            <a:endParaRPr sz="3200" dirty="0"/>
          </a:p>
          <a:p>
            <a:pPr marL="1219170" indent="-507987">
              <a:buSzPts val="2400"/>
              <a:buAutoNum type="arabicPeriod"/>
            </a:pPr>
            <a:r>
              <a:rPr lang="fr-FR" sz="3200" dirty="0"/>
              <a:t>Définition, importance et historique du HTML et CSS</a:t>
            </a:r>
          </a:p>
          <a:p>
            <a:pPr marL="1219170" indent="-507987">
              <a:buSzPts val="2400"/>
              <a:buAutoNum type="arabicPeriod"/>
            </a:pPr>
            <a:endParaRPr lang="fr-FR" sz="3200" dirty="0"/>
          </a:p>
          <a:p>
            <a:pPr marL="1219170" indent="-507987">
              <a:buSzPts val="2400"/>
              <a:buAutoNum type="arabicPeriod"/>
            </a:pPr>
            <a:r>
              <a:rPr lang="fr-FR" sz="3200" dirty="0"/>
              <a:t>Préparation de l’environnement</a:t>
            </a:r>
          </a:p>
          <a:p>
            <a:pPr marL="1219170" indent="-507987">
              <a:buSzPts val="2400"/>
              <a:buAutoNum type="arabicPeriod"/>
            </a:pPr>
            <a:endParaRPr lang="fr-FR" sz="3200" dirty="0"/>
          </a:p>
          <a:p>
            <a:pPr marL="1219170" indent="-507987">
              <a:buSzPts val="2400"/>
              <a:buFont typeface="Arial" panose="020B0604020202020204" pitchFamily="34" charset="0"/>
              <a:buAutoNum type="arabicPeriod"/>
            </a:pPr>
            <a:r>
              <a:rPr lang="fr-FR" sz="3200" dirty="0"/>
              <a:t>Les bases du HTML (Balises les plus utilisées)</a:t>
            </a:r>
          </a:p>
          <a:p>
            <a:pPr marL="1219170" indent="-507987">
              <a:buSzPts val="2400"/>
              <a:buAutoNum type="arabicPeriod"/>
            </a:pPr>
            <a:endParaRPr lang="fr-FR" sz="3200" dirty="0"/>
          </a:p>
          <a:p>
            <a:pPr marL="1219170" indent="-507987">
              <a:buSzPts val="2400"/>
              <a:buAutoNum type="arabicPeriod"/>
            </a:pPr>
            <a:r>
              <a:rPr lang="fr-FR" sz="3200" dirty="0"/>
              <a:t>Structure générale d’un fichier HTML</a:t>
            </a:r>
          </a:p>
          <a:p>
            <a:pPr marL="1219170" indent="-507987">
              <a:buSzPts val="2400"/>
              <a:buAutoNum type="arabicPeriod"/>
            </a:pPr>
            <a:endParaRPr lang="fr-FR" sz="3200" dirty="0"/>
          </a:p>
          <a:p>
            <a:pPr marL="1219170" indent="-507987">
              <a:buSzPts val="2400"/>
              <a:buAutoNum type="arabicPeriod"/>
            </a:pPr>
            <a:r>
              <a:rPr lang="fr-FR" sz="3200" dirty="0"/>
              <a:t>Exercices pratiques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2624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800" b="1" dirty="0"/>
              <a:t>Définition, importance et historique</a:t>
            </a:r>
            <a:endParaRPr lang="fr-FR" sz="4667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F16010F-7D92-8F88-DCFD-AB1556A28B9A}"/>
              </a:ext>
            </a:extLst>
          </p:cNvPr>
          <p:cNvSpPr/>
          <p:nvPr/>
        </p:nvSpPr>
        <p:spPr>
          <a:xfrm>
            <a:off x="1589314" y="1602080"/>
            <a:ext cx="9013371" cy="4615543"/>
          </a:xfrm>
          <a:prstGeom prst="roundRect">
            <a:avLst>
              <a:gd name="adj" fmla="val 4403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</p:spTree>
    <p:extLst>
      <p:ext uri="{BB962C8B-B14F-4D97-AF65-F5344CB8AC3E}">
        <p14:creationId xmlns:p14="http://schemas.microsoft.com/office/powerpoint/2010/main" val="230424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DACE9D4-F6C6-3AC1-265B-C7EBDB2D1C3B}"/>
              </a:ext>
            </a:extLst>
          </p:cNvPr>
          <p:cNvSpPr/>
          <p:nvPr/>
        </p:nvSpPr>
        <p:spPr>
          <a:xfrm>
            <a:off x="925397" y="3114896"/>
            <a:ext cx="10510788" cy="10202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  <p:sp>
        <p:nvSpPr>
          <p:cNvPr id="10" name="Google Shape;120;p27">
            <a:extLst>
              <a:ext uri="{FF2B5EF4-FFF2-40B4-BE49-F238E27FC236}">
                <a16:creationId xmlns:a16="http://schemas.microsoft.com/office/drawing/2014/main" id="{6B2A0433-5B5B-0E59-F608-1AB81EC75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93" y="1767840"/>
            <a:ext cx="10537371" cy="24769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 dirty="0">
                <a:solidFill>
                  <a:srgbClr val="FF0000"/>
                </a:solidFill>
              </a:rPr>
              <a:t>HTML</a:t>
            </a:r>
            <a:endParaRPr sz="70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HyperText Markup Language</a:t>
            </a:r>
            <a:r>
              <a:rPr lang="en" sz="7000" dirty="0">
                <a:solidFill>
                  <a:srgbClr val="FF0000"/>
                </a:solidFill>
              </a:rPr>
              <a:t> </a:t>
            </a:r>
            <a:endParaRPr sz="7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3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18DA100-CF8B-27FD-7D3D-506FDD81B771}"/>
              </a:ext>
            </a:extLst>
          </p:cNvPr>
          <p:cNvSpPr/>
          <p:nvPr/>
        </p:nvSpPr>
        <p:spPr>
          <a:xfrm>
            <a:off x="96254" y="211756"/>
            <a:ext cx="11931957" cy="6362299"/>
          </a:xfrm>
          <a:prstGeom prst="roundRect">
            <a:avLst>
              <a:gd name="adj" fmla="val 15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DACE9D4-F6C6-3AC1-265B-C7EBDB2D1C3B}"/>
              </a:ext>
            </a:extLst>
          </p:cNvPr>
          <p:cNvSpPr/>
          <p:nvPr/>
        </p:nvSpPr>
        <p:spPr>
          <a:xfrm>
            <a:off x="6497052" y="700238"/>
            <a:ext cx="4578217" cy="545752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  <p:sp>
        <p:nvSpPr>
          <p:cNvPr id="10" name="Google Shape;120;p27">
            <a:extLst>
              <a:ext uri="{FF2B5EF4-FFF2-40B4-BE49-F238E27FC236}">
                <a16:creationId xmlns:a16="http://schemas.microsoft.com/office/drawing/2014/main" id="{6B2A0433-5B5B-0E59-F608-1AB81EC75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8814" y="1896177"/>
            <a:ext cx="4991847" cy="1944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FF0000"/>
                </a:solidFill>
              </a:rPr>
              <a:t>HTML</a:t>
            </a:r>
            <a:br>
              <a:rPr lang="en" sz="5400" b="1" dirty="0">
                <a:solidFill>
                  <a:srgbClr val="FF0000"/>
                </a:solidFill>
              </a:rPr>
            </a:br>
            <a:r>
              <a:rPr lang="en" sz="5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 Berners-Lee</a:t>
            </a:r>
            <a:endParaRPr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1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DACE9D4-F6C6-3AC1-265B-C7EBDB2D1C3B}"/>
              </a:ext>
            </a:extLst>
          </p:cNvPr>
          <p:cNvSpPr/>
          <p:nvPr/>
        </p:nvSpPr>
        <p:spPr>
          <a:xfrm>
            <a:off x="925397" y="3076396"/>
            <a:ext cx="10510788" cy="10202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  <p:sp>
        <p:nvSpPr>
          <p:cNvPr id="10" name="Google Shape;120;p27">
            <a:extLst>
              <a:ext uri="{FF2B5EF4-FFF2-40B4-BE49-F238E27FC236}">
                <a16:creationId xmlns:a16="http://schemas.microsoft.com/office/drawing/2014/main" id="{6B2A0433-5B5B-0E59-F608-1AB81EC75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93" y="1767840"/>
            <a:ext cx="10537371" cy="23288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0" b="1" dirty="0">
                <a:solidFill>
                  <a:srgbClr val="0070C0"/>
                </a:solidFill>
              </a:rPr>
              <a:t>CSS</a:t>
            </a:r>
            <a:endParaRPr sz="7000" b="1" dirty="0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Cascading Style Sheets</a:t>
            </a:r>
            <a:endParaRPr sz="7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0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18DA100-CF8B-27FD-7D3D-506FDD81B771}"/>
              </a:ext>
            </a:extLst>
          </p:cNvPr>
          <p:cNvSpPr/>
          <p:nvPr/>
        </p:nvSpPr>
        <p:spPr>
          <a:xfrm>
            <a:off x="96254" y="211756"/>
            <a:ext cx="11931957" cy="6362299"/>
          </a:xfrm>
          <a:prstGeom prst="roundRect">
            <a:avLst>
              <a:gd name="adj" fmla="val 15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DACE9D4-F6C6-3AC1-265B-C7EBDB2D1C3B}"/>
              </a:ext>
            </a:extLst>
          </p:cNvPr>
          <p:cNvSpPr/>
          <p:nvPr/>
        </p:nvSpPr>
        <p:spPr>
          <a:xfrm>
            <a:off x="6497052" y="700238"/>
            <a:ext cx="4578217" cy="545752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G"/>
          </a:p>
        </p:txBody>
      </p:sp>
      <p:sp>
        <p:nvSpPr>
          <p:cNvPr id="10" name="Google Shape;120;p27">
            <a:extLst>
              <a:ext uri="{FF2B5EF4-FFF2-40B4-BE49-F238E27FC236}">
                <a16:creationId xmlns:a16="http://schemas.microsoft.com/office/drawing/2014/main" id="{6B2A0433-5B5B-0E59-F608-1AB81EC75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8814" y="1896177"/>
            <a:ext cx="4991847" cy="1944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70C0"/>
                </a:solidFill>
              </a:rPr>
              <a:t>CSS</a:t>
            </a:r>
            <a:br>
              <a:rPr lang="en" sz="5400" b="1" dirty="0">
                <a:solidFill>
                  <a:srgbClr val="FF0000"/>
                </a:solidFill>
              </a:rPr>
            </a:br>
            <a:r>
              <a:rPr lang="en" sz="5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Håkon Wium Lie</a:t>
            </a:r>
            <a:endParaRPr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26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2624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11183" algn="ctr">
              <a:buSzPts val="2400"/>
            </a:pPr>
            <a:r>
              <a:rPr lang="en" sz="4800" b="1" dirty="0"/>
              <a:t>Préparation de l’environnement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415600" y="1530907"/>
            <a:ext cx="11360800" cy="51572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Installation d'un éditeur de texte (VS Code)</a:t>
            </a: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fr-FR" sz="3200" dirty="0"/>
              <a:t> Téléchargement et Installation 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3200" dirty="0"/>
              <a:t>   - Téléchargez et installez VS Code </a:t>
            </a:r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fr-FR" sz="3200" dirty="0"/>
              <a:t>Extensions Utiles 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3200" dirty="0"/>
              <a:t>   - Live Server : Prévisualisation en temps réel.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3200" dirty="0"/>
              <a:t>   - </a:t>
            </a:r>
            <a:r>
              <a:rPr lang="fr-FR" sz="3200" dirty="0" err="1"/>
              <a:t>Prettier</a:t>
            </a:r>
            <a:r>
              <a:rPr lang="fr-FR" sz="3200" dirty="0"/>
              <a:t> : Formatage uniforme du code.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3200" dirty="0"/>
              <a:t>   - HTML </a:t>
            </a:r>
            <a:r>
              <a:rPr lang="fr-FR" sz="3200" dirty="0" err="1"/>
              <a:t>Snippets</a:t>
            </a:r>
            <a:r>
              <a:rPr lang="fr-FR" sz="3200" dirty="0"/>
              <a:t> : Extraits de code HTML.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31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415600" y="26244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711183" algn="ctr">
              <a:buSzPts val="2400"/>
            </a:pPr>
            <a:r>
              <a:rPr lang="en" sz="4800" b="1" dirty="0"/>
              <a:t>Préparation de l’environnement</a:t>
            </a:r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415600" y="1530907"/>
            <a:ext cx="11360800" cy="515727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3200" dirty="0"/>
              <a:t>Autres Éditeurs de Texte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3200" dirty="0"/>
              <a:t>- Sublime </a:t>
            </a:r>
            <a:r>
              <a:rPr lang="fr-FR" sz="3200" dirty="0" err="1"/>
              <a:t>Text</a:t>
            </a:r>
            <a:r>
              <a:rPr lang="fr-FR" sz="3200" dirty="0"/>
              <a:t> : Léger et rapide.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3200" dirty="0"/>
              <a:t>- Atom : Open-source et personnalisable.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-FR" sz="3200" dirty="0"/>
              <a:t>- </a:t>
            </a:r>
            <a:r>
              <a:rPr lang="fr-FR" sz="3200" dirty="0" err="1"/>
              <a:t>Brackets</a:t>
            </a:r>
            <a:r>
              <a:rPr lang="fr-FR" sz="3200" dirty="0"/>
              <a:t> : Conçu pour les développeurs web.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fr-FR" sz="3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fr-FR"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fr-FR" sz="2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E050E0-2AF1-EDC9-0288-5B9F2F00B0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841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475</Words>
  <Application>Microsoft Office PowerPoint</Application>
  <PresentationFormat>Grand écran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Roboto Mono</vt:lpstr>
      <vt:lpstr>Thème Office</vt:lpstr>
      <vt:lpstr>INITIATION AU  HTML &amp; CSS</vt:lpstr>
      <vt:lpstr>Introduction au HTML et CSS</vt:lpstr>
      <vt:lpstr>Définition, importance et historique</vt:lpstr>
      <vt:lpstr>HTML HyperText Markup Language </vt:lpstr>
      <vt:lpstr>HTML Tim Berners-Lee</vt:lpstr>
      <vt:lpstr>CSS Cascading Style Sheets</vt:lpstr>
      <vt:lpstr>CSS Håkon Wium Lie</vt:lpstr>
      <vt:lpstr>Préparation de l’environnement</vt:lpstr>
      <vt:lpstr>Préparation de l’environnement</vt:lpstr>
      <vt:lpstr>Les bases de HTML</vt:lpstr>
      <vt:lpstr>Présentation PowerPoint</vt:lpstr>
      <vt:lpstr>Présentation PowerPoint</vt:lpstr>
      <vt:lpstr>Les balises</vt:lpstr>
      <vt:lpstr>Tableau récapitulatif des balises de base en HTML</vt:lpstr>
      <vt:lpstr>Tableau récapitulatif des balises de base en HTML</vt:lpstr>
      <vt:lpstr>Tableau récapitulatif des balises de base en HTML</vt:lpstr>
      <vt:lpstr>Structure générale d’un fichier HTML</vt:lpstr>
      <vt:lpstr>Exercices pratiques</vt:lpstr>
      <vt:lpstr>Fin du jour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Jadj Adjanke</dc:creator>
  <cp:lastModifiedBy>Jadj Adjanke</cp:lastModifiedBy>
  <cp:revision>2</cp:revision>
  <dcterms:created xsi:type="dcterms:W3CDTF">2024-07-07T23:24:18Z</dcterms:created>
  <dcterms:modified xsi:type="dcterms:W3CDTF">2024-07-08T02:58:18Z</dcterms:modified>
</cp:coreProperties>
</file>